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96" r:id="rId17"/>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Josefin Sans" pitchFamily="2" charset="0"/>
      <p:regular r:id="rId23"/>
      <p:bold r:id="rId24"/>
      <p:italic r:id="rId25"/>
      <p:boldItalic r:id="rId26"/>
    </p:embeddedFont>
    <p:embeddedFont>
      <p:font typeface="Livvic" pitchFamily="2" charset="0"/>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5" roundtripDataSignature="AMtx7mhbo2rh0TKvmw/if4wnyI3XS8S5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512"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55"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56"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fr-FR"/>
              <a:t>Nous avons vu, dans la première partie, les objectifs et le contexte de la formation théorique, ainsi que la préparation de la répartition spatiale des sondages de sol à réaliser sur le terrain, dans la seconde partie, comment réaliser et décrire des sondages de sol sur le terrain,  dans la troisième partie, comment réaliser le diagnostic de sensibilité des sols à l’export des menus bois. La 4ème partie, que nous allons aborder maintenant, explique comment réaliser un diagnostic de sensibilité des sols au tassement. </a:t>
            </a:r>
            <a:endParaRPr/>
          </a:p>
        </p:txBody>
      </p:sp>
      <p:sp>
        <p:nvSpPr>
          <p:cNvPr id="102" name="Google Shape;102;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sz="1200">
                <a:latin typeface="Calibri"/>
                <a:ea typeface="Calibri"/>
                <a:cs typeface="Calibri"/>
                <a:sym typeface="Calibri"/>
              </a:rPr>
              <a:t>Sur ces sites expérimentaux, nous avons observé un impact immédiat et fort sur la porosité du sol, c’est-à-dire sur les espaces vides indispensables pour aérer le sol, infiltrer et retenir l’eau et permettre l’enracinement. L’image </a:t>
            </a:r>
            <a:r>
              <a:rPr lang="fr-FR"/>
              <a:t>de</a:t>
            </a:r>
            <a:r>
              <a:rPr lang="fr-FR" sz="1200">
                <a:latin typeface="Calibri"/>
                <a:ea typeface="Calibri"/>
                <a:cs typeface="Calibri"/>
                <a:sym typeface="Calibri"/>
              </a:rPr>
              <a:t> gauche, représent</a:t>
            </a:r>
            <a:r>
              <a:rPr lang="fr-FR"/>
              <a:t>e</a:t>
            </a:r>
            <a:r>
              <a:rPr lang="fr-FR" sz="1200">
                <a:latin typeface="Calibri"/>
                <a:ea typeface="Calibri"/>
                <a:cs typeface="Calibri"/>
                <a:sym typeface="Calibri"/>
              </a:rPr>
              <a:t> le sol du traitement témoin, et montre ce que nous observons sur des lames minces de sol prélevées entre 0 et 15 cm de profondeur</a:t>
            </a:r>
            <a:r>
              <a:rPr lang="fr-FR"/>
              <a:t>. L</a:t>
            </a:r>
            <a:r>
              <a:rPr lang="fr-FR" sz="1200">
                <a:latin typeface="Calibri"/>
                <a:ea typeface="Calibri"/>
                <a:cs typeface="Calibri"/>
                <a:sym typeface="Calibri"/>
              </a:rPr>
              <a:t>es espaces vides sont en noir les particules solides en blanc. Juste après le tassement engendré par le passage de</a:t>
            </a:r>
            <a:r>
              <a:rPr lang="fr-FR"/>
              <a:t> l’engin</a:t>
            </a:r>
            <a:r>
              <a:rPr lang="fr-FR" sz="1200">
                <a:latin typeface="Calibri"/>
                <a:ea typeface="Calibri"/>
                <a:cs typeface="Calibri"/>
                <a:sym typeface="Calibri"/>
              </a:rPr>
              <a:t>, à t=0</a:t>
            </a:r>
            <a:r>
              <a:rPr lang="fr-FR"/>
              <a:t>, sur l’</a:t>
            </a:r>
            <a:r>
              <a:rPr lang="fr-FR" sz="1200">
                <a:latin typeface="Calibri"/>
                <a:ea typeface="Calibri"/>
                <a:cs typeface="Calibri"/>
                <a:sym typeface="Calibri"/>
              </a:rPr>
              <a:t>image du milieu, il n’y a </a:t>
            </a:r>
            <a:r>
              <a:rPr lang="fr-FR" sz="1200" b="1"/>
              <a:t>quasiment plus de porosité</a:t>
            </a:r>
            <a:r>
              <a:rPr lang="fr-FR" sz="1200">
                <a:latin typeface="Calibri"/>
                <a:ea typeface="Calibri"/>
                <a:cs typeface="Calibri"/>
                <a:sym typeface="Calibri"/>
              </a:rPr>
              <a:t>, les tâches noir</a:t>
            </a:r>
            <a:r>
              <a:rPr lang="fr-FR"/>
              <a:t>es ont disparu</a:t>
            </a:r>
            <a:r>
              <a:rPr lang="fr-FR" sz="1200">
                <a:latin typeface="Calibri"/>
                <a:ea typeface="Calibri"/>
                <a:cs typeface="Calibri"/>
                <a:sym typeface="Calibri"/>
              </a:rPr>
              <a:t>. </a:t>
            </a:r>
            <a:r>
              <a:rPr lang="fr-FR"/>
              <a:t>Deux</a:t>
            </a:r>
            <a:r>
              <a:rPr lang="fr-FR" sz="1200">
                <a:latin typeface="Calibri"/>
                <a:ea typeface="Calibri"/>
                <a:cs typeface="Calibri"/>
                <a:sym typeface="Calibri"/>
              </a:rPr>
              <a:t> ans après le tassement, sur l</a:t>
            </a:r>
            <a:r>
              <a:rPr lang="fr-FR"/>
              <a:t>’image de droite, </a:t>
            </a:r>
            <a:r>
              <a:rPr lang="fr-FR" sz="1200">
                <a:latin typeface="Calibri"/>
                <a:ea typeface="Calibri"/>
                <a:cs typeface="Calibri"/>
                <a:sym typeface="Calibri"/>
              </a:rPr>
              <a:t>grâce aux cycles de gel-dégel et d</a:t>
            </a:r>
            <a:r>
              <a:rPr lang="fr-FR"/>
              <a:t>’</a:t>
            </a:r>
            <a:r>
              <a:rPr lang="fr-FR" sz="1200">
                <a:latin typeface="Calibri"/>
                <a:ea typeface="Calibri"/>
                <a:cs typeface="Calibri"/>
                <a:sym typeface="Calibri"/>
              </a:rPr>
              <a:t>humectation-dessiccation des sols, quelques espaces vides sont de nouveau visibles</a:t>
            </a:r>
            <a:r>
              <a:rPr lang="fr-FR"/>
              <a:t>. Ces vides</a:t>
            </a:r>
            <a:r>
              <a:rPr lang="fr-FR" sz="1200">
                <a:latin typeface="Calibri"/>
                <a:ea typeface="Calibri"/>
                <a:cs typeface="Calibri"/>
                <a:sym typeface="Calibri"/>
              </a:rPr>
              <a:t> se sont reformés en surface mais de manière parallèle à la surface du sol selon les plans de fragilité créés lors du tassement. Ces plans de fragilité sont liés au ré-arrangement des particules de sol de manière à résister à la pression qui s’exerce perpendiculairement au sol. Au-delà de 15 cm de profondeur, non présenté ici, le sol a aussi été tassé lors du passage de l</a:t>
            </a:r>
            <a:r>
              <a:rPr lang="fr-FR"/>
              <a:t>’engin, mais moins qu’en surface puisque l’impact diminue en profondeur. Néanmoins, en dessous de 10 cm de profondeur, l’impact initial n’évolue pas dans le temps, donc même aujourd’hui, plus de 10 ans après le tassement, la porosité en profondeur reste faible.</a:t>
            </a:r>
            <a:r>
              <a:rPr lang="fr-FR" sz="1200">
                <a:latin typeface="Calibri"/>
                <a:ea typeface="Calibri"/>
                <a:cs typeface="Calibri"/>
                <a:sym typeface="Calibri"/>
              </a:rPr>
              <a:t> </a:t>
            </a:r>
            <a:r>
              <a:rPr lang="fr-FR"/>
              <a:t>A</a:t>
            </a:r>
            <a:r>
              <a:rPr lang="fr-FR" sz="1200">
                <a:latin typeface="Calibri"/>
                <a:ea typeface="Calibri"/>
                <a:cs typeface="Calibri"/>
                <a:sym typeface="Calibri"/>
              </a:rPr>
              <a:t> droite, nous observons, 4 ans après tassement, l’impact de l’aller-retour du porteur sur le système racinaire des chênes sessiles plantés </a:t>
            </a:r>
            <a:r>
              <a:rPr lang="fr-FR"/>
              <a:t> juste après tassement </a:t>
            </a:r>
            <a:r>
              <a:rPr lang="fr-FR" sz="1200">
                <a:latin typeface="Calibri"/>
                <a:ea typeface="Calibri"/>
                <a:cs typeface="Calibri"/>
                <a:sym typeface="Calibri"/>
              </a:rPr>
              <a:t>à l’</a:t>
            </a:r>
            <a:r>
              <a:rPr lang="fr-FR" sz="1200">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automne 2007</a:t>
            </a:r>
            <a:r>
              <a:rPr lang="fr-FR" sz="1200">
                <a:latin typeface="Calibri"/>
                <a:ea typeface="Calibri"/>
                <a:cs typeface="Calibri"/>
                <a:sym typeface="Calibri"/>
              </a:rPr>
              <a:t>. Dans les zones tassées, photo d</a:t>
            </a:r>
            <a:r>
              <a:rPr lang="fr-FR"/>
              <a:t>u bas</a:t>
            </a:r>
            <a:r>
              <a:rPr lang="fr-FR" sz="1200">
                <a:latin typeface="Calibri"/>
                <a:ea typeface="Calibri"/>
                <a:cs typeface="Calibri"/>
                <a:sym typeface="Calibri"/>
              </a:rPr>
              <a:t>, la racine pivotante des chênes a avorté, des racines horizontales ont poussé </a:t>
            </a:r>
            <a:r>
              <a:rPr lang="fr-FR"/>
              <a:t>pour compenser alors que dans les zones témoins, photo du haut, la racine pivotante est bien développée. L</a:t>
            </a:r>
            <a:r>
              <a:rPr lang="fr-FR" sz="1200">
                <a:latin typeface="Calibri"/>
                <a:ea typeface="Calibri"/>
                <a:cs typeface="Calibri"/>
                <a:sym typeface="Calibri"/>
              </a:rPr>
              <a:t>e système racinaire de ces chênes affecté par le tassem</a:t>
            </a:r>
            <a:r>
              <a:rPr lang="fr-FR"/>
              <a:t>en</a:t>
            </a:r>
            <a:r>
              <a:rPr lang="fr-FR" sz="1200">
                <a:latin typeface="Calibri"/>
                <a:ea typeface="Calibri"/>
                <a:cs typeface="Calibri"/>
                <a:sym typeface="Calibri"/>
              </a:rPr>
              <a:t>t prospecte </a:t>
            </a:r>
            <a:r>
              <a:rPr lang="fr-FR"/>
              <a:t>donc </a:t>
            </a:r>
            <a:r>
              <a:rPr lang="fr-FR" sz="1200">
                <a:latin typeface="Calibri"/>
                <a:ea typeface="Calibri"/>
                <a:cs typeface="Calibri"/>
                <a:sym typeface="Calibri"/>
              </a:rPr>
              <a:t>le sol moins profondément que dans les zones non perturbées par le passage du porteur, avec des conséquenc</a:t>
            </a:r>
            <a:r>
              <a:rPr lang="fr-FR"/>
              <a:t>es évidentes en terme de nutrition des arbres.</a:t>
            </a:r>
            <a:endParaRPr/>
          </a:p>
        </p:txBody>
      </p:sp>
      <p:sp>
        <p:nvSpPr>
          <p:cNvPr id="252" name="Google Shape;252;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Nous retrouvons des résultats similaires en forêt domaniale de Belfort à partir d’une autre approche. Une fosse a été creusée perpendiculairement à deux types de cloisonnement et à la bande boisée située entre les deux cloisonnements. Les racines y ont été comptées par case de </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10 cm sur 10 cm. La première série de lignes colorées nous donne la densité de racines par case de comptage, et ce pour une profondeur totale de 50 cm</a:t>
            </a:r>
            <a:r>
              <a:rPr lang="fr-FR"/>
              <a:t>. En vert la densité est forte, entre 11 et 50 racines par dm</a:t>
            </a:r>
            <a:r>
              <a:rPr lang="fr-FR" baseline="30000"/>
              <a:t>2</a:t>
            </a:r>
            <a:r>
              <a:rPr lang="fr-FR"/>
              <a:t> et en rouge la densité est très faible, 1 à 2 racines par dm</a:t>
            </a:r>
            <a:r>
              <a:rPr lang="fr-FR" baseline="30000"/>
              <a:t>2</a:t>
            </a:r>
            <a:r>
              <a:rPr lang="fr-FR"/>
              <a:t>. Les quatre séries de lignes suivantes indiquent la présence ou l’absence des racines dans chaque case, par classe de dimension de ces racines, d’un diamètre inférieur à 2 mm jusqu’à un diamètre supérieur à 20 mm.</a:t>
            </a:r>
            <a:endParaRPr/>
          </a:p>
          <a:p>
            <a:pPr marL="0" marR="0" lvl="0" indent="0" algn="l" rtl="0">
              <a:lnSpc>
                <a:spcPct val="100000"/>
              </a:lnSpc>
              <a:spcBef>
                <a:spcPts val="0"/>
              </a:spcBef>
              <a:spcAft>
                <a:spcPts val="0"/>
              </a:spcAft>
              <a:buClr>
                <a:schemeClr val="dk1"/>
              </a:buClr>
              <a:buSzPts val="1200"/>
              <a:buFont typeface="Calibri"/>
              <a:buNone/>
            </a:pPr>
            <a:r>
              <a:rPr lang="fr-FR"/>
              <a:t>Sur la gauche les résultats dans le cloisonnement sylvicole, au centre ceux de la bande boisée et à droite ceux du cloisonnement d’exploitation. L’enracinement est moins intense et moins profond dans les sols soumis à la circulation des engins, y compris sous cloisonnements sylvicoles qui sont uniquement broyés. Les racines de grande dimension sont fortement affectées par rapport aux racines fines inférieures à 2 mm. Si les racines fines contribuent à l’alimentation en eau et en éléments minéraux, les racines de plus grande dimension sont essentielles pour la stabilité du peuplement. Les cloisonnements d’exploitation qui sont consacrés à la circulation des abatteuses, porteurs et débusqueurs, sont nettement plus impactés que les cloisonnements sylvicoles sur lesquels ne circulent que des broyeurs. Cependant, nous voyons ici que le passage des broyeurs impacte également l’enracinement. En cumulant les deux types de circulation, nous atteignons environ 50 % de la surface de la parcelle qui est impactée par le tassement.</a:t>
            </a:r>
            <a:endParaRPr/>
          </a:p>
          <a:p>
            <a:pPr marL="0" lvl="0" indent="0" algn="l" rtl="0">
              <a:spcBef>
                <a:spcPts val="0"/>
              </a:spcBef>
              <a:spcAft>
                <a:spcPts val="0"/>
              </a:spcAft>
              <a:buNone/>
            </a:pPr>
            <a:endParaRPr/>
          </a:p>
        </p:txBody>
      </p:sp>
      <p:sp>
        <p:nvSpPr>
          <p:cNvPr id="280" name="Google Shape;28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Revenons sur les sites de suivi sur le long terme des effets du tassement pour observer l’évolution naturelle de l’écosystème suite au tassement. Nous observons que, 11 ans après le tassement, la croissance du peuplement est toujours plus faible en hauteur et en circonférence avec une perte de 20% en volume sur le site d’Azerailles et de 40% sur le site de Clermont-en-Argonne. Le recrû ligneux observé sur le site de Clermont-en-Argonne est composé en majorité de bouleaux et est autant présent dans le traitement tassé que dans le traitement témoin. Au contraire, sur le site d’Azerailles, le recrû composé en majorité de hêtres et de charmes, est quasiment absent du traitement tassé, comme nous pouvons le voir sur ces photos avec le traitement tassé sur la gauche et le traitement témoin sur la droite. Les chênes du traitement tassé bénéficient donc de</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 moins de gainage et d’élagage naturel et sont plus fourchus, avec des branches basses encore bien présentes</a:t>
            </a:r>
            <a:r>
              <a:rPr lang="fr-FR"/>
              <a:t>. Ce qui devrait avoir des incidences sur les perspectives de commercialisation future, avec une moindre valorisation des bois du traitement tassé.</a:t>
            </a:r>
            <a:endParaRPr/>
          </a:p>
          <a:p>
            <a:pPr marL="0" lvl="0" indent="0" algn="l" rtl="0">
              <a:spcBef>
                <a:spcPts val="0"/>
              </a:spcBef>
              <a:spcAft>
                <a:spcPts val="0"/>
              </a:spcAft>
              <a:buNone/>
            </a:pPr>
            <a:endParaRPr/>
          </a:p>
        </p:txBody>
      </p:sp>
      <p:sp>
        <p:nvSpPr>
          <p:cNvPr id="291" name="Google Shape;29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Sur ces deux sites expérimentaux nous voyons que les effets du tassement sur la capacité de drainage du sol sont immédiats. Le graphique de gauche montre, juste après le tassement, une diminution nette de la conductivité hydraulique à saturation, qui est la vitesse d’infiltration verticale de l’eau dans le sol quand il est saturé en eau. Nous voyons un impact fort avec une capacité d’infiltration divisée par 100 en surface dans le sol tassé, représenté par les ronds noirs, par rapport au sol non perturbé représenté par les points verts. Cet impact sur l’infiltration verticale de l’eau dans le sol dure longtemps, il est encore visible actuellement 15 ans après le tassement. En effet, le graphique de droite nous montre l’évolution dans le temps, entre 2007 et 2014, de l’humidité du sol à deux profondeurs, 10-15 cm et 55-60 cm. En surface, l’humidité dans le traitement tassé, en noir,  est plus élevée que dans le traitement témoin, en vert, sauf en été. En profondeur, l’humidité dans le traitement tassé est toujours plus faible que dans le traitement témoin. Après circulation d’un engin, l’eau s’infiltre difficilement, ce qui augmente le risque d’engorgement en surface pour les zones planes et le risque d’érosion pour les zones de pente, avec dans les deux cas, une faible recharge en eau des horizons profonds. Les risques de sécheresse édaphique et de stress hydrique sont ainsi augmentés par le tassement via des effets négatifs sur la recharge en eau des horizons profonds et sur l’enracinement des arbres.</a:t>
            </a:r>
            <a:endParaRPr/>
          </a:p>
          <a:p>
            <a:pPr marL="0" lvl="0" indent="0" algn="l" rtl="0">
              <a:spcBef>
                <a:spcPts val="0"/>
              </a:spcBef>
              <a:spcAft>
                <a:spcPts val="0"/>
              </a:spcAft>
              <a:buNone/>
            </a:pPr>
            <a:endParaRPr/>
          </a:p>
        </p:txBody>
      </p:sp>
      <p:sp>
        <p:nvSpPr>
          <p:cNvPr id="305" name="Google Shape;30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Vous pouvez diagnostiquer assez simplement une perturbation de la structure du sol suite aux passages d’engins ou à un travail de sol réalisé dans des conditions inadaptées. Il s’agit de réaliser un test-bêche. Ce test consiste à extraire un bloc de sol sur la hauteur de la bêche </a:t>
            </a:r>
            <a:r>
              <a:rPr lang="fr-FR">
                <a:latin typeface="Calibri"/>
                <a:ea typeface="Calibri"/>
                <a:cs typeface="Calibri"/>
                <a:sym typeface="Calibri"/>
              </a:rPr>
              <a:t>soit environ 25-35 cm d’épaisseur, sauf</a:t>
            </a:r>
            <a:r>
              <a:rPr lang="fr-FR"/>
              <a:t> dans le cas de</a:t>
            </a:r>
            <a:r>
              <a:rPr lang="fr-FR">
                <a:latin typeface="Calibri"/>
                <a:ea typeface="Calibri"/>
                <a:cs typeface="Calibri"/>
                <a:sym typeface="Calibri"/>
              </a:rPr>
              <a:t> sols </a:t>
            </a:r>
            <a:r>
              <a:rPr lang="fr-FR"/>
              <a:t>très </a:t>
            </a:r>
            <a:r>
              <a:rPr lang="fr-FR">
                <a:latin typeface="Calibri"/>
                <a:ea typeface="Calibri"/>
                <a:cs typeface="Calibri"/>
                <a:sym typeface="Calibri"/>
              </a:rPr>
              <a:t>superficiels ou extrêmement compacts. Si le bloc est difficile à prélever sans </a:t>
            </a:r>
            <a:r>
              <a:rPr lang="fr-FR"/>
              <a:t>perturbation</a:t>
            </a:r>
            <a:r>
              <a:rPr lang="fr-FR">
                <a:latin typeface="Calibri"/>
                <a:ea typeface="Calibri"/>
                <a:cs typeface="Calibri"/>
                <a:sym typeface="Calibri"/>
              </a:rPr>
              <a:t>, il est conseillé de réaliser une prétranchée, de taille équivalente au bloc à extraire, et de la vider avant de découper le bloc à observer. Placer le bloc extrait à la bêche, délicatement à la surface du sol, ouvrir le bloc et décrire la structure en distinguant </a:t>
            </a:r>
            <a:r>
              <a:rPr lang="fr-FR"/>
              <a:t>tous les </a:t>
            </a:r>
            <a:r>
              <a:rPr lang="fr-FR">
                <a:latin typeface="Calibri"/>
                <a:ea typeface="Calibri"/>
                <a:cs typeface="Calibri"/>
                <a:sym typeface="Calibri"/>
              </a:rPr>
              <a:t>horizons. N’hésitez pas à consulter à nouveau la partie 2 de cette formation ou la fiche technique sur la structure, ai</a:t>
            </a:r>
            <a:r>
              <a:rPr lang="fr-FR"/>
              <a:t>nsi que la fiche technique sur le test-bêche</a:t>
            </a:r>
            <a:r>
              <a:rPr lang="fr-FR">
                <a:latin typeface="Calibri"/>
                <a:ea typeface="Calibri"/>
                <a:cs typeface="Calibri"/>
                <a:sym typeface="Calibri"/>
              </a:rPr>
              <a:t>. La présence d’une structure majoritairement lamellaire ou massive indique qu’il y a eu un ou des passage(s) d’engins ou que le travail des outils de préparation du sol a lissé et compacté le sol au lieu de l’aérer. La structure massive peut aussi exister naturellement pour des sols limoneux acides mal structurés, il est donc essentiel de vérifier si l</a:t>
            </a:r>
            <a:r>
              <a:rPr lang="fr-FR"/>
              <a:t>’origine de la structure est naturelle ou anthropique </a:t>
            </a:r>
            <a:r>
              <a:rPr lang="fr-FR">
                <a:latin typeface="Calibri"/>
                <a:ea typeface="Calibri"/>
                <a:cs typeface="Calibri"/>
                <a:sym typeface="Calibri"/>
              </a:rPr>
              <a:t>en multipliant les tests bêche sur la zone étudiée et notamment en </a:t>
            </a:r>
            <a:r>
              <a:rPr lang="fr-FR"/>
              <a:t>observant</a:t>
            </a:r>
            <a:r>
              <a:rPr lang="fr-FR">
                <a:latin typeface="Calibri"/>
                <a:ea typeface="Calibri"/>
                <a:cs typeface="Calibri"/>
                <a:sym typeface="Calibri"/>
              </a:rPr>
              <a:t> une zone non perturbée, par exemple entre des arbres trop serrés pour laisser passer un engin.</a:t>
            </a:r>
            <a:endParaRPr/>
          </a:p>
          <a:p>
            <a:pPr marL="0" lvl="0" indent="0" algn="l" rtl="0">
              <a:spcBef>
                <a:spcPts val="0"/>
              </a:spcBef>
              <a:spcAft>
                <a:spcPts val="0"/>
              </a:spcAft>
              <a:buNone/>
            </a:pPr>
            <a:endParaRPr/>
          </a:p>
        </p:txBody>
      </p:sp>
      <p:sp>
        <p:nvSpPr>
          <p:cNvPr id="336" name="Google Shape;336;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Vous pouvez maintenant visionner la vidéo qui montre la réalisation d’un test-bêche. </a:t>
            </a:r>
            <a:endParaRPr/>
          </a:p>
        </p:txBody>
      </p:sp>
      <p:sp>
        <p:nvSpPr>
          <p:cNvPr id="349" name="Google Shape;3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fr-FR"/>
              <a:t>Bienvenue dans la quatrième partie de cette formation théorique du projet IPRSol. Elle comprend 4 sous-parties. La première sous-partie détaillera le fonctionnement physique de l’écosystème forestier et les impacts de la circulation des engins. La deuxième décrira les interactions entre les machines et les sols afin de comprendre les facteurs de sensibilité des sols au tassement. Les troisième et quatrième sous -parties expliqueront comment réaliser les diagnostics de sensibilité au tassement et comment interpréter leurs résultats.</a:t>
            </a:r>
            <a:endParaRPr/>
          </a:p>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fr-FR" i="0" u="none" strike="noStrike">
                <a:solidFill>
                  <a:srgbClr val="000000"/>
                </a:solidFill>
                <a:latin typeface="Livvic"/>
                <a:ea typeface="Livvic"/>
                <a:cs typeface="Livvic"/>
                <a:sym typeface="Livvic"/>
              </a:rPr>
              <a:t>Cette première sous-partie </a:t>
            </a:r>
            <a:r>
              <a:rPr lang="fr-FR">
                <a:solidFill>
                  <a:srgbClr val="000000"/>
                </a:solidFill>
                <a:latin typeface="Livvic"/>
                <a:ea typeface="Livvic"/>
                <a:cs typeface="Livvic"/>
                <a:sym typeface="Livvic"/>
              </a:rPr>
              <a:t>décrit</a:t>
            </a:r>
            <a:r>
              <a:rPr lang="fr-FR" i="0" u="none" strike="noStrike">
                <a:solidFill>
                  <a:srgbClr val="000000"/>
                </a:solidFill>
                <a:latin typeface="Livvic"/>
                <a:ea typeface="Livvic"/>
                <a:cs typeface="Livvic"/>
                <a:sym typeface="Livvic"/>
              </a:rPr>
              <a:t> le fonctionnement physique nat</a:t>
            </a:r>
            <a:r>
              <a:rPr lang="fr-FR">
                <a:solidFill>
                  <a:srgbClr val="000000"/>
                </a:solidFill>
                <a:latin typeface="Livvic"/>
                <a:ea typeface="Livvic"/>
                <a:cs typeface="Livvic"/>
                <a:sym typeface="Livvic"/>
              </a:rPr>
              <a:t>urel </a:t>
            </a:r>
            <a:r>
              <a:rPr lang="fr-FR" i="0" u="none" strike="noStrike">
                <a:solidFill>
                  <a:srgbClr val="000000"/>
                </a:solidFill>
                <a:latin typeface="Livvic"/>
                <a:ea typeface="Livvic"/>
                <a:cs typeface="Livvic"/>
                <a:sym typeface="Livvic"/>
              </a:rPr>
              <a:t>de sols forestiers, c</a:t>
            </a:r>
            <a:r>
              <a:rPr lang="fr-FR">
                <a:solidFill>
                  <a:srgbClr val="000000"/>
                </a:solidFill>
                <a:latin typeface="Livvic"/>
                <a:ea typeface="Livvic"/>
                <a:cs typeface="Livvic"/>
                <a:sym typeface="Livvic"/>
              </a:rPr>
              <a:t>’est-à-dire</a:t>
            </a:r>
            <a:r>
              <a:rPr lang="fr-FR" i="0" u="none" strike="noStrike">
                <a:solidFill>
                  <a:srgbClr val="000000"/>
                </a:solidFill>
                <a:latin typeface="Livvic"/>
                <a:ea typeface="Livvic"/>
                <a:cs typeface="Livvic"/>
                <a:sym typeface="Livvic"/>
              </a:rPr>
              <a:t> </a:t>
            </a:r>
            <a:r>
              <a:rPr lang="fr-FR">
                <a:solidFill>
                  <a:srgbClr val="000000"/>
                </a:solidFill>
                <a:latin typeface="Livvic"/>
                <a:ea typeface="Livvic"/>
                <a:cs typeface="Livvic"/>
                <a:sym typeface="Livvic"/>
              </a:rPr>
              <a:t>en l’absence de travail et de tassement du sol</a:t>
            </a:r>
            <a:r>
              <a:rPr lang="fr-FR" i="0" u="none" strike="noStrike">
                <a:solidFill>
                  <a:srgbClr val="000000"/>
                </a:solidFill>
                <a:latin typeface="Livvic"/>
                <a:ea typeface="Livvic"/>
                <a:cs typeface="Livvic"/>
                <a:sym typeface="Livvic"/>
              </a:rPr>
              <a:t>, et quels sont les impacts de la circulation des engins sur les sols et les peuplements forestiers.</a:t>
            </a:r>
            <a:endParaRPr>
              <a:latin typeface="Livvic"/>
              <a:ea typeface="Livvic"/>
              <a:cs typeface="Livvic"/>
              <a:sym typeface="Livv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a:t>Un bon indicateur de l’état physique d’un sol est la densité du sol, qui correspond à la masse de sol par unité de volume. Ce paramètre varie évidemment en fonction des caractéristiques intrinsèques du sol, notamment la texture, mais il est aussi affecté par les pratiques mises en œuvre. La densité moyenne en surface des sols forestiers français est de 1 g/cm</a:t>
            </a:r>
            <a:r>
              <a:rPr lang="fr-FR" baseline="30000"/>
              <a:t>3</a:t>
            </a:r>
            <a:r>
              <a:rPr lang="fr-FR"/>
              <a:t>. Elle est plus faible que celle d’un sol agricole, d’environ 0,5 g/cm</a:t>
            </a:r>
            <a:r>
              <a:rPr lang="fr-FR" baseline="30000"/>
              <a:t>3</a:t>
            </a:r>
            <a:r>
              <a:rPr lang="fr-FR"/>
              <a:t>, un sol agricole étant fréquemment travaillé et compacté mais aussi moins riche en matières organiques qu’un sol forestier. La densité moyenne en surface des sols forestiers français est donc équivalente à celle de l’eau. Bien sûr, si on met un échantillon de sol dans l’eau, il coule. En effet, si l’on simplifie un peu, une densité de 1 pour un sol signifie qu’il est composé de 62% d’espaces vides c’est-à-dire la porosité du sol, et de 38% de particules solides comprenant les différentes fractions granulométriques, les sables, les limons et les argiles dont la densité est de 2,65 g/cm</a:t>
            </a:r>
            <a:r>
              <a:rPr lang="fr-FR" baseline="30000"/>
              <a:t>3</a:t>
            </a:r>
            <a:r>
              <a:rPr lang="fr-FR"/>
              <a:t>, et qui coulent donc dans l’eau. Les matières organiques appartiennent également à la fraction solide mais elles flottent dans l’eau compte tenu de leur faible densité. La porosité n’est en réalité pas un espace vide car cet espace est occupé par l’air et l’eau, dont les proportions respectives varient au cours de l’année. C’est l’agencement mécanique et chimique des constituants solides entre eux, appelé structure, qui crée la porosité du sol. Par exemple, les grains de sable, qui ne sont pas jointifs, ménagent entre eux de la porosité. De même, les particules les plus fines, les agiles se lient entre elles au travers d’interactions bio-physico-chimiques impliquant la faune du sol, les bactéries, les champignons, et les racines, ce qui crée de la porosité. Une étude récente montre que les agrégats présents dans un sol forestier et ceux présents dans un sol agricole, même s’ils peuvent se ressembler en apparence, diffèrent de par leur origine et leur stabilité. A gauche, les agrégats, dans un sol naturel peu perturbé et bénéficiant d’un retour continu de matières organiques au sol, sont principalement formés par l’activité biologique avec des substances organiques produites par les organismes qui lient et stabilisent ces agrégats. A droite, dans un sol régulièrement travaillé et compacté, avec un retour faible de matières organiques au sol, </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les agrégats sont formés par réorganisation suite à la fragmentation générée par le travail du sol</a:t>
            </a:r>
            <a:r>
              <a:rPr lang="fr-FR"/>
              <a:t>. Cependant la stabilité de ces agrégats</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 est faible</a:t>
            </a:r>
            <a:r>
              <a:rPr lang="fr-FR"/>
              <a:t> et la proportion d’espaces entre agrégats va chuter en quelques semaines après le labour. De plus, avec le poids des engins qui augmente, les interventions répétées sur les parcelles agricoles peuvent occasionner un tassement profond. La restauration de la structure de cet horizon de sol compacté par l’activité biologique ou même par un travail du sol est difficile et longue, parfois les dégradations sont telles qu’elles sont irréversibles.</a:t>
            </a:r>
            <a:endParaRPr/>
          </a:p>
          <a:p>
            <a:pPr marL="0" lvl="0" indent="0" algn="l" rtl="0">
              <a:spcBef>
                <a:spcPts val="0"/>
              </a:spcBef>
              <a:spcAft>
                <a:spcPts val="0"/>
              </a:spcAft>
              <a:buNone/>
            </a:pPr>
            <a:r>
              <a:rPr lang="fr-FR"/>
              <a:t>La quantité d’espaces vides dans le sol joue un rôle important, mais la connectivité, la taille et la forme de ces pores est aussi fondamentale pour le fonctionnement du sol. Tous ces critères conditionnent en effet les échanges d’eau et de gaz entre l’atmosphère et le sol, et au sein du sol lui-même. Cela influence ainsi tous les processus qu’ils soient physiques, chimiques ou biologiques. Par exemple, les espaces vides moyens, de 0,2 à 10 µm, retiennent de l’eau qui reste absorbable par les plantes alors que les espaces vides grossiers, supérieurs à 10 µm, permettent l’infiltration de l’eau et ainsi la recharge des horizons profonds et l’aération du sol, ainsi que les échanges gazeux entre l’atmosphère et le sol.</a:t>
            </a:r>
            <a:endParaRPr/>
          </a:p>
          <a:p>
            <a:pPr marL="0" lvl="0" indent="0" algn="l" rtl="0">
              <a:spcBef>
                <a:spcPts val="0"/>
              </a:spcBef>
              <a:spcAft>
                <a:spcPts val="0"/>
              </a:spcAft>
              <a:buNone/>
            </a:pPr>
            <a:endParaRPr/>
          </a:p>
        </p:txBody>
      </p:sp>
      <p:sp>
        <p:nvSpPr>
          <p:cNvPr id="146" name="Google Shape;14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Les </a:t>
            </a:r>
            <a:r>
              <a:rPr lang="fr-FR" b="1"/>
              <a:t>engins forestiers</a:t>
            </a:r>
            <a:r>
              <a:rPr lang="fr-FR"/>
              <a:t> exercent sur les sols des pressions très supérieures à la résistance interne d’un sol, c’est-à-dire leur capacité à supporter une déformation, qui est très faible. Une étude menée en Allemagne a par exemple mesuré des pressions engendrées par des engins à 20 cm de profondeur de l’ordre de 3.0 à 5,5 kg par cm² alors que les résistances de sols humides, pour cette même profondeur, sont nettement inférieures, comprises entre 0,2 à 0,5 kg par cm² voire entre 0,2 à 0,9 kg par cm² dans les cloisonnements. </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Un cloisonnement étant </a:t>
            </a:r>
            <a:r>
              <a:rPr lang="fr-FR">
                <a:highlight>
                  <a:srgbClr val="FFFFFF"/>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une surface de la parcelle dédiée à la circulation des engins, on reviendra par la suite sur le rôle et l’importance de ces voies de circulation.</a:t>
            </a:r>
            <a:r>
              <a:rPr lang="fr-FR"/>
              <a:t> Par conséquent, le </a:t>
            </a:r>
            <a:r>
              <a:rPr lang="fr-FR" b="1"/>
              <a:t>risque de déformation des sols</a:t>
            </a:r>
            <a:r>
              <a:rPr lang="fr-FR"/>
              <a:t> lors du passage des engins est </a:t>
            </a:r>
            <a:r>
              <a:rPr lang="fr-FR" b="1"/>
              <a:t>très élevé</a:t>
            </a:r>
            <a:r>
              <a:rPr lang="fr-FR"/>
              <a:t> dans ces conditions. Cette étude démontre également que le passage d’engins affecte la </a:t>
            </a:r>
            <a:r>
              <a:rPr lang="fr-FR" b="1"/>
              <a:t>perméabilité à l’air</a:t>
            </a:r>
            <a:r>
              <a:rPr lang="fr-FR"/>
              <a:t>, quel que soit l’engin. La perméabilité à l’air est la vitesse de renouvellement de l’air dans le sol, ce renouvellement est essentiel pour évacuer le dioxyde de carbone et laisser entrer l’oxygène dans les sols. Sur la figure de droite, quand on compare, sur différents sites, la perméabilité à l’air dans la parcelle, représentée par les losanges noirs, à celle sous </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le cloisonnement</a:t>
            </a:r>
            <a:r>
              <a:rPr lang="fr-FR"/>
              <a:t>, représentée par les cercles blancs, on note une baisse importante de la perméabilité dans le cloisonnement, avec des valeurs qui se rapprochent de 0, synonymes d’un important tassement du sol.</a:t>
            </a:r>
            <a:endParaRPr/>
          </a:p>
          <a:p>
            <a:pPr marL="0" lvl="0" indent="0" algn="l" rtl="0">
              <a:spcBef>
                <a:spcPts val="0"/>
              </a:spcBef>
              <a:spcAft>
                <a:spcPts val="0"/>
              </a:spcAft>
              <a:buNone/>
            </a:pPr>
            <a:endParaRPr/>
          </a:p>
        </p:txBody>
      </p:sp>
      <p:sp>
        <p:nvSpPr>
          <p:cNvPr id="159" name="Google Shape;15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Que se passe-t-il dans un sol quand la pression exercée à sa surface dépasse sa résistance interne ? En fonction de l’intensité de la contrainte exercée sur le sol et de son humidité, les particules solides se rapprochent les unes des autres, c’est la </a:t>
            </a:r>
            <a:r>
              <a:rPr lang="fr-FR" b="1"/>
              <a:t>densification du sol</a:t>
            </a:r>
            <a:r>
              <a:rPr lang="fr-FR"/>
              <a:t>, c’est-à-dire une perte de volume à masse constante, on parle également de </a:t>
            </a:r>
            <a:r>
              <a:rPr lang="fr-FR" b="1"/>
              <a:t>compaction du sol</a:t>
            </a:r>
            <a:r>
              <a:rPr lang="fr-FR"/>
              <a:t>. Quand la contrainte exercée à la surface d’un sol dépasse sa résistance interne, le sol peut également subir une modification de sa structure par </a:t>
            </a:r>
            <a:r>
              <a:rPr lang="fr-FR" b="1"/>
              <a:t>fluage</a:t>
            </a:r>
            <a:r>
              <a:rPr lang="fr-FR"/>
              <a:t>, c’est-à-dire par liquéfaction et réarrangement horizontal des particules entre elles, on parle également d’orniérage. L’ensemble de ce processus s’appelle </a:t>
            </a:r>
            <a:r>
              <a:rPr lang="fr-FR" b="1"/>
              <a:t>le tassement des sols</a:t>
            </a:r>
            <a:r>
              <a:rPr lang="fr-FR"/>
              <a:t>. </a:t>
            </a:r>
            <a:endParaRPr/>
          </a:p>
          <a:p>
            <a:pPr marL="0" marR="0" lvl="0" indent="0" algn="l" rtl="0">
              <a:lnSpc>
                <a:spcPct val="100000"/>
              </a:lnSpc>
              <a:spcBef>
                <a:spcPts val="0"/>
              </a:spcBef>
              <a:spcAft>
                <a:spcPts val="0"/>
              </a:spcAft>
              <a:buClr>
                <a:schemeClr val="dk1"/>
              </a:buClr>
              <a:buSzPts val="1200"/>
              <a:buFont typeface="Calibri"/>
              <a:buNone/>
            </a:pPr>
            <a:r>
              <a:rPr lang="fr-FR"/>
              <a:t>Reprenons maintenant de manière détaillée et au travers d’illustrations, l’ensemble du processus de tassement et ses conséquences sur le fonctionnement des écosystèmes forestiers. Sur les schémas numérotés de 1 à 5, les formes géométriques en gris clair sont les particules solides, en gris foncé ce sont les espaces vides de moyenne dimension et en blanc les espaces vides de grande dimension. L’état initial en 1 correspond à un sol non perturbé avec beaucoup d’espaces vides connectés entre eux permettant une bonne circulation de l’air et de l’eau. Lorsqu’on applique une contrainte faible sur un sol non saturé en eau, en 2, le sol est compacté, le volume des espaces vides diminue, ils sont également moins connectés entre eux. La pression appliquée chasse l’air qui est compressible et le sol se sature en eau, ce qui a pour effet de diminuer les flux de gaz. En effet, l’oxygène diffuse 10 000 fois plus lentement dans l’eau que dans l’air. Sa teneur dans le sol est donc fortement influencée par le degré de saturation du sol en eau.  Quand la contrainte augmente encore, en 3 et 4, la dimension des espaces vides et leur degré de connexion continuent de diminuer, affectant les flux d’eau verticaux. L’eau va alors stagner en surface et la perméabilité à l’air diminue fortement. Une fois le sol saturé en eau en 4, </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les particules solides se mettent à fluer </a:t>
            </a:r>
            <a:r>
              <a:rPr lang="fr-FR"/>
              <a:t>jouant le rôle de lubrifiant entre elles. Les particules se réarrangent horizontalement et l’orniérage débute. </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En 5, on atteint une situation où la pe</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rméabilité à l’eau dans le sens horizontal devient très supérieure à la perméabilité dans le sens vertical favorisant donc la circulation latérale de l’eau au détriment de l’infiltration.</a:t>
            </a:r>
            <a:r>
              <a:rPr lang="fr-FR"/>
              <a:t> Les capacités de drainage et d’aération du sol sont alors devenues très faibles. Notons que la circulation latérale de l’eau, au détriment de l’infiltration, peut induire dans certaines conditions un phénomène d’érosion hydrique, c’est-à-dire l’arrachement et le transport de particules de sol.</a:t>
            </a:r>
            <a:endParaRPr/>
          </a:p>
        </p:txBody>
      </p:sp>
      <p:sp>
        <p:nvSpPr>
          <p:cNvPr id="168" name="Google Shape;16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Une analyse de la littérature internationale, synthétisée sur cette figure, montre qu’un </a:t>
            </a:r>
            <a:r>
              <a:rPr lang="fr-FR" b="1"/>
              <a:t>tassement modéré</a:t>
            </a:r>
            <a:r>
              <a:rPr lang="fr-FR"/>
              <a:t> a des effets</a:t>
            </a:r>
            <a:r>
              <a:rPr lang="fr-FR" b="1"/>
              <a:t> significatifs et forts </a:t>
            </a:r>
            <a:r>
              <a:rPr lang="fr-FR"/>
              <a:t>sur les peuplements forestiers. Les ronds noirs correspondent à la moyenne du pourcentage de changement induit par le tassement du sol sur différents paramètres. Entre parenthèses, est indiqué le nombre d’études puis le nombre d’observations qui ont permis de calculer cette valeur. L’effet du tassement sur un paramètre donné est négatif pour les valeurs inférieures à zéro, le zéro étant matérialisé par la ligne verticale discontinue. Les effets sont </a:t>
            </a:r>
            <a:r>
              <a:rPr lang="fr-FR" b="1"/>
              <a:t>significatifs </a:t>
            </a:r>
            <a:r>
              <a:rPr lang="fr-FR"/>
              <a:t>quand l’intervalle de confiance (barre noire) ne contient pas 0. On observe que seul le LAI, c’est-à-dire la surface foliaire, n’est pas affectée par le tassement. C’est un constat que vous pouvez faire régulièrement. Au-dessus d’un chemin, le couvert forestier se ferme. L’absence de concurrence permet aux arbres de bordure d’explorer l’espace au-dessus du chemin. </a:t>
            </a:r>
            <a:r>
              <a:rPr lang="fr-FR" b="1"/>
              <a:t>Tous les autres paramètres sont significativement dégradés par le tassement,</a:t>
            </a:r>
            <a:r>
              <a:rPr lang="fr-FR"/>
              <a:t> avec notamment une perte d’environ 20 % de biomasse aérienne et 30 % de profondeur d’enracinement.</a:t>
            </a:r>
            <a:endParaRPr/>
          </a:p>
          <a:p>
            <a:pPr marL="0" lvl="0" indent="0" algn="l" rtl="0">
              <a:spcBef>
                <a:spcPts val="0"/>
              </a:spcBef>
              <a:spcAft>
                <a:spcPts val="0"/>
              </a:spcAft>
              <a:buNone/>
            </a:pPr>
            <a:endParaRPr/>
          </a:p>
        </p:txBody>
      </p:sp>
      <p:sp>
        <p:nvSpPr>
          <p:cNvPr id="183" name="Google Shape;18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latin typeface="Livvic"/>
                <a:ea typeface="Livvic"/>
                <a:cs typeface="Livvic"/>
                <a:sym typeface="Livvic"/>
              </a:rPr>
              <a:t>Cette étude a également analysé si les effets du tassement varient en fonction du type de sol, sur une gamme de sols allant de sols très sableux, les ronds noirs, qui étaient considérés comme non sensibles au tassement, à des sols très argileux, les</a:t>
            </a:r>
            <a:r>
              <a:rPr lang="fr-FR">
                <a:latin typeface="Livvic"/>
                <a:ea typeface="Livvic"/>
                <a:cs typeface="Livvic"/>
                <a:sym typeface="Livv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 triangles blancs</a:t>
            </a:r>
            <a:r>
              <a:rPr lang="fr-FR">
                <a:latin typeface="Livvic"/>
                <a:ea typeface="Livvic"/>
                <a:cs typeface="Livvic"/>
                <a:sym typeface="Livvic"/>
              </a:rPr>
              <a:t>, en passant par les sols qui étaient considérés comme étant les plus sensibles, soit les sols limoneux, les triangles noirs, et les sols équilibrés, les cercles blancs. </a:t>
            </a:r>
            <a:r>
              <a:rPr lang="fr-FR">
                <a:highlight>
                  <a:srgbClr val="FFFFFF"/>
                </a:highlight>
                <a:latin typeface="Livvic"/>
                <a:ea typeface="Livvic"/>
                <a:cs typeface="Livvic"/>
                <a:sym typeface="Livvic"/>
              </a:rPr>
              <a:t>L’effet du type de sol sur l’intensité des impacts observés est variable suivant le paramètre considéré. On observe toutefois que l'impact du tassement sur le système racinaire, exprimé sur cette figure à la fois par la profondeur d'enracinement et par la biomasse racinaire, est significativement plus important sur les sols limoneux par rapport aux sols sableux. Alors que l'impact du tassement sur la biomasse aérienne est identique quel que soit le type de sol. En complément de la diapositive précédente, on peut observer que la biomasse racinaire, la profondeur d’enracinement, le diamètre au collet et la hauteur des semis, sont significativement réduits par le tassement quel que soit le type de</a:t>
            </a:r>
            <a:r>
              <a:rPr lang="fr-FR">
                <a:highlight>
                  <a:srgbClr val="FFFFFF"/>
                </a:highlight>
                <a:latin typeface="Livvic"/>
                <a:ea typeface="Livvic"/>
                <a:cs typeface="Livvic"/>
                <a:sym typeface="Livv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 sols, même sur les sols les moins sensibles au tassement.</a:t>
            </a:r>
            <a:r>
              <a:rPr lang="fr-FR">
                <a:latin typeface="Livvic"/>
                <a:ea typeface="Livvic"/>
                <a:cs typeface="Livvic"/>
                <a:sym typeface="Livvic"/>
              </a:rPr>
              <a:t> Les photos illustrent le changement de flore et l’érosion observés suite à des passages d’engins sur un sol très superficiel à forte charge en éléments grossiers. C’est intéressant de voir que même avec une forte charge de cailloux et donc peu de terre fine, un sol peut se déformer lors du passage des engins.</a:t>
            </a:r>
            <a:endParaRPr>
              <a:latin typeface="Livvic"/>
              <a:ea typeface="Livvic"/>
              <a:cs typeface="Livvic"/>
              <a:sym typeface="Livvic"/>
            </a:endParaRPr>
          </a:p>
          <a:p>
            <a:pPr marL="0" lvl="0" indent="0" algn="l" rtl="0">
              <a:spcBef>
                <a:spcPts val="0"/>
              </a:spcBef>
              <a:spcAft>
                <a:spcPts val="0"/>
              </a:spcAft>
              <a:buNone/>
            </a:pPr>
            <a:endParaRPr>
              <a:latin typeface="Livvic"/>
              <a:ea typeface="Livvic"/>
              <a:cs typeface="Livvic"/>
              <a:sym typeface="Livvic"/>
            </a:endParaRPr>
          </a:p>
        </p:txBody>
      </p:sp>
      <p:sp>
        <p:nvSpPr>
          <p:cNvPr id="204" name="Google Shape;20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a:t>Afin d’illustrer les conséquences sur le sol d’interventions inadaptées, nous allons maintenant analyser les résultats d’une expérimentation mise en place par l’INRAE avec le soutien de l’ONF sur deux sites expérimentaux français, visant à évaluer l’impact sur le sol de l’utilisation d’un porteur de 20 tonnes en charge. Les deux sites expérimentaux de suivi sur le long terme des effets du tassement sont situés sur des sols similaires issus d’un placage limoneux de 50 cm environ sur une argile, avec quelques traces témoignant de la présence d’une nappe perchée temporaire entre 40 et 50 cm de profondeur. Le premier site, mis en place en 2007, est situé en forêt domaniale des Hauts-Bois, sur la commune d’Azerailles (54), le second, mis en place en 2008, se trouve en forêt domaniale de Grand Pays, sur la commune de Clermont-en-Argonne (55). Les placettes expérimentales  mesurent chacune 30 m × 50 m et </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sont répliquées trois fois afin de permettre le suivi temporel à long terme</a:t>
            </a:r>
            <a:r>
              <a:rPr lang="fr-FR"/>
              <a:t>. Pour les deux sites, une coupe rase a été réalisée sur environ 5 ha. Les deux modalités sont : - un traitement “témoin” où les bois ont été débardés par câble–mât pour ne pas perturber le sol, aucun engin n’a donc circulé sur ces parcelles témoins. - un traitement “tassé” qui correspond à un </a:t>
            </a:r>
            <a:r>
              <a:rPr lang="fr-FR">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unique aller-retour,</a:t>
            </a:r>
            <a:r>
              <a:rPr lang="fr-FR"/>
              <a:t> après débardage, d’un porteur d’environ 20 tonnes en charge, dans des conditions de sol frais à humide. Cette circulation a engendré une diminution de hauteur du sol d’environ 5 cm, comme on peut le voir sur la photo de droite.</a:t>
            </a:r>
            <a:endParaRPr/>
          </a:p>
        </p:txBody>
      </p:sp>
      <p:sp>
        <p:nvSpPr>
          <p:cNvPr id="231" name="Google Shape;231;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re et contenu" type="obj">
  <p:cSld name="OBJECT">
    <p:spTree>
      <p:nvGrpSpPr>
        <p:cNvPr id="1" name="Shape 15"/>
        <p:cNvGrpSpPr/>
        <p:nvPr/>
      </p:nvGrpSpPr>
      <p:grpSpPr>
        <a:xfrm>
          <a:off x="0" y="0"/>
          <a:ext cx="0" cy="0"/>
          <a:chOff x="0" y="0"/>
          <a:chExt cx="0" cy="0"/>
        </a:xfrm>
      </p:grpSpPr>
      <p:sp>
        <p:nvSpPr>
          <p:cNvPr id="16" name="Google Shape;16;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80"/>
        <p:cNvGrpSpPr/>
        <p:nvPr/>
      </p:nvGrpSpPr>
      <p:grpSpPr>
        <a:xfrm>
          <a:off x="0" y="0"/>
          <a:ext cx="0" cy="0"/>
          <a:chOff x="0" y="0"/>
          <a:chExt cx="0" cy="0"/>
        </a:xfrm>
      </p:grpSpPr>
      <p:sp>
        <p:nvSpPr>
          <p:cNvPr id="81" name="Google Shape;81;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vv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44"/>
          <p:cNvSpPr>
            <a:spLocks noGrp="1"/>
          </p:cNvSpPr>
          <p:nvPr>
            <p:ph type="pic" idx="2"/>
          </p:nvPr>
        </p:nvSpPr>
        <p:spPr>
          <a:xfrm>
            <a:off x="5183188" y="987425"/>
            <a:ext cx="6172200" cy="4873625"/>
          </a:xfrm>
          <a:prstGeom prst="rect">
            <a:avLst/>
          </a:prstGeom>
          <a:noFill/>
          <a:ln>
            <a:noFill/>
          </a:ln>
        </p:spPr>
      </p:sp>
      <p:sp>
        <p:nvSpPr>
          <p:cNvPr id="83" name="Google Shape;83;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4" name="Google Shape;8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re et texte vertical" type="vertTx">
  <p:cSld name="VERTICAL_TEXT">
    <p:spTree>
      <p:nvGrpSpPr>
        <p:cNvPr id="1" name="Shape 87"/>
        <p:cNvGrpSpPr/>
        <p:nvPr/>
      </p:nvGrpSpPr>
      <p:grpSpPr>
        <a:xfrm>
          <a:off x="0" y="0"/>
          <a:ext cx="0" cy="0"/>
          <a:chOff x="0" y="0"/>
          <a:chExt cx="0" cy="0"/>
        </a:xfrm>
      </p:grpSpPr>
      <p:sp>
        <p:nvSpPr>
          <p:cNvPr id="88" name="Google Shape;88;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 name="Google Shape;89;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re vertical et texte" type="vertTitleAndTx">
  <p:cSld name="VERTICAL_TITLE_AND_VERTICAL_TEXT">
    <p:spTree>
      <p:nvGrpSpPr>
        <p:cNvPr id="1" name="Shape 93"/>
        <p:cNvGrpSpPr/>
        <p:nvPr/>
      </p:nvGrpSpPr>
      <p:grpSpPr>
        <a:xfrm>
          <a:off x="0" y="0"/>
          <a:ext cx="0" cy="0"/>
          <a:chOff x="0" y="0"/>
          <a:chExt cx="0" cy="0"/>
        </a:xfrm>
      </p:grpSpPr>
      <p:sp>
        <p:nvSpPr>
          <p:cNvPr id="94" name="Google Shape;94;p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
  <p:cSld name="Table of content">
    <p:spTree>
      <p:nvGrpSpPr>
        <p:cNvPr id="1" name="Shape 21"/>
        <p:cNvGrpSpPr/>
        <p:nvPr/>
      </p:nvGrpSpPr>
      <p:grpSpPr>
        <a:xfrm>
          <a:off x="0" y="0"/>
          <a:ext cx="0" cy="0"/>
          <a:chOff x="0" y="0"/>
          <a:chExt cx="0" cy="0"/>
        </a:xfrm>
      </p:grpSpPr>
      <p:sp>
        <p:nvSpPr>
          <p:cNvPr id="22" name="Google Shape;22;p36"/>
          <p:cNvSpPr/>
          <p:nvPr/>
        </p:nvSpPr>
        <p:spPr>
          <a:xfrm>
            <a:off x="5606800" y="0"/>
            <a:ext cx="6585200" cy="6858000"/>
          </a:xfrm>
          <a:prstGeom prst="rect">
            <a:avLst/>
          </a:prstGeom>
          <a:solidFill>
            <a:schemeClr val="accent1"/>
          </a:solidFill>
          <a:ln>
            <a:noFill/>
          </a:ln>
        </p:spPr>
        <p:txBody>
          <a:bodyPr spcFirstLastPara="1" wrap="square" lIns="121900" tIns="121900" rIns="121900" bIns="121900" anchor="ctr" anchorCtr="0">
            <a:noAutofit/>
          </a:bodyPr>
          <a:lstStyle/>
          <a:p>
            <a:pPr marL="0" marR="0" lvl="0" indent="0" algn="l" rtl="0">
              <a:spcBef>
                <a:spcPts val="0"/>
              </a:spcBef>
              <a:spcAft>
                <a:spcPts val="0"/>
              </a:spcAft>
              <a:buClr>
                <a:schemeClr val="dk1"/>
              </a:buClr>
              <a:buSzPts val="2400"/>
              <a:buFont typeface="Calibri"/>
              <a:buNone/>
            </a:pPr>
            <a:endParaRPr sz="2400" b="0" i="0" u="none" strike="noStrike" cap="none">
              <a:solidFill>
                <a:schemeClr val="dk1"/>
              </a:solidFill>
              <a:latin typeface="Calibri"/>
              <a:ea typeface="Calibri"/>
              <a:cs typeface="Calibri"/>
              <a:sym typeface="Calibri"/>
            </a:endParaRPr>
          </a:p>
        </p:txBody>
      </p:sp>
      <p:sp>
        <p:nvSpPr>
          <p:cNvPr id="23" name="Google Shape;23;p36"/>
          <p:cNvSpPr txBox="1">
            <a:spLocks noGrp="1"/>
          </p:cNvSpPr>
          <p:nvPr>
            <p:ph type="subTitle" idx="1"/>
          </p:nvPr>
        </p:nvSpPr>
        <p:spPr>
          <a:xfrm>
            <a:off x="7249533" y="617600"/>
            <a:ext cx="2499200" cy="560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2400"/>
              <a:buNone/>
              <a:defRPr sz="2400" b="1">
                <a:latin typeface="Josefin Sans"/>
                <a:ea typeface="Josefin Sans"/>
                <a:cs typeface="Josefin Sans"/>
                <a:sym typeface="Josefin Sans"/>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
        <p:nvSpPr>
          <p:cNvPr id="24" name="Google Shape;24;p36"/>
          <p:cNvSpPr txBox="1">
            <a:spLocks noGrp="1"/>
          </p:cNvSpPr>
          <p:nvPr>
            <p:ph type="title"/>
          </p:nvPr>
        </p:nvSpPr>
        <p:spPr>
          <a:xfrm>
            <a:off x="950800" y="2738600"/>
            <a:ext cx="3438000" cy="13776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4400"/>
              <a:buFont typeface="Livvic"/>
              <a:buNone/>
              <a:defRPr/>
            </a:lvl1pPr>
            <a:lvl2pPr lvl="1" algn="ctr">
              <a:spcBef>
                <a:spcPts val="0"/>
              </a:spcBef>
              <a:spcAft>
                <a:spcPts val="0"/>
              </a:spcAft>
              <a:buSzPts val="1800"/>
              <a:buNone/>
              <a:defRPr/>
            </a:lvl2pPr>
            <a:lvl3pPr lvl="2" algn="ctr">
              <a:spcBef>
                <a:spcPts val="0"/>
              </a:spcBef>
              <a:spcAft>
                <a:spcPts val="0"/>
              </a:spcAft>
              <a:buSzPts val="1800"/>
              <a:buNone/>
              <a:defRPr/>
            </a:lvl3pPr>
            <a:lvl4pPr lvl="3" algn="ctr">
              <a:spcBef>
                <a:spcPts val="0"/>
              </a:spcBef>
              <a:spcAft>
                <a:spcPts val="0"/>
              </a:spcAft>
              <a:buSzPts val="1800"/>
              <a:buNone/>
              <a:defRPr/>
            </a:lvl4pPr>
            <a:lvl5pPr lvl="4" algn="ctr">
              <a:spcBef>
                <a:spcPts val="0"/>
              </a:spcBef>
              <a:spcAft>
                <a:spcPts val="0"/>
              </a:spcAft>
              <a:buSzPts val="1800"/>
              <a:buNone/>
              <a:defRPr/>
            </a:lvl5pPr>
            <a:lvl6pPr lvl="5" algn="ctr">
              <a:spcBef>
                <a:spcPts val="0"/>
              </a:spcBef>
              <a:spcAft>
                <a:spcPts val="0"/>
              </a:spcAft>
              <a:buSzPts val="1800"/>
              <a:buNone/>
              <a:defRPr/>
            </a:lvl6pPr>
            <a:lvl7pPr lvl="6" algn="ctr">
              <a:spcBef>
                <a:spcPts val="0"/>
              </a:spcBef>
              <a:spcAft>
                <a:spcPts val="0"/>
              </a:spcAft>
              <a:buSzPts val="1800"/>
              <a:buNone/>
              <a:defRPr/>
            </a:lvl7pPr>
            <a:lvl8pPr lvl="7" algn="ctr">
              <a:spcBef>
                <a:spcPts val="0"/>
              </a:spcBef>
              <a:spcAft>
                <a:spcPts val="0"/>
              </a:spcAft>
              <a:buSzPts val="1800"/>
              <a:buNone/>
              <a:defRPr/>
            </a:lvl8pPr>
            <a:lvl9pPr lvl="8" algn="ctr">
              <a:spcBef>
                <a:spcPts val="0"/>
              </a:spcBef>
              <a:spcAft>
                <a:spcPts val="0"/>
              </a:spcAft>
              <a:buSzPts val="1800"/>
              <a:buNone/>
              <a:defRPr/>
            </a:lvl9pPr>
          </a:lstStyle>
          <a:p>
            <a:endParaRPr/>
          </a:p>
        </p:txBody>
      </p:sp>
      <p:sp>
        <p:nvSpPr>
          <p:cNvPr id="25" name="Google Shape;25;p36"/>
          <p:cNvSpPr txBox="1">
            <a:spLocks noGrp="1"/>
          </p:cNvSpPr>
          <p:nvPr>
            <p:ph type="title" idx="2"/>
          </p:nvPr>
        </p:nvSpPr>
        <p:spPr>
          <a:xfrm>
            <a:off x="6156467" y="1064733"/>
            <a:ext cx="804800" cy="56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800"/>
              <a:buFont typeface="Livvic"/>
              <a:buNone/>
              <a:defRPr sz="2400" b="1"/>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26" name="Google Shape;26;p36"/>
          <p:cNvSpPr txBox="1">
            <a:spLocks noGrp="1"/>
          </p:cNvSpPr>
          <p:nvPr>
            <p:ph type="subTitle" idx="3"/>
          </p:nvPr>
        </p:nvSpPr>
        <p:spPr>
          <a:xfrm>
            <a:off x="7249533" y="1090267"/>
            <a:ext cx="3742800" cy="87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None/>
              <a:defRPr/>
            </a:lvl1pPr>
            <a:lvl2pPr lvl="1" algn="l">
              <a:lnSpc>
                <a:spcPct val="90000"/>
              </a:lnSpc>
              <a:spcBef>
                <a:spcPts val="0"/>
              </a:spcBef>
              <a:spcAft>
                <a:spcPts val="0"/>
              </a:spcAft>
              <a:buClr>
                <a:schemeClr val="dk1"/>
              </a:buClr>
              <a:buSzPts val="2400"/>
              <a:buNone/>
              <a:defRPr b="1"/>
            </a:lvl2pPr>
            <a:lvl3pPr lvl="2" algn="l">
              <a:lnSpc>
                <a:spcPct val="90000"/>
              </a:lnSpc>
              <a:spcBef>
                <a:spcPts val="0"/>
              </a:spcBef>
              <a:spcAft>
                <a:spcPts val="0"/>
              </a:spcAft>
              <a:buClr>
                <a:schemeClr val="dk1"/>
              </a:buClr>
              <a:buSzPts val="2000"/>
              <a:buNone/>
              <a:defRPr b="1"/>
            </a:lvl3pPr>
            <a:lvl4pPr lvl="3" algn="l">
              <a:lnSpc>
                <a:spcPct val="90000"/>
              </a:lnSpc>
              <a:spcBef>
                <a:spcPts val="0"/>
              </a:spcBef>
              <a:spcAft>
                <a:spcPts val="0"/>
              </a:spcAft>
              <a:buClr>
                <a:schemeClr val="dk1"/>
              </a:buClr>
              <a:buSzPts val="1800"/>
              <a:buNone/>
              <a:defRPr b="1"/>
            </a:lvl4pPr>
            <a:lvl5pPr lvl="4" algn="l">
              <a:lnSpc>
                <a:spcPct val="90000"/>
              </a:lnSpc>
              <a:spcBef>
                <a:spcPts val="0"/>
              </a:spcBef>
              <a:spcAft>
                <a:spcPts val="0"/>
              </a:spcAft>
              <a:buClr>
                <a:schemeClr val="dk1"/>
              </a:buClr>
              <a:buSzPts val="1800"/>
              <a:buNone/>
              <a:defRPr b="1"/>
            </a:lvl5pPr>
            <a:lvl6pPr lvl="5" algn="l">
              <a:lnSpc>
                <a:spcPct val="90000"/>
              </a:lnSpc>
              <a:spcBef>
                <a:spcPts val="0"/>
              </a:spcBef>
              <a:spcAft>
                <a:spcPts val="0"/>
              </a:spcAft>
              <a:buClr>
                <a:schemeClr val="dk1"/>
              </a:buClr>
              <a:buSzPts val="1800"/>
              <a:buNone/>
              <a:defRPr b="1"/>
            </a:lvl6pPr>
            <a:lvl7pPr lvl="6" algn="l">
              <a:lnSpc>
                <a:spcPct val="90000"/>
              </a:lnSpc>
              <a:spcBef>
                <a:spcPts val="0"/>
              </a:spcBef>
              <a:spcAft>
                <a:spcPts val="0"/>
              </a:spcAft>
              <a:buClr>
                <a:schemeClr val="dk1"/>
              </a:buClr>
              <a:buSzPts val="1800"/>
              <a:buNone/>
              <a:defRPr b="1"/>
            </a:lvl7pPr>
            <a:lvl8pPr lvl="7" algn="l">
              <a:lnSpc>
                <a:spcPct val="90000"/>
              </a:lnSpc>
              <a:spcBef>
                <a:spcPts val="0"/>
              </a:spcBef>
              <a:spcAft>
                <a:spcPts val="0"/>
              </a:spcAft>
              <a:buClr>
                <a:schemeClr val="dk1"/>
              </a:buClr>
              <a:buSzPts val="1800"/>
              <a:buNone/>
              <a:defRPr b="1"/>
            </a:lvl8pPr>
            <a:lvl9pPr lvl="8" algn="l">
              <a:lnSpc>
                <a:spcPct val="90000"/>
              </a:lnSpc>
              <a:spcBef>
                <a:spcPts val="0"/>
              </a:spcBef>
              <a:spcAft>
                <a:spcPts val="0"/>
              </a:spcAft>
              <a:buClr>
                <a:schemeClr val="dk1"/>
              </a:buClr>
              <a:buSzPts val="1800"/>
              <a:buNone/>
              <a:defRPr b="1"/>
            </a:lvl9pPr>
          </a:lstStyle>
          <a:p>
            <a:endParaRPr/>
          </a:p>
        </p:txBody>
      </p:sp>
      <p:sp>
        <p:nvSpPr>
          <p:cNvPr id="27" name="Google Shape;27;p36"/>
          <p:cNvSpPr txBox="1">
            <a:spLocks noGrp="1"/>
          </p:cNvSpPr>
          <p:nvPr>
            <p:ph type="title" idx="4"/>
          </p:nvPr>
        </p:nvSpPr>
        <p:spPr>
          <a:xfrm>
            <a:off x="6156467" y="2452056"/>
            <a:ext cx="804800" cy="56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800"/>
              <a:buFont typeface="Livvic"/>
              <a:buNone/>
              <a:defRPr sz="2400" b="1"/>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28" name="Google Shape;28;p36"/>
          <p:cNvSpPr txBox="1">
            <a:spLocks noGrp="1"/>
          </p:cNvSpPr>
          <p:nvPr>
            <p:ph type="title" idx="5"/>
          </p:nvPr>
        </p:nvSpPr>
        <p:spPr>
          <a:xfrm>
            <a:off x="6156467" y="3840977"/>
            <a:ext cx="804800" cy="56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800"/>
              <a:buFont typeface="Livvic"/>
              <a:buNone/>
              <a:defRPr sz="2400" b="1"/>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29" name="Google Shape;29;p36"/>
          <p:cNvSpPr txBox="1">
            <a:spLocks noGrp="1"/>
          </p:cNvSpPr>
          <p:nvPr>
            <p:ph type="title" idx="6"/>
          </p:nvPr>
        </p:nvSpPr>
        <p:spPr>
          <a:xfrm>
            <a:off x="6156467" y="5229900"/>
            <a:ext cx="804800" cy="560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Clr>
                <a:schemeClr val="dk1"/>
              </a:buClr>
              <a:buSzPts val="1800"/>
              <a:buFont typeface="Livvic"/>
              <a:buNone/>
              <a:defRPr sz="2400" b="1"/>
            </a:lvl1pPr>
            <a:lvl2pPr lvl="1" algn="ctr">
              <a:spcBef>
                <a:spcPts val="0"/>
              </a:spcBef>
              <a:spcAft>
                <a:spcPts val="0"/>
              </a:spcAft>
              <a:buSzPts val="1800"/>
              <a:buNone/>
              <a:defRPr sz="2400" b="1"/>
            </a:lvl2pPr>
            <a:lvl3pPr lvl="2" algn="ctr">
              <a:spcBef>
                <a:spcPts val="0"/>
              </a:spcBef>
              <a:spcAft>
                <a:spcPts val="0"/>
              </a:spcAft>
              <a:buSzPts val="1800"/>
              <a:buNone/>
              <a:defRPr sz="2400" b="1"/>
            </a:lvl3pPr>
            <a:lvl4pPr lvl="3" algn="ctr">
              <a:spcBef>
                <a:spcPts val="0"/>
              </a:spcBef>
              <a:spcAft>
                <a:spcPts val="0"/>
              </a:spcAft>
              <a:buSzPts val="1800"/>
              <a:buNone/>
              <a:defRPr sz="2400" b="1"/>
            </a:lvl4pPr>
            <a:lvl5pPr lvl="4" algn="ctr">
              <a:spcBef>
                <a:spcPts val="0"/>
              </a:spcBef>
              <a:spcAft>
                <a:spcPts val="0"/>
              </a:spcAft>
              <a:buSzPts val="1800"/>
              <a:buNone/>
              <a:defRPr sz="2400" b="1"/>
            </a:lvl5pPr>
            <a:lvl6pPr lvl="5" algn="ctr">
              <a:spcBef>
                <a:spcPts val="0"/>
              </a:spcBef>
              <a:spcAft>
                <a:spcPts val="0"/>
              </a:spcAft>
              <a:buSzPts val="1800"/>
              <a:buNone/>
              <a:defRPr sz="2400" b="1"/>
            </a:lvl6pPr>
            <a:lvl7pPr lvl="6" algn="ctr">
              <a:spcBef>
                <a:spcPts val="0"/>
              </a:spcBef>
              <a:spcAft>
                <a:spcPts val="0"/>
              </a:spcAft>
              <a:buSzPts val="1800"/>
              <a:buNone/>
              <a:defRPr sz="2400" b="1"/>
            </a:lvl7pPr>
            <a:lvl8pPr lvl="7" algn="ctr">
              <a:spcBef>
                <a:spcPts val="0"/>
              </a:spcBef>
              <a:spcAft>
                <a:spcPts val="0"/>
              </a:spcAft>
              <a:buSzPts val="1800"/>
              <a:buNone/>
              <a:defRPr sz="2400" b="1"/>
            </a:lvl8pPr>
            <a:lvl9pPr lvl="8" algn="ctr">
              <a:spcBef>
                <a:spcPts val="0"/>
              </a:spcBef>
              <a:spcAft>
                <a:spcPts val="0"/>
              </a:spcAft>
              <a:buSzPts val="1800"/>
              <a:buNone/>
              <a:defRPr sz="2400" b="1"/>
            </a:lvl9pPr>
          </a:lstStyle>
          <a:p>
            <a:endParaRPr/>
          </a:p>
        </p:txBody>
      </p:sp>
      <p:sp>
        <p:nvSpPr>
          <p:cNvPr id="30" name="Google Shape;30;p36"/>
          <p:cNvSpPr txBox="1">
            <a:spLocks noGrp="1"/>
          </p:cNvSpPr>
          <p:nvPr>
            <p:ph type="subTitle" idx="7"/>
          </p:nvPr>
        </p:nvSpPr>
        <p:spPr>
          <a:xfrm>
            <a:off x="7249533" y="2004923"/>
            <a:ext cx="2499200" cy="560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2400"/>
              <a:buNone/>
              <a:defRPr sz="2400" b="1">
                <a:latin typeface="Josefin Sans"/>
                <a:ea typeface="Josefin Sans"/>
                <a:cs typeface="Josefin Sans"/>
                <a:sym typeface="Josefin Sans"/>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
        <p:nvSpPr>
          <p:cNvPr id="31" name="Google Shape;31;p36"/>
          <p:cNvSpPr txBox="1">
            <a:spLocks noGrp="1"/>
          </p:cNvSpPr>
          <p:nvPr>
            <p:ph type="subTitle" idx="8"/>
          </p:nvPr>
        </p:nvSpPr>
        <p:spPr>
          <a:xfrm>
            <a:off x="7249533" y="2480389"/>
            <a:ext cx="3742800" cy="87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None/>
              <a:defRPr/>
            </a:lvl1pPr>
            <a:lvl2pPr lvl="1" algn="l">
              <a:lnSpc>
                <a:spcPct val="90000"/>
              </a:lnSpc>
              <a:spcBef>
                <a:spcPts val="0"/>
              </a:spcBef>
              <a:spcAft>
                <a:spcPts val="0"/>
              </a:spcAft>
              <a:buClr>
                <a:schemeClr val="dk1"/>
              </a:buClr>
              <a:buSzPts val="2400"/>
              <a:buNone/>
              <a:defRPr b="1"/>
            </a:lvl2pPr>
            <a:lvl3pPr lvl="2" algn="l">
              <a:lnSpc>
                <a:spcPct val="90000"/>
              </a:lnSpc>
              <a:spcBef>
                <a:spcPts val="0"/>
              </a:spcBef>
              <a:spcAft>
                <a:spcPts val="0"/>
              </a:spcAft>
              <a:buClr>
                <a:schemeClr val="dk1"/>
              </a:buClr>
              <a:buSzPts val="2000"/>
              <a:buNone/>
              <a:defRPr b="1"/>
            </a:lvl3pPr>
            <a:lvl4pPr lvl="3" algn="l">
              <a:lnSpc>
                <a:spcPct val="90000"/>
              </a:lnSpc>
              <a:spcBef>
                <a:spcPts val="0"/>
              </a:spcBef>
              <a:spcAft>
                <a:spcPts val="0"/>
              </a:spcAft>
              <a:buClr>
                <a:schemeClr val="dk1"/>
              </a:buClr>
              <a:buSzPts val="1800"/>
              <a:buNone/>
              <a:defRPr b="1"/>
            </a:lvl4pPr>
            <a:lvl5pPr lvl="4" algn="l">
              <a:lnSpc>
                <a:spcPct val="90000"/>
              </a:lnSpc>
              <a:spcBef>
                <a:spcPts val="0"/>
              </a:spcBef>
              <a:spcAft>
                <a:spcPts val="0"/>
              </a:spcAft>
              <a:buClr>
                <a:schemeClr val="dk1"/>
              </a:buClr>
              <a:buSzPts val="1800"/>
              <a:buNone/>
              <a:defRPr b="1"/>
            </a:lvl5pPr>
            <a:lvl6pPr lvl="5" algn="l">
              <a:lnSpc>
                <a:spcPct val="90000"/>
              </a:lnSpc>
              <a:spcBef>
                <a:spcPts val="0"/>
              </a:spcBef>
              <a:spcAft>
                <a:spcPts val="0"/>
              </a:spcAft>
              <a:buClr>
                <a:schemeClr val="dk1"/>
              </a:buClr>
              <a:buSzPts val="1800"/>
              <a:buNone/>
              <a:defRPr b="1"/>
            </a:lvl6pPr>
            <a:lvl7pPr lvl="6" algn="l">
              <a:lnSpc>
                <a:spcPct val="90000"/>
              </a:lnSpc>
              <a:spcBef>
                <a:spcPts val="0"/>
              </a:spcBef>
              <a:spcAft>
                <a:spcPts val="0"/>
              </a:spcAft>
              <a:buClr>
                <a:schemeClr val="dk1"/>
              </a:buClr>
              <a:buSzPts val="1800"/>
              <a:buNone/>
              <a:defRPr b="1"/>
            </a:lvl7pPr>
            <a:lvl8pPr lvl="7" algn="l">
              <a:lnSpc>
                <a:spcPct val="90000"/>
              </a:lnSpc>
              <a:spcBef>
                <a:spcPts val="0"/>
              </a:spcBef>
              <a:spcAft>
                <a:spcPts val="0"/>
              </a:spcAft>
              <a:buClr>
                <a:schemeClr val="dk1"/>
              </a:buClr>
              <a:buSzPts val="1800"/>
              <a:buNone/>
              <a:defRPr b="1"/>
            </a:lvl8pPr>
            <a:lvl9pPr lvl="8" algn="l">
              <a:lnSpc>
                <a:spcPct val="90000"/>
              </a:lnSpc>
              <a:spcBef>
                <a:spcPts val="0"/>
              </a:spcBef>
              <a:spcAft>
                <a:spcPts val="0"/>
              </a:spcAft>
              <a:buClr>
                <a:schemeClr val="dk1"/>
              </a:buClr>
              <a:buSzPts val="1800"/>
              <a:buNone/>
              <a:defRPr b="1"/>
            </a:lvl9pPr>
          </a:lstStyle>
          <a:p>
            <a:endParaRPr/>
          </a:p>
        </p:txBody>
      </p:sp>
      <p:sp>
        <p:nvSpPr>
          <p:cNvPr id="32" name="Google Shape;32;p36"/>
          <p:cNvSpPr txBox="1">
            <a:spLocks noGrp="1"/>
          </p:cNvSpPr>
          <p:nvPr>
            <p:ph type="subTitle" idx="9"/>
          </p:nvPr>
        </p:nvSpPr>
        <p:spPr>
          <a:xfrm>
            <a:off x="7249533" y="3393844"/>
            <a:ext cx="2499200" cy="560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2400"/>
              <a:buNone/>
              <a:defRPr sz="2400" b="1">
                <a:latin typeface="Josefin Sans"/>
                <a:ea typeface="Josefin Sans"/>
                <a:cs typeface="Josefin Sans"/>
                <a:sym typeface="Josefin Sans"/>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
        <p:nvSpPr>
          <p:cNvPr id="33" name="Google Shape;33;p36"/>
          <p:cNvSpPr txBox="1">
            <a:spLocks noGrp="1"/>
          </p:cNvSpPr>
          <p:nvPr>
            <p:ph type="subTitle" idx="13"/>
          </p:nvPr>
        </p:nvSpPr>
        <p:spPr>
          <a:xfrm>
            <a:off x="7249533" y="3869311"/>
            <a:ext cx="3742800" cy="87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None/>
              <a:defRPr/>
            </a:lvl1pPr>
            <a:lvl2pPr lvl="1" algn="l">
              <a:lnSpc>
                <a:spcPct val="90000"/>
              </a:lnSpc>
              <a:spcBef>
                <a:spcPts val="0"/>
              </a:spcBef>
              <a:spcAft>
                <a:spcPts val="0"/>
              </a:spcAft>
              <a:buClr>
                <a:schemeClr val="dk1"/>
              </a:buClr>
              <a:buSzPts val="2400"/>
              <a:buNone/>
              <a:defRPr b="1"/>
            </a:lvl2pPr>
            <a:lvl3pPr lvl="2" algn="l">
              <a:lnSpc>
                <a:spcPct val="90000"/>
              </a:lnSpc>
              <a:spcBef>
                <a:spcPts val="0"/>
              </a:spcBef>
              <a:spcAft>
                <a:spcPts val="0"/>
              </a:spcAft>
              <a:buClr>
                <a:schemeClr val="dk1"/>
              </a:buClr>
              <a:buSzPts val="2000"/>
              <a:buNone/>
              <a:defRPr b="1"/>
            </a:lvl3pPr>
            <a:lvl4pPr lvl="3" algn="l">
              <a:lnSpc>
                <a:spcPct val="90000"/>
              </a:lnSpc>
              <a:spcBef>
                <a:spcPts val="0"/>
              </a:spcBef>
              <a:spcAft>
                <a:spcPts val="0"/>
              </a:spcAft>
              <a:buClr>
                <a:schemeClr val="dk1"/>
              </a:buClr>
              <a:buSzPts val="1800"/>
              <a:buNone/>
              <a:defRPr b="1"/>
            </a:lvl4pPr>
            <a:lvl5pPr lvl="4" algn="l">
              <a:lnSpc>
                <a:spcPct val="90000"/>
              </a:lnSpc>
              <a:spcBef>
                <a:spcPts val="0"/>
              </a:spcBef>
              <a:spcAft>
                <a:spcPts val="0"/>
              </a:spcAft>
              <a:buClr>
                <a:schemeClr val="dk1"/>
              </a:buClr>
              <a:buSzPts val="1800"/>
              <a:buNone/>
              <a:defRPr b="1"/>
            </a:lvl5pPr>
            <a:lvl6pPr lvl="5" algn="l">
              <a:lnSpc>
                <a:spcPct val="90000"/>
              </a:lnSpc>
              <a:spcBef>
                <a:spcPts val="0"/>
              </a:spcBef>
              <a:spcAft>
                <a:spcPts val="0"/>
              </a:spcAft>
              <a:buClr>
                <a:schemeClr val="dk1"/>
              </a:buClr>
              <a:buSzPts val="1800"/>
              <a:buNone/>
              <a:defRPr b="1"/>
            </a:lvl6pPr>
            <a:lvl7pPr lvl="6" algn="l">
              <a:lnSpc>
                <a:spcPct val="90000"/>
              </a:lnSpc>
              <a:spcBef>
                <a:spcPts val="0"/>
              </a:spcBef>
              <a:spcAft>
                <a:spcPts val="0"/>
              </a:spcAft>
              <a:buClr>
                <a:schemeClr val="dk1"/>
              </a:buClr>
              <a:buSzPts val="1800"/>
              <a:buNone/>
              <a:defRPr b="1"/>
            </a:lvl7pPr>
            <a:lvl8pPr lvl="7" algn="l">
              <a:lnSpc>
                <a:spcPct val="90000"/>
              </a:lnSpc>
              <a:spcBef>
                <a:spcPts val="0"/>
              </a:spcBef>
              <a:spcAft>
                <a:spcPts val="0"/>
              </a:spcAft>
              <a:buClr>
                <a:schemeClr val="dk1"/>
              </a:buClr>
              <a:buSzPts val="1800"/>
              <a:buNone/>
              <a:defRPr b="1"/>
            </a:lvl8pPr>
            <a:lvl9pPr lvl="8" algn="l">
              <a:lnSpc>
                <a:spcPct val="90000"/>
              </a:lnSpc>
              <a:spcBef>
                <a:spcPts val="0"/>
              </a:spcBef>
              <a:spcAft>
                <a:spcPts val="0"/>
              </a:spcAft>
              <a:buClr>
                <a:schemeClr val="dk1"/>
              </a:buClr>
              <a:buSzPts val="1800"/>
              <a:buNone/>
              <a:defRPr b="1"/>
            </a:lvl9pPr>
          </a:lstStyle>
          <a:p>
            <a:endParaRPr/>
          </a:p>
        </p:txBody>
      </p:sp>
      <p:sp>
        <p:nvSpPr>
          <p:cNvPr id="34" name="Google Shape;34;p36"/>
          <p:cNvSpPr txBox="1">
            <a:spLocks noGrp="1"/>
          </p:cNvSpPr>
          <p:nvPr>
            <p:ph type="subTitle" idx="14"/>
          </p:nvPr>
        </p:nvSpPr>
        <p:spPr>
          <a:xfrm>
            <a:off x="7249533" y="4782767"/>
            <a:ext cx="2499200" cy="560800"/>
          </a:xfrm>
          <a:prstGeom prst="rect">
            <a:avLst/>
          </a:prstGeom>
          <a:noFill/>
          <a:ln>
            <a:noFill/>
          </a:ln>
        </p:spPr>
        <p:txBody>
          <a:bodyPr spcFirstLastPara="1" wrap="square" lIns="91425" tIns="91425" rIns="91425" bIns="91425" anchor="b" anchorCtr="0">
            <a:noAutofit/>
          </a:bodyPr>
          <a:lstStyle>
            <a:lvl1pPr lvl="0" algn="l">
              <a:lnSpc>
                <a:spcPct val="90000"/>
              </a:lnSpc>
              <a:spcBef>
                <a:spcPts val="0"/>
              </a:spcBef>
              <a:spcAft>
                <a:spcPts val="0"/>
              </a:spcAft>
              <a:buClr>
                <a:schemeClr val="dk1"/>
              </a:buClr>
              <a:buSzPts val="2400"/>
              <a:buNone/>
              <a:defRPr sz="2400" b="1">
                <a:latin typeface="Josefin Sans"/>
                <a:ea typeface="Josefin Sans"/>
                <a:cs typeface="Josefin Sans"/>
                <a:sym typeface="Josefin Sans"/>
              </a:defRPr>
            </a:lvl1pPr>
            <a:lvl2pPr lvl="1" algn="l">
              <a:lnSpc>
                <a:spcPct val="90000"/>
              </a:lnSpc>
              <a:spcBef>
                <a:spcPts val="0"/>
              </a:spcBef>
              <a:spcAft>
                <a:spcPts val="0"/>
              </a:spcAft>
              <a:buClr>
                <a:schemeClr val="dk1"/>
              </a:buClr>
              <a:buSzPts val="2400"/>
              <a:buNone/>
              <a:defRPr/>
            </a:lvl2pPr>
            <a:lvl3pPr lvl="2" algn="l">
              <a:lnSpc>
                <a:spcPct val="90000"/>
              </a:lnSpc>
              <a:spcBef>
                <a:spcPts val="0"/>
              </a:spcBef>
              <a:spcAft>
                <a:spcPts val="0"/>
              </a:spcAft>
              <a:buClr>
                <a:schemeClr val="dk1"/>
              </a:buClr>
              <a:buSzPts val="2000"/>
              <a:buNone/>
              <a:defRPr/>
            </a:lvl3pPr>
            <a:lvl4pPr lvl="3" algn="l">
              <a:lnSpc>
                <a:spcPct val="90000"/>
              </a:lnSpc>
              <a:spcBef>
                <a:spcPts val="0"/>
              </a:spcBef>
              <a:spcAft>
                <a:spcPts val="0"/>
              </a:spcAft>
              <a:buClr>
                <a:schemeClr val="dk1"/>
              </a:buClr>
              <a:buSzPts val="1800"/>
              <a:buNone/>
              <a:defRPr/>
            </a:lvl4pPr>
            <a:lvl5pPr lvl="4" algn="l">
              <a:lnSpc>
                <a:spcPct val="90000"/>
              </a:lnSpc>
              <a:spcBef>
                <a:spcPts val="0"/>
              </a:spcBef>
              <a:spcAft>
                <a:spcPts val="0"/>
              </a:spcAft>
              <a:buClr>
                <a:schemeClr val="dk1"/>
              </a:buClr>
              <a:buSzPts val="1800"/>
              <a:buNone/>
              <a:defRPr/>
            </a:lvl5pPr>
            <a:lvl6pPr lvl="5" algn="l">
              <a:lnSpc>
                <a:spcPct val="90000"/>
              </a:lnSpc>
              <a:spcBef>
                <a:spcPts val="0"/>
              </a:spcBef>
              <a:spcAft>
                <a:spcPts val="0"/>
              </a:spcAft>
              <a:buClr>
                <a:schemeClr val="dk1"/>
              </a:buClr>
              <a:buSzPts val="1800"/>
              <a:buNone/>
              <a:defRPr/>
            </a:lvl6pPr>
            <a:lvl7pPr lvl="6" algn="l">
              <a:lnSpc>
                <a:spcPct val="90000"/>
              </a:lnSpc>
              <a:spcBef>
                <a:spcPts val="0"/>
              </a:spcBef>
              <a:spcAft>
                <a:spcPts val="0"/>
              </a:spcAft>
              <a:buClr>
                <a:schemeClr val="dk1"/>
              </a:buClr>
              <a:buSzPts val="1800"/>
              <a:buNone/>
              <a:defRPr/>
            </a:lvl7pPr>
            <a:lvl8pPr lvl="7" algn="l">
              <a:lnSpc>
                <a:spcPct val="90000"/>
              </a:lnSpc>
              <a:spcBef>
                <a:spcPts val="0"/>
              </a:spcBef>
              <a:spcAft>
                <a:spcPts val="0"/>
              </a:spcAft>
              <a:buClr>
                <a:schemeClr val="dk1"/>
              </a:buClr>
              <a:buSzPts val="1800"/>
              <a:buNone/>
              <a:defRPr/>
            </a:lvl8pPr>
            <a:lvl9pPr lvl="8" algn="l">
              <a:lnSpc>
                <a:spcPct val="90000"/>
              </a:lnSpc>
              <a:spcBef>
                <a:spcPts val="0"/>
              </a:spcBef>
              <a:spcAft>
                <a:spcPts val="0"/>
              </a:spcAft>
              <a:buClr>
                <a:schemeClr val="dk1"/>
              </a:buClr>
              <a:buSzPts val="1800"/>
              <a:buNone/>
              <a:defRPr/>
            </a:lvl9pPr>
          </a:lstStyle>
          <a:p>
            <a:endParaRPr/>
          </a:p>
        </p:txBody>
      </p:sp>
      <p:sp>
        <p:nvSpPr>
          <p:cNvPr id="35" name="Google Shape;35;p36"/>
          <p:cNvSpPr txBox="1">
            <a:spLocks noGrp="1"/>
          </p:cNvSpPr>
          <p:nvPr>
            <p:ph type="subTitle" idx="15"/>
          </p:nvPr>
        </p:nvSpPr>
        <p:spPr>
          <a:xfrm>
            <a:off x="7249533" y="5258233"/>
            <a:ext cx="3742800" cy="8780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2800"/>
              <a:buNone/>
              <a:defRPr/>
            </a:lvl1pPr>
            <a:lvl2pPr lvl="1" algn="l">
              <a:lnSpc>
                <a:spcPct val="90000"/>
              </a:lnSpc>
              <a:spcBef>
                <a:spcPts val="0"/>
              </a:spcBef>
              <a:spcAft>
                <a:spcPts val="0"/>
              </a:spcAft>
              <a:buClr>
                <a:schemeClr val="dk1"/>
              </a:buClr>
              <a:buSzPts val="2400"/>
              <a:buNone/>
              <a:defRPr b="1"/>
            </a:lvl2pPr>
            <a:lvl3pPr lvl="2" algn="l">
              <a:lnSpc>
                <a:spcPct val="90000"/>
              </a:lnSpc>
              <a:spcBef>
                <a:spcPts val="0"/>
              </a:spcBef>
              <a:spcAft>
                <a:spcPts val="0"/>
              </a:spcAft>
              <a:buClr>
                <a:schemeClr val="dk1"/>
              </a:buClr>
              <a:buSzPts val="2000"/>
              <a:buNone/>
              <a:defRPr b="1"/>
            </a:lvl3pPr>
            <a:lvl4pPr lvl="3" algn="l">
              <a:lnSpc>
                <a:spcPct val="90000"/>
              </a:lnSpc>
              <a:spcBef>
                <a:spcPts val="0"/>
              </a:spcBef>
              <a:spcAft>
                <a:spcPts val="0"/>
              </a:spcAft>
              <a:buClr>
                <a:schemeClr val="dk1"/>
              </a:buClr>
              <a:buSzPts val="1800"/>
              <a:buNone/>
              <a:defRPr b="1"/>
            </a:lvl4pPr>
            <a:lvl5pPr lvl="4" algn="l">
              <a:lnSpc>
                <a:spcPct val="90000"/>
              </a:lnSpc>
              <a:spcBef>
                <a:spcPts val="0"/>
              </a:spcBef>
              <a:spcAft>
                <a:spcPts val="0"/>
              </a:spcAft>
              <a:buClr>
                <a:schemeClr val="dk1"/>
              </a:buClr>
              <a:buSzPts val="1800"/>
              <a:buNone/>
              <a:defRPr b="1"/>
            </a:lvl5pPr>
            <a:lvl6pPr lvl="5" algn="l">
              <a:lnSpc>
                <a:spcPct val="90000"/>
              </a:lnSpc>
              <a:spcBef>
                <a:spcPts val="0"/>
              </a:spcBef>
              <a:spcAft>
                <a:spcPts val="0"/>
              </a:spcAft>
              <a:buClr>
                <a:schemeClr val="dk1"/>
              </a:buClr>
              <a:buSzPts val="1800"/>
              <a:buNone/>
              <a:defRPr b="1"/>
            </a:lvl6pPr>
            <a:lvl7pPr lvl="6" algn="l">
              <a:lnSpc>
                <a:spcPct val="90000"/>
              </a:lnSpc>
              <a:spcBef>
                <a:spcPts val="0"/>
              </a:spcBef>
              <a:spcAft>
                <a:spcPts val="0"/>
              </a:spcAft>
              <a:buClr>
                <a:schemeClr val="dk1"/>
              </a:buClr>
              <a:buSzPts val="1800"/>
              <a:buNone/>
              <a:defRPr b="1"/>
            </a:lvl7pPr>
            <a:lvl8pPr lvl="7" algn="l">
              <a:lnSpc>
                <a:spcPct val="90000"/>
              </a:lnSpc>
              <a:spcBef>
                <a:spcPts val="0"/>
              </a:spcBef>
              <a:spcAft>
                <a:spcPts val="0"/>
              </a:spcAft>
              <a:buClr>
                <a:schemeClr val="dk1"/>
              </a:buClr>
              <a:buSzPts val="1800"/>
              <a:buNone/>
              <a:defRPr b="1"/>
            </a:lvl8pPr>
            <a:lvl9pPr lvl="8" algn="l">
              <a:lnSpc>
                <a:spcPct val="90000"/>
              </a:lnSpc>
              <a:spcBef>
                <a:spcPts val="0"/>
              </a:spcBef>
              <a:spcAft>
                <a:spcPts val="0"/>
              </a:spcAft>
              <a:buClr>
                <a:schemeClr val="dk1"/>
              </a:buClr>
              <a:buSzPts val="1800"/>
              <a:buNone/>
              <a:defRPr b="1"/>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ide" type="blank">
  <p:cSld name="BLANK">
    <p:spTree>
      <p:nvGrpSpPr>
        <p:cNvPr id="1" name="Shape 36"/>
        <p:cNvGrpSpPr/>
        <p:nvPr/>
      </p:nvGrpSpPr>
      <p:grpSpPr>
        <a:xfrm>
          <a:off x="0" y="0"/>
          <a:ext cx="0" cy="0"/>
          <a:chOff x="0" y="0"/>
          <a:chExt cx="0" cy="0"/>
        </a:xfrm>
      </p:grpSpPr>
      <p:sp>
        <p:nvSpPr>
          <p:cNvPr id="37" name="Google Shape;3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e de titre" type="title">
  <p:cSld name="TITLE">
    <p:spTree>
      <p:nvGrpSpPr>
        <p:cNvPr id="1" name="Shape 40"/>
        <p:cNvGrpSpPr/>
        <p:nvPr/>
      </p:nvGrpSpPr>
      <p:grpSpPr>
        <a:xfrm>
          <a:off x="0" y="0"/>
          <a:ext cx="0" cy="0"/>
          <a:chOff x="0" y="0"/>
          <a:chExt cx="0" cy="0"/>
        </a:xfrm>
      </p:grpSpPr>
      <p:sp>
        <p:nvSpPr>
          <p:cNvPr id="41" name="Google Shape;41;p3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Livv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 name="Google Shape;4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re de section" type="secHead">
  <p:cSld name="SECTION_HEADER">
    <p:spTree>
      <p:nvGrpSpPr>
        <p:cNvPr id="1" name="Shape 46"/>
        <p:cNvGrpSpPr/>
        <p:nvPr/>
      </p:nvGrpSpPr>
      <p:grpSpPr>
        <a:xfrm>
          <a:off x="0" y="0"/>
          <a:ext cx="0" cy="0"/>
          <a:chOff x="0" y="0"/>
          <a:chExt cx="0" cy="0"/>
        </a:xfrm>
      </p:grpSpPr>
      <p:sp>
        <p:nvSpPr>
          <p:cNvPr id="47" name="Google Shape;47;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Livv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9" name="Google Shape;49;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52"/>
        <p:cNvGrpSpPr/>
        <p:nvPr/>
      </p:nvGrpSpPr>
      <p:grpSpPr>
        <a:xfrm>
          <a:off x="0" y="0"/>
          <a:ext cx="0" cy="0"/>
          <a:chOff x="0" y="0"/>
          <a:chExt cx="0" cy="0"/>
        </a:xfrm>
      </p:grpSpPr>
      <p:sp>
        <p:nvSpPr>
          <p:cNvPr id="53" name="Google Shape;53;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aison" type="twoTxTwoObj">
  <p:cSld name="TWO_OBJECTS_WITH_TEXT">
    <p:spTree>
      <p:nvGrpSpPr>
        <p:cNvPr id="1" name="Shape 59"/>
        <p:cNvGrpSpPr/>
        <p:nvPr/>
      </p:nvGrpSpPr>
      <p:grpSpPr>
        <a:xfrm>
          <a:off x="0" y="0"/>
          <a:ext cx="0" cy="0"/>
          <a:chOff x="0" y="0"/>
          <a:chExt cx="0" cy="0"/>
        </a:xfrm>
      </p:grpSpPr>
      <p:sp>
        <p:nvSpPr>
          <p:cNvPr id="60" name="Google Shape;60;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4" name="Google Shape;64;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re seul" type="titleOnly">
  <p:cSld name="TITLE_ONLY">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u avec légende" type="objTx">
  <p:cSld name="OBJECT_WITH_CAPTION_TEXT">
    <p:spTree>
      <p:nvGrpSpPr>
        <p:cNvPr id="1" name="Shape 73"/>
        <p:cNvGrpSpPr/>
        <p:nvPr/>
      </p:nvGrpSpPr>
      <p:grpSpPr>
        <a:xfrm>
          <a:off x="0" y="0"/>
          <a:ext cx="0" cy="0"/>
          <a:chOff x="0" y="0"/>
          <a:chExt cx="0" cy="0"/>
        </a:xfrm>
      </p:grpSpPr>
      <p:sp>
        <p:nvSpPr>
          <p:cNvPr id="74" name="Google Shape;74;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Livv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4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6" name="Google Shape;76;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Livvic"/>
              <a:buNone/>
              <a:defRPr sz="4400" b="0" i="0" u="none" strike="noStrike" cap="none">
                <a:solidFill>
                  <a:schemeClr val="dk1"/>
                </a:solidFill>
                <a:latin typeface="Livvic"/>
                <a:ea typeface="Livvic"/>
                <a:cs typeface="Livvic"/>
                <a:sym typeface="Livv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jp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 Id="rId9"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hyperlink" Target="https://youtu.be/vdaKW3A8i58"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png"/><Relationship Id="rId10" Type="http://schemas.openxmlformats.org/officeDocument/2006/relationships/image" Target="../media/image14.jpg"/><Relationship Id="rId4" Type="http://schemas.openxmlformats.org/officeDocument/2006/relationships/image" Target="../media/image34.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Livvic"/>
              <a:buNone/>
            </a:pPr>
            <a:r>
              <a:rPr lang="fr-FR" sz="32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Plan de la formation</a:t>
            </a:r>
            <a:endParaRPr/>
          </a:p>
        </p:txBody>
      </p:sp>
      <p:sp>
        <p:nvSpPr>
          <p:cNvPr id="105" name="Google Shape;105;p1"/>
          <p:cNvSpPr/>
          <p:nvPr/>
        </p:nvSpPr>
        <p:spPr>
          <a:xfrm>
            <a:off x="691979" y="1978931"/>
            <a:ext cx="2517978" cy="1166605"/>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P1 : Introduction de la formation théorique</a:t>
            </a:r>
            <a:endParaRPr/>
          </a:p>
        </p:txBody>
      </p:sp>
      <p:sp>
        <p:nvSpPr>
          <p:cNvPr id="106" name="Google Shape;106;p1"/>
          <p:cNvSpPr/>
          <p:nvPr/>
        </p:nvSpPr>
        <p:spPr>
          <a:xfrm>
            <a:off x="3485841" y="1978930"/>
            <a:ext cx="2517978" cy="1166605"/>
          </a:xfrm>
          <a:prstGeom prst="roundRect">
            <a:avLst>
              <a:gd name="adj" fmla="val 16667"/>
            </a:avLst>
          </a:prstGeom>
          <a:solidFill>
            <a:srgbClr val="F9BF9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P2 : Réaliser et étudier un sondage et une fosse pédologique</a:t>
            </a:r>
            <a:endParaRPr/>
          </a:p>
        </p:txBody>
      </p:sp>
      <p:sp>
        <p:nvSpPr>
          <p:cNvPr id="107" name="Google Shape;107;p1"/>
          <p:cNvSpPr/>
          <p:nvPr/>
        </p:nvSpPr>
        <p:spPr>
          <a:xfrm>
            <a:off x="691979" y="5137459"/>
            <a:ext cx="2517978" cy="1166605"/>
          </a:xfrm>
          <a:prstGeom prst="roundRect">
            <a:avLst>
              <a:gd name="adj" fmla="val 16667"/>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Bilan</a:t>
            </a:r>
            <a:endParaRPr/>
          </a:p>
        </p:txBody>
      </p:sp>
      <p:sp>
        <p:nvSpPr>
          <p:cNvPr id="108" name="Google Shape;108;p1"/>
          <p:cNvSpPr/>
          <p:nvPr/>
        </p:nvSpPr>
        <p:spPr>
          <a:xfrm>
            <a:off x="9073566" y="3558195"/>
            <a:ext cx="2517978" cy="1166605"/>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P6 : Diagnostic du réservoir en eau et choix des essences</a:t>
            </a:r>
            <a:endParaRPr/>
          </a:p>
        </p:txBody>
      </p:sp>
      <p:sp>
        <p:nvSpPr>
          <p:cNvPr id="109" name="Google Shape;109;p1"/>
          <p:cNvSpPr/>
          <p:nvPr/>
        </p:nvSpPr>
        <p:spPr>
          <a:xfrm>
            <a:off x="6279703" y="3558195"/>
            <a:ext cx="2517978" cy="1166605"/>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P5 : Diagnostic de sensibilité à l’érosion</a:t>
            </a:r>
            <a:endParaRPr/>
          </a:p>
        </p:txBody>
      </p:sp>
      <p:sp>
        <p:nvSpPr>
          <p:cNvPr id="110" name="Google Shape;110;p1"/>
          <p:cNvSpPr/>
          <p:nvPr/>
        </p:nvSpPr>
        <p:spPr>
          <a:xfrm>
            <a:off x="3485841" y="3558195"/>
            <a:ext cx="2517978" cy="1166605"/>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P4 : Diagnostic de sensibilité au tassement</a:t>
            </a:r>
            <a:endParaRPr/>
          </a:p>
        </p:txBody>
      </p:sp>
      <p:sp>
        <p:nvSpPr>
          <p:cNvPr id="111" name="Google Shape;111;p1"/>
          <p:cNvSpPr/>
          <p:nvPr/>
        </p:nvSpPr>
        <p:spPr>
          <a:xfrm>
            <a:off x="691979" y="3558195"/>
            <a:ext cx="2517978" cy="1166605"/>
          </a:xfrm>
          <a:prstGeom prst="roundRect">
            <a:avLst>
              <a:gd name="adj" fmla="val 16667"/>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b="0" i="0" u="none" strike="noStrike" cap="none">
                <a:solidFill>
                  <a:schemeClr val="lt1"/>
                </a:solidFill>
                <a:latin typeface="Calibri"/>
                <a:ea typeface="Calibri"/>
                <a:cs typeface="Calibri"/>
                <a:sym typeface="Calibri"/>
              </a:rPr>
              <a:t>P3 : Diagnostic de sensibilité à l’export des menus bois</a:t>
            </a:r>
            <a:endParaRPr/>
          </a:p>
        </p:txBody>
      </p:sp>
      <p:sp>
        <p:nvSpPr>
          <p:cNvPr id="112" name="Google Shape;112;p1"/>
          <p:cNvSpPr/>
          <p:nvPr/>
        </p:nvSpPr>
        <p:spPr>
          <a:xfrm>
            <a:off x="3386946" y="3478715"/>
            <a:ext cx="2715768" cy="1325563"/>
          </a:xfrm>
          <a:prstGeom prst="roundRect">
            <a:avLst>
              <a:gd name="adj" fmla="val 16667"/>
            </a:avLst>
          </a:prstGeom>
          <a:noFill/>
          <a:ln w="5715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10</a:t>
            </a:fld>
            <a:endParaRPr/>
          </a:p>
        </p:txBody>
      </p:sp>
      <p:sp>
        <p:nvSpPr>
          <p:cNvPr id="255" name="Google Shape;255;p10"/>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Les effets du tassement sur la porosité</a:t>
            </a:r>
            <a:endParaRPr/>
          </a:p>
        </p:txBody>
      </p:sp>
      <p:pic>
        <p:nvPicPr>
          <p:cNvPr id="256" name="Google Shape;256;p10"/>
          <p:cNvPicPr preferRelativeResize="0"/>
          <p:nvPr/>
        </p:nvPicPr>
        <p:blipFill rotWithShape="1">
          <a:blip r:embed="rId3">
            <a:alphaModFix/>
          </a:blip>
          <a:srcRect/>
          <a:stretch/>
        </p:blipFill>
        <p:spPr>
          <a:xfrm>
            <a:off x="9036117" y="562723"/>
            <a:ext cx="1025317" cy="270000"/>
          </a:xfrm>
          <a:prstGeom prst="rect">
            <a:avLst/>
          </a:prstGeom>
          <a:noFill/>
          <a:ln>
            <a:noFill/>
          </a:ln>
        </p:spPr>
      </p:pic>
      <p:grpSp>
        <p:nvGrpSpPr>
          <p:cNvPr id="257" name="Google Shape;257;p10"/>
          <p:cNvGrpSpPr/>
          <p:nvPr/>
        </p:nvGrpSpPr>
        <p:grpSpPr>
          <a:xfrm>
            <a:off x="8865157" y="1781798"/>
            <a:ext cx="3046968" cy="4634946"/>
            <a:chOff x="2529298" y="2020975"/>
            <a:chExt cx="2343822" cy="3526015"/>
          </a:xfrm>
        </p:grpSpPr>
        <p:pic>
          <p:nvPicPr>
            <p:cNvPr id="258" name="Google Shape;258;p10"/>
            <p:cNvPicPr preferRelativeResize="0"/>
            <p:nvPr/>
          </p:nvPicPr>
          <p:blipFill rotWithShape="1">
            <a:blip r:embed="rId4">
              <a:alphaModFix/>
            </a:blip>
            <a:srcRect/>
            <a:stretch/>
          </p:blipFill>
          <p:spPr>
            <a:xfrm>
              <a:off x="2529298" y="2020975"/>
              <a:ext cx="2343822" cy="1552298"/>
            </a:xfrm>
            <a:prstGeom prst="rect">
              <a:avLst/>
            </a:prstGeom>
            <a:noFill/>
            <a:ln>
              <a:noFill/>
            </a:ln>
          </p:spPr>
        </p:pic>
        <p:pic>
          <p:nvPicPr>
            <p:cNvPr id="259" name="Google Shape;259;p10"/>
            <p:cNvPicPr preferRelativeResize="0"/>
            <p:nvPr/>
          </p:nvPicPr>
          <p:blipFill rotWithShape="1">
            <a:blip r:embed="rId5">
              <a:alphaModFix/>
            </a:blip>
            <a:srcRect/>
            <a:stretch/>
          </p:blipFill>
          <p:spPr>
            <a:xfrm>
              <a:off x="2705142" y="3913558"/>
              <a:ext cx="1952007" cy="1552298"/>
            </a:xfrm>
            <a:prstGeom prst="rect">
              <a:avLst/>
            </a:prstGeom>
            <a:noFill/>
            <a:ln>
              <a:noFill/>
            </a:ln>
          </p:spPr>
        </p:pic>
        <p:sp>
          <p:nvSpPr>
            <p:cNvPr id="260" name="Google Shape;260;p10"/>
            <p:cNvSpPr txBox="1"/>
            <p:nvPr/>
          </p:nvSpPr>
          <p:spPr>
            <a:xfrm rot="5400000">
              <a:off x="3798773" y="4481990"/>
              <a:ext cx="1917000" cy="2130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200"/>
                <a:buFont typeface="Livvic"/>
                <a:buNone/>
              </a:pPr>
              <a:r>
                <a:rPr lang="fr-FR" sz="1200">
                  <a:solidFill>
                    <a:schemeClr val="dk1"/>
                  </a:solidFill>
                  <a:latin typeface="Livvic"/>
                  <a:ea typeface="Livvic"/>
                  <a:cs typeface="Livvic"/>
                  <a:sym typeface="Livvic"/>
                </a:rPr>
                <a:t>N.Bottinelli et B.Fatré (2011)</a:t>
              </a:r>
              <a:endParaRPr/>
            </a:p>
          </p:txBody>
        </p:sp>
        <p:sp>
          <p:nvSpPr>
            <p:cNvPr id="261" name="Google Shape;261;p10"/>
            <p:cNvSpPr txBox="1"/>
            <p:nvPr/>
          </p:nvSpPr>
          <p:spPr>
            <a:xfrm>
              <a:off x="4099595" y="2109740"/>
              <a:ext cx="705600" cy="2811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Livvic"/>
                <a:buNone/>
              </a:pPr>
              <a:r>
                <a:rPr lang="fr-FR" sz="1800">
                  <a:solidFill>
                    <a:schemeClr val="dk1"/>
                  </a:solidFill>
                  <a:latin typeface="Livvic"/>
                  <a:ea typeface="Livvic"/>
                  <a:cs typeface="Livvic"/>
                  <a:sym typeface="Livvic"/>
                </a:rPr>
                <a:t>témoin</a:t>
              </a:r>
              <a:endParaRPr/>
            </a:p>
          </p:txBody>
        </p:sp>
        <p:sp>
          <p:nvSpPr>
            <p:cNvPr id="262" name="Google Shape;262;p10"/>
            <p:cNvSpPr txBox="1"/>
            <p:nvPr/>
          </p:nvSpPr>
          <p:spPr>
            <a:xfrm>
              <a:off x="2755543" y="3995061"/>
              <a:ext cx="564996" cy="28097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Livvic"/>
                <a:buNone/>
              </a:pPr>
              <a:r>
                <a:rPr lang="fr-FR" sz="1800">
                  <a:solidFill>
                    <a:schemeClr val="dk1"/>
                  </a:solidFill>
                  <a:latin typeface="Livvic"/>
                  <a:ea typeface="Livvic"/>
                  <a:cs typeface="Livvic"/>
                  <a:sym typeface="Livvic"/>
                </a:rPr>
                <a:t>tassé</a:t>
              </a:r>
              <a:endParaRPr/>
            </a:p>
          </p:txBody>
        </p:sp>
      </p:grpSp>
      <p:grpSp>
        <p:nvGrpSpPr>
          <p:cNvPr id="263" name="Google Shape;263;p10"/>
          <p:cNvGrpSpPr/>
          <p:nvPr/>
        </p:nvGrpSpPr>
        <p:grpSpPr>
          <a:xfrm>
            <a:off x="37553" y="1220798"/>
            <a:ext cx="8739440" cy="5226627"/>
            <a:chOff x="28752" y="3209688"/>
            <a:chExt cx="6691248" cy="3335010"/>
          </a:xfrm>
        </p:grpSpPr>
        <p:grpSp>
          <p:nvGrpSpPr>
            <p:cNvPr id="264" name="Google Shape;264;p10"/>
            <p:cNvGrpSpPr/>
            <p:nvPr/>
          </p:nvGrpSpPr>
          <p:grpSpPr>
            <a:xfrm>
              <a:off x="729585" y="3664698"/>
              <a:ext cx="5990415" cy="2880000"/>
              <a:chOff x="3628752" y="4169269"/>
              <a:chExt cx="4797793" cy="2303499"/>
            </a:xfrm>
          </p:grpSpPr>
          <p:pic>
            <p:nvPicPr>
              <p:cNvPr id="265" name="Google Shape;265;p10" descr="14.tif"/>
              <p:cNvPicPr preferRelativeResize="0"/>
              <p:nvPr/>
            </p:nvPicPr>
            <p:blipFill rotWithShape="1">
              <a:blip r:embed="rId6">
                <a:alphaModFix/>
              </a:blip>
              <a:srcRect/>
              <a:stretch/>
            </p:blipFill>
            <p:spPr>
              <a:xfrm>
                <a:off x="3628752" y="4495800"/>
                <a:ext cx="1482726" cy="1976968"/>
              </a:xfrm>
              <a:prstGeom prst="rect">
                <a:avLst/>
              </a:prstGeom>
              <a:noFill/>
              <a:ln w="9525" cap="flat" cmpd="sng">
                <a:solidFill>
                  <a:schemeClr val="dk1"/>
                </a:solidFill>
                <a:prstDash val="solid"/>
                <a:miter lim="800000"/>
                <a:headEnd type="none" w="sm" len="sm"/>
                <a:tailEnd type="none" w="sm" len="sm"/>
              </a:ln>
            </p:spPr>
          </p:pic>
          <p:pic>
            <p:nvPicPr>
              <p:cNvPr id="266" name="Google Shape;266;p10" descr="34.tif"/>
              <p:cNvPicPr preferRelativeResize="0"/>
              <p:nvPr/>
            </p:nvPicPr>
            <p:blipFill rotWithShape="1">
              <a:blip r:embed="rId7">
                <a:alphaModFix/>
              </a:blip>
              <a:srcRect/>
              <a:stretch/>
            </p:blipFill>
            <p:spPr>
              <a:xfrm>
                <a:off x="5174978" y="4495800"/>
                <a:ext cx="1482726" cy="1976968"/>
              </a:xfrm>
              <a:prstGeom prst="rect">
                <a:avLst/>
              </a:prstGeom>
              <a:noFill/>
              <a:ln w="9525" cap="flat" cmpd="sng">
                <a:solidFill>
                  <a:schemeClr val="dk1"/>
                </a:solidFill>
                <a:prstDash val="solid"/>
                <a:miter lim="800000"/>
                <a:headEnd type="none" w="sm" len="sm"/>
                <a:tailEnd type="none" w="sm" len="sm"/>
              </a:ln>
            </p:spPr>
          </p:pic>
          <p:sp>
            <p:nvSpPr>
              <p:cNvPr id="267" name="Google Shape;267;p10"/>
              <p:cNvSpPr txBox="1"/>
              <p:nvPr/>
            </p:nvSpPr>
            <p:spPr>
              <a:xfrm>
                <a:off x="3931533" y="4184190"/>
                <a:ext cx="734700" cy="1884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Livvic"/>
                  <a:buNone/>
                </a:pPr>
                <a:r>
                  <a:rPr lang="fr-FR" sz="1800">
                    <a:solidFill>
                      <a:schemeClr val="dk1"/>
                    </a:solidFill>
                    <a:latin typeface="Livvic"/>
                    <a:ea typeface="Livvic"/>
                    <a:cs typeface="Livvic"/>
                    <a:sym typeface="Livvic"/>
                  </a:rPr>
                  <a:t>témoin</a:t>
                </a:r>
                <a:endParaRPr/>
              </a:p>
            </p:txBody>
          </p:sp>
          <p:sp>
            <p:nvSpPr>
              <p:cNvPr id="268" name="Google Shape;268;p10"/>
              <p:cNvSpPr txBox="1"/>
              <p:nvPr/>
            </p:nvSpPr>
            <p:spPr>
              <a:xfrm>
                <a:off x="5528401" y="4184190"/>
                <a:ext cx="809100" cy="1884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Livvic"/>
                  <a:buNone/>
                </a:pPr>
                <a:r>
                  <a:rPr lang="fr-FR" sz="1800">
                    <a:solidFill>
                      <a:schemeClr val="dk1"/>
                    </a:solidFill>
                    <a:latin typeface="Livvic"/>
                    <a:ea typeface="Livvic"/>
                    <a:cs typeface="Livvic"/>
                    <a:sym typeface="Livvic"/>
                  </a:rPr>
                  <a:t>tassé t0</a:t>
                </a:r>
                <a:endParaRPr/>
              </a:p>
            </p:txBody>
          </p:sp>
          <p:pic>
            <p:nvPicPr>
              <p:cNvPr id="269" name="Google Shape;269;p10" descr="3-F3-T2.tif"/>
              <p:cNvPicPr preferRelativeResize="0"/>
              <p:nvPr/>
            </p:nvPicPr>
            <p:blipFill rotWithShape="1">
              <a:blip r:embed="rId8">
                <a:alphaModFix/>
              </a:blip>
              <a:srcRect/>
              <a:stretch/>
            </p:blipFill>
            <p:spPr>
              <a:xfrm>
                <a:off x="6728818" y="4493480"/>
                <a:ext cx="1465745" cy="1976400"/>
              </a:xfrm>
              <a:prstGeom prst="rect">
                <a:avLst/>
              </a:prstGeom>
              <a:noFill/>
              <a:ln w="9525" cap="flat" cmpd="sng">
                <a:solidFill>
                  <a:schemeClr val="dk1"/>
                </a:solidFill>
                <a:prstDash val="solid"/>
                <a:miter lim="800000"/>
                <a:headEnd type="none" w="sm" len="sm"/>
                <a:tailEnd type="none" w="sm" len="sm"/>
              </a:ln>
            </p:spPr>
          </p:pic>
          <p:sp>
            <p:nvSpPr>
              <p:cNvPr id="270" name="Google Shape;270;p10"/>
              <p:cNvSpPr txBox="1"/>
              <p:nvPr/>
            </p:nvSpPr>
            <p:spPr>
              <a:xfrm>
                <a:off x="6794562" y="4169269"/>
                <a:ext cx="1214700" cy="1884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Livvic"/>
                  <a:buNone/>
                </a:pPr>
                <a:r>
                  <a:rPr lang="fr-FR" sz="1800">
                    <a:solidFill>
                      <a:schemeClr val="dk1"/>
                    </a:solidFill>
                    <a:latin typeface="Livvic"/>
                    <a:ea typeface="Livvic"/>
                    <a:cs typeface="Livvic"/>
                    <a:sym typeface="Livvic"/>
                  </a:rPr>
                  <a:t>tassé t+2ans</a:t>
                </a:r>
                <a:endParaRPr/>
              </a:p>
            </p:txBody>
          </p:sp>
          <p:sp>
            <p:nvSpPr>
              <p:cNvPr id="271" name="Google Shape;271;p10"/>
              <p:cNvSpPr txBox="1"/>
              <p:nvPr/>
            </p:nvSpPr>
            <p:spPr>
              <a:xfrm rot="5400000">
                <a:off x="7700245" y="5406755"/>
                <a:ext cx="1282800" cy="169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Livvic"/>
                  <a:buNone/>
                </a:pPr>
                <a:r>
                  <a:rPr lang="fr-FR" sz="1200">
                    <a:solidFill>
                      <a:schemeClr val="dk1"/>
                    </a:solidFill>
                    <a:latin typeface="Livvic"/>
                    <a:ea typeface="Livvic"/>
                    <a:cs typeface="Livvic"/>
                    <a:sym typeface="Livvic"/>
                  </a:rPr>
                  <a:t>Bottinelli et al.  (2014)</a:t>
                </a:r>
                <a:endParaRPr/>
              </a:p>
            </p:txBody>
          </p:sp>
        </p:grpSp>
        <p:sp>
          <p:nvSpPr>
            <p:cNvPr id="272" name="Google Shape;272;p10"/>
            <p:cNvSpPr txBox="1"/>
            <p:nvPr/>
          </p:nvSpPr>
          <p:spPr>
            <a:xfrm>
              <a:off x="292857" y="3209688"/>
              <a:ext cx="5609100" cy="373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Livvic"/>
                <a:buNone/>
              </a:pPr>
              <a:r>
                <a:rPr lang="fr-FR" sz="1600">
                  <a:solidFill>
                    <a:schemeClr val="dk1"/>
                  </a:solidFill>
                  <a:latin typeface="Livvic"/>
                  <a:ea typeface="Livvic"/>
                  <a:cs typeface="Livvic"/>
                  <a:sym typeface="Livvic"/>
                </a:rPr>
                <a:t>Analyse d’image sur</a:t>
              </a:r>
              <a:r>
                <a:rPr lang="fr-FR" sz="1600">
                  <a:solidFill>
                    <a:schemeClr val="dk1"/>
                  </a:solidFill>
                  <a:latin typeface="Livvic"/>
                  <a:ea typeface="Livvic"/>
                  <a:cs typeface="Livvic"/>
                  <a:sym typeface="Livv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 lames minces de sol</a:t>
              </a:r>
              <a:r>
                <a:rPr lang="fr-FR" sz="1600">
                  <a:solidFill>
                    <a:schemeClr val="dk1"/>
                  </a:solidFill>
                  <a:latin typeface="Livvic"/>
                  <a:ea typeface="Livvic"/>
                  <a:cs typeface="Livvic"/>
                  <a:sym typeface="Livvic"/>
                </a:rPr>
                <a:t> :</a:t>
              </a:r>
              <a:endParaRPr/>
            </a:p>
            <a:p>
              <a:pPr marL="0" marR="0" lvl="0" indent="0" algn="l" rtl="0">
                <a:spcBef>
                  <a:spcPts val="0"/>
                </a:spcBef>
                <a:spcAft>
                  <a:spcPts val="0"/>
                </a:spcAft>
                <a:buClr>
                  <a:schemeClr val="dk1"/>
                </a:buClr>
                <a:buSzPts val="1600"/>
                <a:buFont typeface="Livvic"/>
                <a:buNone/>
              </a:pPr>
              <a:r>
                <a:rPr lang="fr-FR" sz="1600">
                  <a:solidFill>
                    <a:schemeClr val="dk1"/>
                  </a:solidFill>
                  <a:latin typeface="Livvic"/>
                  <a:ea typeface="Livvic"/>
                  <a:cs typeface="Livvic"/>
                  <a:sym typeface="Livvic"/>
                </a:rPr>
                <a:t>espaces vides en noir </a:t>
              </a:r>
              <a:endParaRPr/>
            </a:p>
          </p:txBody>
        </p:sp>
        <p:sp>
          <p:nvSpPr>
            <p:cNvPr id="273" name="Google Shape;273;p10"/>
            <p:cNvSpPr txBox="1"/>
            <p:nvPr/>
          </p:nvSpPr>
          <p:spPr>
            <a:xfrm>
              <a:off x="292859" y="3885384"/>
              <a:ext cx="301800" cy="23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0</a:t>
              </a:r>
              <a:endParaRPr/>
            </a:p>
          </p:txBody>
        </p:sp>
        <p:cxnSp>
          <p:nvCxnSpPr>
            <p:cNvPr id="274" name="Google Shape;274;p10"/>
            <p:cNvCxnSpPr>
              <a:stCxn id="273" idx="2"/>
            </p:cNvCxnSpPr>
            <p:nvPr/>
          </p:nvCxnSpPr>
          <p:spPr>
            <a:xfrm>
              <a:off x="443759" y="4121184"/>
              <a:ext cx="0" cy="2074200"/>
            </a:xfrm>
            <a:prstGeom prst="straightConnector1">
              <a:avLst/>
            </a:prstGeom>
            <a:noFill/>
            <a:ln w="9525" cap="flat" cmpd="sng">
              <a:solidFill>
                <a:schemeClr val="dk1"/>
              </a:solidFill>
              <a:prstDash val="solid"/>
              <a:miter lim="800000"/>
              <a:headEnd type="none" w="sm" len="sm"/>
              <a:tailEnd type="triangle" w="med" len="med"/>
            </a:ln>
          </p:spPr>
        </p:cxnSp>
        <p:sp>
          <p:nvSpPr>
            <p:cNvPr id="275" name="Google Shape;275;p10"/>
            <p:cNvSpPr txBox="1"/>
            <p:nvPr/>
          </p:nvSpPr>
          <p:spPr>
            <a:xfrm>
              <a:off x="28752" y="6302376"/>
              <a:ext cx="700800" cy="235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15cm</a:t>
              </a:r>
              <a:endParaRPr/>
            </a:p>
          </p:txBody>
        </p:sp>
      </p:grpSp>
      <p:pic>
        <p:nvPicPr>
          <p:cNvPr id="276" name="Google Shape;276;p10"/>
          <p:cNvPicPr preferRelativeResize="0"/>
          <p:nvPr/>
        </p:nvPicPr>
        <p:blipFill>
          <a:blip r:embed="rId9">
            <a:alphaModFix/>
          </a:blip>
          <a:stretch>
            <a:fillRect/>
          </a:stretch>
        </p:blipFill>
        <p:spPr>
          <a:xfrm>
            <a:off x="10418613" y="319253"/>
            <a:ext cx="1569524" cy="5896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11</a:t>
            </a:fld>
            <a:endParaRPr/>
          </a:p>
        </p:txBody>
      </p:sp>
      <p:sp>
        <p:nvSpPr>
          <p:cNvPr id="283" name="Google Shape;283;p11"/>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Les effets du tassement sur l’enracinement </a:t>
            </a:r>
            <a:endParaRPr sz="3200" b="1">
              <a:solidFill>
                <a:schemeClr val="dk1"/>
              </a:solidFill>
              <a:latin typeface="Livvic"/>
              <a:ea typeface="Livvic"/>
              <a:cs typeface="Livvic"/>
              <a:sym typeface="Livvic"/>
            </a:endParaRPr>
          </a:p>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dans les cloisonnements</a:t>
            </a:r>
            <a:endParaRPr/>
          </a:p>
        </p:txBody>
      </p:sp>
      <p:pic>
        <p:nvPicPr>
          <p:cNvPr id="284" name="Google Shape;284;p11"/>
          <p:cNvPicPr preferRelativeResize="0"/>
          <p:nvPr/>
        </p:nvPicPr>
        <p:blipFill rotWithShape="1">
          <a:blip r:embed="rId3">
            <a:alphaModFix/>
          </a:blip>
          <a:srcRect/>
          <a:stretch/>
        </p:blipFill>
        <p:spPr>
          <a:xfrm>
            <a:off x="137600" y="1512900"/>
            <a:ext cx="11975624" cy="4116625"/>
          </a:xfrm>
          <a:prstGeom prst="rect">
            <a:avLst/>
          </a:prstGeom>
          <a:noFill/>
          <a:ln>
            <a:noFill/>
          </a:ln>
        </p:spPr>
      </p:pic>
      <p:pic>
        <p:nvPicPr>
          <p:cNvPr id="285" name="Google Shape;285;p11"/>
          <p:cNvPicPr preferRelativeResize="0"/>
          <p:nvPr/>
        </p:nvPicPr>
        <p:blipFill rotWithShape="1">
          <a:blip r:embed="rId4">
            <a:alphaModFix/>
          </a:blip>
          <a:srcRect/>
          <a:stretch/>
        </p:blipFill>
        <p:spPr>
          <a:xfrm>
            <a:off x="243626" y="5766676"/>
            <a:ext cx="7820976" cy="589675"/>
          </a:xfrm>
          <a:prstGeom prst="rect">
            <a:avLst/>
          </a:prstGeom>
          <a:noFill/>
          <a:ln>
            <a:noFill/>
          </a:ln>
        </p:spPr>
      </p:pic>
      <p:sp>
        <p:nvSpPr>
          <p:cNvPr id="286" name="Google Shape;286;p11"/>
          <p:cNvSpPr txBox="1"/>
          <p:nvPr/>
        </p:nvSpPr>
        <p:spPr>
          <a:xfrm rot="-1163">
            <a:off x="9244481" y="5629983"/>
            <a:ext cx="2659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200">
                <a:solidFill>
                  <a:schemeClr val="dk1"/>
                </a:solidFill>
                <a:latin typeface="Livvic"/>
                <a:ea typeface="Livvic"/>
                <a:cs typeface="Livvic"/>
                <a:sym typeface="Livvic"/>
              </a:rPr>
              <a:t>Pousse et al. 2022, rdv technique 73</a:t>
            </a:r>
            <a:endParaRPr/>
          </a:p>
        </p:txBody>
      </p:sp>
      <p:pic>
        <p:nvPicPr>
          <p:cNvPr id="287" name="Google Shape;287;p11"/>
          <p:cNvPicPr preferRelativeResize="0"/>
          <p:nvPr/>
        </p:nvPicPr>
        <p:blipFill>
          <a:blip r:embed="rId5">
            <a:alphaModFix/>
          </a:blip>
          <a:stretch>
            <a:fillRect/>
          </a:stretch>
        </p:blipFill>
        <p:spPr>
          <a:xfrm>
            <a:off x="10334775" y="462325"/>
            <a:ext cx="1569500" cy="589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pic>
        <p:nvPicPr>
          <p:cNvPr id="293" name="Google Shape;293;p12"/>
          <p:cNvPicPr preferRelativeResize="0"/>
          <p:nvPr/>
        </p:nvPicPr>
        <p:blipFill>
          <a:blip r:embed="rId3">
            <a:alphaModFix/>
          </a:blip>
          <a:stretch>
            <a:fillRect/>
          </a:stretch>
        </p:blipFill>
        <p:spPr>
          <a:xfrm>
            <a:off x="10615060" y="764173"/>
            <a:ext cx="1297399" cy="487452"/>
          </a:xfrm>
          <a:prstGeom prst="rect">
            <a:avLst/>
          </a:prstGeom>
          <a:noFill/>
          <a:ln>
            <a:noFill/>
          </a:ln>
        </p:spPr>
      </p:pic>
      <p:sp>
        <p:nvSpPr>
          <p:cNvPr id="294" name="Google Shape;29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12</a:t>
            </a:fld>
            <a:endParaRPr/>
          </a:p>
        </p:txBody>
      </p:sp>
      <p:sp>
        <p:nvSpPr>
          <p:cNvPr id="295" name="Google Shape;295;p12"/>
          <p:cNvSpPr txBox="1"/>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Suivi à long terme des effets du tassement</a:t>
            </a:r>
            <a:endParaRPr/>
          </a:p>
        </p:txBody>
      </p:sp>
      <p:sp>
        <p:nvSpPr>
          <p:cNvPr id="296" name="Google Shape;296;p12"/>
          <p:cNvSpPr txBox="1"/>
          <p:nvPr/>
        </p:nvSpPr>
        <p:spPr>
          <a:xfrm>
            <a:off x="1685332" y="6343197"/>
            <a:ext cx="77973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Azerailles, 27/03/2019 (11 saisons de végétation après tassement), Bloc 3</a:t>
            </a:r>
            <a:endParaRPr/>
          </a:p>
        </p:txBody>
      </p:sp>
      <p:grpSp>
        <p:nvGrpSpPr>
          <p:cNvPr id="297" name="Google Shape;297;p12"/>
          <p:cNvGrpSpPr/>
          <p:nvPr/>
        </p:nvGrpSpPr>
        <p:grpSpPr>
          <a:xfrm>
            <a:off x="880274" y="992425"/>
            <a:ext cx="9483326" cy="5334324"/>
            <a:chOff x="-609606" y="-11694"/>
            <a:chExt cx="9483326" cy="5334324"/>
          </a:xfrm>
        </p:grpSpPr>
        <p:pic>
          <p:nvPicPr>
            <p:cNvPr id="298" name="Google Shape;298;p12"/>
            <p:cNvPicPr preferRelativeResize="0"/>
            <p:nvPr/>
          </p:nvPicPr>
          <p:blipFill rotWithShape="1">
            <a:blip r:embed="rId4">
              <a:alphaModFix/>
            </a:blip>
            <a:srcRect/>
            <a:stretch/>
          </p:blipFill>
          <p:spPr>
            <a:xfrm>
              <a:off x="-609606" y="-11694"/>
              <a:ext cx="9483251" cy="5334324"/>
            </a:xfrm>
            <a:prstGeom prst="rect">
              <a:avLst/>
            </a:prstGeom>
            <a:noFill/>
            <a:ln>
              <a:noFill/>
            </a:ln>
          </p:spPr>
        </p:pic>
        <p:sp>
          <p:nvSpPr>
            <p:cNvPr id="299" name="Google Shape;299;p12"/>
            <p:cNvSpPr txBox="1"/>
            <p:nvPr/>
          </p:nvSpPr>
          <p:spPr>
            <a:xfrm>
              <a:off x="4094120" y="4953306"/>
              <a:ext cx="4779600" cy="369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témoin</a:t>
              </a:r>
              <a:endParaRPr/>
            </a:p>
          </p:txBody>
        </p:sp>
        <p:sp>
          <p:nvSpPr>
            <p:cNvPr id="300" name="Google Shape;300;p12"/>
            <p:cNvSpPr txBox="1"/>
            <p:nvPr/>
          </p:nvSpPr>
          <p:spPr>
            <a:xfrm>
              <a:off x="-609604" y="4953306"/>
              <a:ext cx="4703700" cy="3693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1800">
                  <a:solidFill>
                    <a:schemeClr val="dk1"/>
                  </a:solidFill>
                  <a:latin typeface="Calibri"/>
                  <a:ea typeface="Calibri"/>
                  <a:cs typeface="Calibri"/>
                  <a:sym typeface="Calibri"/>
                </a:rPr>
                <a:t>tassé</a:t>
              </a:r>
              <a:endParaRPr/>
            </a:p>
          </p:txBody>
        </p:sp>
      </p:grpSp>
      <p:pic>
        <p:nvPicPr>
          <p:cNvPr id="301" name="Google Shape;301;p12"/>
          <p:cNvPicPr preferRelativeResize="0"/>
          <p:nvPr/>
        </p:nvPicPr>
        <p:blipFill rotWithShape="1">
          <a:blip r:embed="rId5">
            <a:alphaModFix/>
          </a:blip>
          <a:srcRect/>
          <a:stretch/>
        </p:blipFill>
        <p:spPr>
          <a:xfrm>
            <a:off x="10751098" y="365127"/>
            <a:ext cx="1025317" cy="270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13</a:t>
            </a:fld>
            <a:endParaRPr/>
          </a:p>
        </p:txBody>
      </p:sp>
      <p:sp>
        <p:nvSpPr>
          <p:cNvPr id="308" name="Google Shape;308;p13"/>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Tassement et perturbation de la circulation de l’eau</a:t>
            </a:r>
            <a:endParaRPr/>
          </a:p>
        </p:txBody>
      </p:sp>
      <p:grpSp>
        <p:nvGrpSpPr>
          <p:cNvPr id="309" name="Google Shape;309;p13"/>
          <p:cNvGrpSpPr/>
          <p:nvPr/>
        </p:nvGrpSpPr>
        <p:grpSpPr>
          <a:xfrm>
            <a:off x="2953306" y="1068707"/>
            <a:ext cx="9146462" cy="3846207"/>
            <a:chOff x="41911" y="2006601"/>
            <a:chExt cx="9146462" cy="3846207"/>
          </a:xfrm>
        </p:grpSpPr>
        <p:grpSp>
          <p:nvGrpSpPr>
            <p:cNvPr id="310" name="Google Shape;310;p13"/>
            <p:cNvGrpSpPr/>
            <p:nvPr/>
          </p:nvGrpSpPr>
          <p:grpSpPr>
            <a:xfrm>
              <a:off x="41911" y="2376183"/>
              <a:ext cx="8878252" cy="3476625"/>
              <a:chOff x="-23835" y="1771474"/>
              <a:chExt cx="8878392" cy="3477016"/>
            </a:xfrm>
          </p:grpSpPr>
          <p:pic>
            <p:nvPicPr>
              <p:cNvPr id="311" name="Google Shape;311;p13"/>
              <p:cNvPicPr preferRelativeResize="0"/>
              <p:nvPr/>
            </p:nvPicPr>
            <p:blipFill rotWithShape="1">
              <a:blip r:embed="rId3">
                <a:alphaModFix/>
              </a:blip>
              <a:srcRect l="1642" t="13261" r="7462" b="22151"/>
              <a:stretch/>
            </p:blipFill>
            <p:spPr>
              <a:xfrm>
                <a:off x="-23835" y="2149928"/>
                <a:ext cx="8878392" cy="1187400"/>
              </a:xfrm>
              <a:prstGeom prst="rect">
                <a:avLst/>
              </a:prstGeom>
              <a:noFill/>
              <a:ln>
                <a:noFill/>
              </a:ln>
            </p:spPr>
          </p:pic>
          <p:sp>
            <p:nvSpPr>
              <p:cNvPr id="312" name="Google Shape;312;p13"/>
              <p:cNvSpPr txBox="1"/>
              <p:nvPr/>
            </p:nvSpPr>
            <p:spPr>
              <a:xfrm>
                <a:off x="162853" y="1771474"/>
                <a:ext cx="21039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000"/>
                  <a:buFont typeface="Calibri"/>
                  <a:buNone/>
                </a:pPr>
                <a:r>
                  <a:rPr lang="fr-FR" sz="2000">
                    <a:solidFill>
                      <a:schemeClr val="dk1"/>
                    </a:solidFill>
                    <a:latin typeface="Calibri"/>
                    <a:ea typeface="Calibri"/>
                    <a:cs typeface="Calibri"/>
                    <a:sym typeface="Calibri"/>
                  </a:rPr>
                  <a:t>teneur en eau /%v</a:t>
                </a:r>
                <a:endParaRPr/>
              </a:p>
            </p:txBody>
          </p:sp>
          <p:pic>
            <p:nvPicPr>
              <p:cNvPr id="313" name="Google Shape;313;p13"/>
              <p:cNvPicPr preferRelativeResize="0"/>
              <p:nvPr/>
            </p:nvPicPr>
            <p:blipFill rotWithShape="1">
              <a:blip r:embed="rId4">
                <a:alphaModFix/>
              </a:blip>
              <a:srcRect l="1604" t="11646" r="6905" b="20891"/>
              <a:stretch/>
            </p:blipFill>
            <p:spPr>
              <a:xfrm>
                <a:off x="0" y="3613870"/>
                <a:ext cx="8820890" cy="1224151"/>
              </a:xfrm>
              <a:prstGeom prst="rect">
                <a:avLst/>
              </a:prstGeom>
              <a:noFill/>
              <a:ln>
                <a:noFill/>
              </a:ln>
            </p:spPr>
          </p:pic>
          <p:sp>
            <p:nvSpPr>
              <p:cNvPr id="314" name="Google Shape;314;p13"/>
              <p:cNvSpPr txBox="1"/>
              <p:nvPr/>
            </p:nvSpPr>
            <p:spPr>
              <a:xfrm>
                <a:off x="2517" y="4848395"/>
                <a:ext cx="1466873" cy="4000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a:solidFill>
                      <a:schemeClr val="dk1"/>
                    </a:solidFill>
                    <a:latin typeface="Calibri"/>
                    <a:ea typeface="Calibri"/>
                    <a:cs typeface="Calibri"/>
                    <a:sym typeface="Calibri"/>
                  </a:rPr>
                  <a:t>16/07/2007</a:t>
                </a:r>
                <a:endParaRPr/>
              </a:p>
            </p:txBody>
          </p:sp>
          <p:sp>
            <p:nvSpPr>
              <p:cNvPr id="315" name="Google Shape;315;p13"/>
              <p:cNvSpPr txBox="1"/>
              <p:nvPr/>
            </p:nvSpPr>
            <p:spPr>
              <a:xfrm>
                <a:off x="7387684" y="4837282"/>
                <a:ext cx="1466873" cy="4000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000">
                    <a:solidFill>
                      <a:schemeClr val="dk1"/>
                    </a:solidFill>
                    <a:latin typeface="Calibri"/>
                    <a:ea typeface="Calibri"/>
                    <a:cs typeface="Calibri"/>
                    <a:sym typeface="Calibri"/>
                  </a:rPr>
                  <a:t>16/07/2014</a:t>
                </a:r>
                <a:endParaRPr/>
              </a:p>
            </p:txBody>
          </p:sp>
          <p:cxnSp>
            <p:nvCxnSpPr>
              <p:cNvPr id="316" name="Google Shape;316;p13"/>
              <p:cNvCxnSpPr>
                <a:stCxn id="314" idx="3"/>
                <a:endCxn id="315" idx="1"/>
              </p:cNvCxnSpPr>
              <p:nvPr/>
            </p:nvCxnSpPr>
            <p:spPr>
              <a:xfrm rot="10800000" flipH="1">
                <a:off x="1469390" y="5037343"/>
                <a:ext cx="5918400" cy="11100"/>
              </a:xfrm>
              <a:prstGeom prst="straightConnector1">
                <a:avLst/>
              </a:prstGeom>
              <a:noFill/>
              <a:ln w="9525" cap="flat" cmpd="sng">
                <a:solidFill>
                  <a:schemeClr val="dk1"/>
                </a:solidFill>
                <a:prstDash val="solid"/>
                <a:miter lim="800000"/>
                <a:headEnd type="none" w="sm" len="sm"/>
                <a:tailEnd type="triangle" w="med" len="med"/>
              </a:ln>
            </p:spPr>
          </p:cxnSp>
        </p:grpSp>
        <p:sp>
          <p:nvSpPr>
            <p:cNvPr id="317" name="Google Shape;317;p13"/>
            <p:cNvSpPr txBox="1"/>
            <p:nvPr/>
          </p:nvSpPr>
          <p:spPr>
            <a:xfrm>
              <a:off x="4056063" y="2465388"/>
              <a:ext cx="1146175" cy="36988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10-15 cm</a:t>
              </a:r>
              <a:endParaRPr/>
            </a:p>
          </p:txBody>
        </p:sp>
        <p:sp>
          <p:nvSpPr>
            <p:cNvPr id="318" name="Google Shape;318;p13"/>
            <p:cNvSpPr txBox="1"/>
            <p:nvPr/>
          </p:nvSpPr>
          <p:spPr>
            <a:xfrm>
              <a:off x="4056063" y="3975100"/>
              <a:ext cx="1146175" cy="36988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Arial"/>
                <a:buNone/>
              </a:pPr>
              <a:r>
                <a:rPr lang="fr-FR" sz="1800">
                  <a:solidFill>
                    <a:schemeClr val="dk1"/>
                  </a:solidFill>
                  <a:latin typeface="Arial"/>
                  <a:ea typeface="Arial"/>
                  <a:cs typeface="Arial"/>
                  <a:sym typeface="Arial"/>
                </a:rPr>
                <a:t>55-60 cm</a:t>
              </a:r>
              <a:endParaRPr/>
            </a:p>
          </p:txBody>
        </p:sp>
        <p:grpSp>
          <p:nvGrpSpPr>
            <p:cNvPr id="319" name="Google Shape;319;p13"/>
            <p:cNvGrpSpPr/>
            <p:nvPr/>
          </p:nvGrpSpPr>
          <p:grpSpPr>
            <a:xfrm>
              <a:off x="6127749" y="2006601"/>
              <a:ext cx="3060624" cy="623005"/>
              <a:chOff x="3074269" y="1814669"/>
              <a:chExt cx="3060515" cy="622581"/>
            </a:xfrm>
          </p:grpSpPr>
          <p:cxnSp>
            <p:nvCxnSpPr>
              <p:cNvPr id="320" name="Google Shape;320;p13"/>
              <p:cNvCxnSpPr/>
              <p:nvPr/>
            </p:nvCxnSpPr>
            <p:spPr>
              <a:xfrm>
                <a:off x="3074269" y="2012284"/>
                <a:ext cx="388417" cy="0"/>
              </a:xfrm>
              <a:prstGeom prst="straightConnector1">
                <a:avLst/>
              </a:prstGeom>
              <a:noFill/>
              <a:ln w="50800" cap="flat" cmpd="sng">
                <a:solidFill>
                  <a:srgbClr val="00CC99"/>
                </a:solidFill>
                <a:prstDash val="solid"/>
                <a:round/>
                <a:headEnd type="none" w="med" len="med"/>
                <a:tailEnd type="none" w="med" len="med"/>
              </a:ln>
            </p:spPr>
          </p:cxnSp>
          <p:sp>
            <p:nvSpPr>
              <p:cNvPr id="321" name="Google Shape;321;p13"/>
              <p:cNvSpPr txBox="1"/>
              <p:nvPr/>
            </p:nvSpPr>
            <p:spPr>
              <a:xfrm>
                <a:off x="3477392" y="1814669"/>
                <a:ext cx="175400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sol non perturbé</a:t>
                </a:r>
                <a:endParaRPr/>
              </a:p>
            </p:txBody>
          </p:sp>
          <p:sp>
            <p:nvSpPr>
              <p:cNvPr id="322" name="Google Shape;322;p13"/>
              <p:cNvSpPr txBox="1"/>
              <p:nvPr/>
            </p:nvSpPr>
            <p:spPr>
              <a:xfrm>
                <a:off x="3477384" y="2068250"/>
                <a:ext cx="2657400" cy="369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fr-FR" sz="1800">
                    <a:solidFill>
                      <a:schemeClr val="dk1"/>
                    </a:solidFill>
                    <a:latin typeface="Calibri"/>
                    <a:ea typeface="Calibri"/>
                    <a:cs typeface="Calibri"/>
                    <a:sym typeface="Calibri"/>
                  </a:rPr>
                  <a:t>+ 2 passages porteur 20 t</a:t>
                </a:r>
                <a:endParaRPr/>
              </a:p>
            </p:txBody>
          </p:sp>
          <p:cxnSp>
            <p:nvCxnSpPr>
              <p:cNvPr id="323" name="Google Shape;323;p13"/>
              <p:cNvCxnSpPr/>
              <p:nvPr/>
            </p:nvCxnSpPr>
            <p:spPr>
              <a:xfrm>
                <a:off x="3074269" y="2241916"/>
                <a:ext cx="388417" cy="0"/>
              </a:xfrm>
              <a:prstGeom prst="straightConnector1">
                <a:avLst/>
              </a:prstGeom>
              <a:noFill/>
              <a:ln w="50800" cap="flat" cmpd="sng">
                <a:solidFill>
                  <a:srgbClr val="000000"/>
                </a:solidFill>
                <a:prstDash val="solid"/>
                <a:round/>
                <a:headEnd type="none" w="med" len="med"/>
                <a:tailEnd type="none" w="med" len="med"/>
              </a:ln>
            </p:spPr>
          </p:cxnSp>
        </p:grpSp>
      </p:grpSp>
      <p:pic>
        <p:nvPicPr>
          <p:cNvPr id="324" name="Google Shape;324;p13" descr="Ksat_fr.jpg"/>
          <p:cNvPicPr preferRelativeResize="0"/>
          <p:nvPr/>
        </p:nvPicPr>
        <p:blipFill rotWithShape="1">
          <a:blip r:embed="rId5">
            <a:alphaModFix/>
          </a:blip>
          <a:srcRect/>
          <a:stretch/>
        </p:blipFill>
        <p:spPr>
          <a:xfrm>
            <a:off x="248952" y="1828224"/>
            <a:ext cx="2519973" cy="3846225"/>
          </a:xfrm>
          <a:prstGeom prst="rect">
            <a:avLst/>
          </a:prstGeom>
          <a:noFill/>
          <a:ln>
            <a:noFill/>
          </a:ln>
        </p:spPr>
      </p:pic>
      <p:sp>
        <p:nvSpPr>
          <p:cNvPr id="325" name="Google Shape;325;p13"/>
          <p:cNvSpPr txBox="1"/>
          <p:nvPr/>
        </p:nvSpPr>
        <p:spPr>
          <a:xfrm>
            <a:off x="306596" y="1100453"/>
            <a:ext cx="26574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Conductivité hydraulique à saturation (10</a:t>
            </a:r>
            <a:r>
              <a:rPr lang="fr-FR" sz="1800" baseline="30000">
                <a:solidFill>
                  <a:schemeClr val="dk1"/>
                </a:solidFill>
                <a:latin typeface="Calibri"/>
                <a:ea typeface="Calibri"/>
                <a:cs typeface="Calibri"/>
                <a:sym typeface="Calibri"/>
              </a:rPr>
              <a:t>x</a:t>
            </a:r>
            <a:r>
              <a:rPr lang="fr-FR" sz="1800">
                <a:solidFill>
                  <a:schemeClr val="dk1"/>
                </a:solidFill>
                <a:latin typeface="Calibri"/>
                <a:ea typeface="Calibri"/>
                <a:cs typeface="Calibri"/>
                <a:sym typeface="Calibri"/>
              </a:rPr>
              <a:t>m/s)</a:t>
            </a:r>
            <a:endParaRPr/>
          </a:p>
        </p:txBody>
      </p:sp>
      <p:pic>
        <p:nvPicPr>
          <p:cNvPr id="326" name="Google Shape;326;p13" descr="Une image contenant terrain, arbre, extérieur, saleté&#10;&#10;Description générée automatiquement"/>
          <p:cNvPicPr preferRelativeResize="0"/>
          <p:nvPr/>
        </p:nvPicPr>
        <p:blipFill rotWithShape="1">
          <a:blip r:embed="rId6">
            <a:alphaModFix/>
          </a:blip>
          <a:srcRect/>
          <a:stretch/>
        </p:blipFill>
        <p:spPr>
          <a:xfrm>
            <a:off x="3613690" y="5044072"/>
            <a:ext cx="2359885" cy="1800000"/>
          </a:xfrm>
          <a:prstGeom prst="rect">
            <a:avLst/>
          </a:prstGeom>
          <a:noFill/>
          <a:ln>
            <a:noFill/>
          </a:ln>
        </p:spPr>
      </p:pic>
      <p:sp>
        <p:nvSpPr>
          <p:cNvPr id="327" name="Google Shape;327;p13"/>
          <p:cNvSpPr txBox="1"/>
          <p:nvPr/>
        </p:nvSpPr>
        <p:spPr>
          <a:xfrm>
            <a:off x="916818" y="5762739"/>
            <a:ext cx="293742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Augmentation du risque d’</a:t>
            </a:r>
            <a:r>
              <a:rPr lang="fr-FR" sz="1800" b="1">
                <a:solidFill>
                  <a:schemeClr val="dk1"/>
                </a:solidFill>
                <a:latin typeface="Calibri"/>
                <a:ea typeface="Calibri"/>
                <a:cs typeface="Calibri"/>
                <a:sym typeface="Calibri"/>
              </a:rPr>
              <a:t>engorgement en surface</a:t>
            </a:r>
            <a:r>
              <a:rPr lang="fr-FR" sz="1800">
                <a:solidFill>
                  <a:schemeClr val="dk1"/>
                </a:solidFill>
                <a:latin typeface="Calibri"/>
                <a:ea typeface="Calibri"/>
                <a:cs typeface="Calibri"/>
                <a:sym typeface="Calibri"/>
              </a:rPr>
              <a:t> (zone plane)…</a:t>
            </a:r>
            <a:endParaRPr sz="1800">
              <a:latin typeface="Calibri"/>
              <a:ea typeface="Calibri"/>
              <a:cs typeface="Calibri"/>
              <a:sym typeface="Calibri"/>
            </a:endParaRPr>
          </a:p>
        </p:txBody>
      </p:sp>
      <p:sp>
        <p:nvSpPr>
          <p:cNvPr id="328" name="Google Shape;328;p13"/>
          <p:cNvSpPr/>
          <p:nvPr/>
        </p:nvSpPr>
        <p:spPr>
          <a:xfrm>
            <a:off x="254549" y="5995804"/>
            <a:ext cx="514350" cy="457200"/>
          </a:xfrm>
          <a:prstGeom prst="rightArrow">
            <a:avLst>
              <a:gd name="adj1" fmla="val 50000"/>
              <a:gd name="adj2" fmla="val 50000"/>
            </a:avLst>
          </a:prstGeom>
          <a:solidFill>
            <a:schemeClr val="accent5"/>
          </a:solidFill>
          <a:ln w="12700" cap="flat" cmpd="sng">
            <a:solidFill>
              <a:srgbClr val="195B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9" name="Google Shape;329;p13" descr="Une image contenant extérieur, arbre, terrain, nature&#10;&#10;Description générée automatiquement"/>
          <p:cNvPicPr preferRelativeResize="0"/>
          <p:nvPr/>
        </p:nvPicPr>
        <p:blipFill rotWithShape="1">
          <a:blip r:embed="rId7">
            <a:alphaModFix/>
          </a:blip>
          <a:srcRect l="27206"/>
          <a:stretch/>
        </p:blipFill>
        <p:spPr>
          <a:xfrm rot="5400000">
            <a:off x="7955066" y="5016800"/>
            <a:ext cx="1799997" cy="1854547"/>
          </a:xfrm>
          <a:prstGeom prst="rect">
            <a:avLst/>
          </a:prstGeom>
          <a:noFill/>
          <a:ln>
            <a:noFill/>
          </a:ln>
        </p:spPr>
      </p:pic>
      <p:sp>
        <p:nvSpPr>
          <p:cNvPr id="330" name="Google Shape;330;p13"/>
          <p:cNvSpPr txBox="1"/>
          <p:nvPr/>
        </p:nvSpPr>
        <p:spPr>
          <a:xfrm>
            <a:off x="6118485" y="6001145"/>
            <a:ext cx="2044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Calibri"/>
                <a:ea typeface="Calibri"/>
                <a:cs typeface="Calibri"/>
                <a:sym typeface="Calibri"/>
              </a:rPr>
              <a:t>… ou du </a:t>
            </a:r>
            <a:r>
              <a:rPr lang="fr-FR" sz="1800" b="1">
                <a:solidFill>
                  <a:schemeClr val="dk1"/>
                </a:solidFill>
                <a:latin typeface="Calibri"/>
                <a:ea typeface="Calibri"/>
                <a:cs typeface="Calibri"/>
                <a:sym typeface="Calibri"/>
              </a:rPr>
              <a:t>risque d’érosion</a:t>
            </a:r>
            <a:r>
              <a:rPr lang="fr-FR" sz="1800">
                <a:solidFill>
                  <a:schemeClr val="dk1"/>
                </a:solidFill>
                <a:latin typeface="Calibri"/>
                <a:ea typeface="Calibri"/>
                <a:cs typeface="Calibri"/>
                <a:sym typeface="Calibri"/>
              </a:rPr>
              <a:t> (pente)</a:t>
            </a:r>
            <a:endParaRPr sz="1800">
              <a:latin typeface="Calibri"/>
              <a:ea typeface="Calibri"/>
              <a:cs typeface="Calibri"/>
              <a:sym typeface="Calibri"/>
            </a:endParaRPr>
          </a:p>
        </p:txBody>
      </p:sp>
      <p:pic>
        <p:nvPicPr>
          <p:cNvPr id="331" name="Google Shape;331;p13"/>
          <p:cNvPicPr preferRelativeResize="0"/>
          <p:nvPr/>
        </p:nvPicPr>
        <p:blipFill>
          <a:blip r:embed="rId8">
            <a:alphaModFix/>
          </a:blip>
          <a:stretch>
            <a:fillRect/>
          </a:stretch>
        </p:blipFill>
        <p:spPr>
          <a:xfrm>
            <a:off x="10538860" y="5564773"/>
            <a:ext cx="1297399" cy="487452"/>
          </a:xfrm>
          <a:prstGeom prst="rect">
            <a:avLst/>
          </a:prstGeom>
          <a:noFill/>
          <a:ln>
            <a:noFill/>
          </a:ln>
        </p:spPr>
      </p:pic>
      <p:pic>
        <p:nvPicPr>
          <p:cNvPr id="332" name="Google Shape;332;p13"/>
          <p:cNvPicPr preferRelativeResize="0"/>
          <p:nvPr/>
        </p:nvPicPr>
        <p:blipFill rotWithShape="1">
          <a:blip r:embed="rId9">
            <a:alphaModFix/>
          </a:blip>
          <a:srcRect/>
          <a:stretch/>
        </p:blipFill>
        <p:spPr>
          <a:xfrm>
            <a:off x="10674898" y="5165727"/>
            <a:ext cx="1025317" cy="270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14</a:t>
            </a:fld>
            <a:endParaRPr/>
          </a:p>
        </p:txBody>
      </p:sp>
      <p:sp>
        <p:nvSpPr>
          <p:cNvPr id="339" name="Google Shape;339;p14"/>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Le test-bêche permet de diagnostiquer simplement l’impact du tassement</a:t>
            </a:r>
            <a:endParaRPr/>
          </a:p>
        </p:txBody>
      </p:sp>
      <p:sp>
        <p:nvSpPr>
          <p:cNvPr id="340" name="Google Shape;340;p14"/>
          <p:cNvSpPr txBox="1"/>
          <p:nvPr/>
        </p:nvSpPr>
        <p:spPr>
          <a:xfrm>
            <a:off x="533400" y="1351150"/>
            <a:ext cx="10918200" cy="1108200"/>
          </a:xfrm>
          <a:prstGeom prst="rect">
            <a:avLst/>
          </a:prstGeom>
          <a:noFill/>
          <a:ln>
            <a:noFill/>
          </a:ln>
        </p:spPr>
        <p:txBody>
          <a:bodyPr spcFirstLastPara="1" wrap="square" lIns="91425" tIns="45700" rIns="91425" bIns="45700" anchor="t" anchorCtr="0">
            <a:spAutoFit/>
          </a:bodyPr>
          <a:lstStyle/>
          <a:p>
            <a:pPr marL="285750" marR="0" lvl="0" indent="-273050" algn="l" rtl="0">
              <a:spcBef>
                <a:spcPts val="0"/>
              </a:spcBef>
              <a:spcAft>
                <a:spcPts val="0"/>
              </a:spcAft>
              <a:buClr>
                <a:schemeClr val="dk1"/>
              </a:buClr>
              <a:buSzPts val="2200"/>
              <a:buFont typeface="Calibri"/>
              <a:buChar char="-"/>
            </a:pPr>
            <a:r>
              <a:rPr lang="fr-FR" sz="2200">
                <a:solidFill>
                  <a:schemeClr val="dk1"/>
                </a:solidFill>
                <a:latin typeface="Calibri"/>
                <a:ea typeface="Calibri"/>
                <a:cs typeface="Calibri"/>
                <a:sym typeface="Calibri"/>
              </a:rPr>
              <a:t>Extraire un bloc de sol sur la hauteur de la bêche </a:t>
            </a:r>
            <a:endParaRPr sz="2200">
              <a:latin typeface="Calibri"/>
              <a:ea typeface="Calibri"/>
              <a:cs typeface="Calibri"/>
              <a:sym typeface="Calibri"/>
            </a:endParaRPr>
          </a:p>
          <a:p>
            <a:pPr marL="285750" marR="0" lvl="0" indent="-273050" algn="l" rtl="0">
              <a:spcBef>
                <a:spcPts val="0"/>
              </a:spcBef>
              <a:spcAft>
                <a:spcPts val="0"/>
              </a:spcAft>
              <a:buClr>
                <a:schemeClr val="dk1"/>
              </a:buClr>
              <a:buSzPts val="2200"/>
              <a:buFont typeface="Calibri"/>
              <a:buChar char="-"/>
            </a:pPr>
            <a:r>
              <a:rPr lang="fr-FR" sz="2200">
                <a:solidFill>
                  <a:schemeClr val="dk1"/>
                </a:solidFill>
                <a:latin typeface="Calibri"/>
                <a:ea typeface="Calibri"/>
                <a:cs typeface="Calibri"/>
                <a:sym typeface="Calibri"/>
              </a:rPr>
              <a:t>Placer l’ensemble du bloc délicatement à la surface du sol et l’ouvrir</a:t>
            </a:r>
            <a:endParaRPr sz="2200">
              <a:latin typeface="Calibri"/>
              <a:ea typeface="Calibri"/>
              <a:cs typeface="Calibri"/>
              <a:sym typeface="Calibri"/>
            </a:endParaRPr>
          </a:p>
          <a:p>
            <a:pPr marL="285750" marR="0" lvl="0" indent="-273050" algn="l" rtl="0">
              <a:spcBef>
                <a:spcPts val="0"/>
              </a:spcBef>
              <a:spcAft>
                <a:spcPts val="0"/>
              </a:spcAft>
              <a:buClr>
                <a:schemeClr val="dk1"/>
              </a:buClr>
              <a:buSzPts val="2200"/>
              <a:buFont typeface="Calibri"/>
              <a:buChar char="-"/>
            </a:pPr>
            <a:r>
              <a:rPr lang="fr-FR" sz="2200">
                <a:solidFill>
                  <a:schemeClr val="dk1"/>
                </a:solidFill>
                <a:latin typeface="Calibri"/>
                <a:ea typeface="Calibri"/>
                <a:cs typeface="Calibri"/>
                <a:sym typeface="Calibri"/>
              </a:rPr>
              <a:t>Décrire la structure : par classe (grumeleux, polyédrique…) ou par catégorie (méthode VESS)</a:t>
            </a:r>
            <a:endParaRPr sz="2200">
              <a:latin typeface="Calibri"/>
              <a:ea typeface="Calibri"/>
              <a:cs typeface="Calibri"/>
              <a:sym typeface="Calibri"/>
            </a:endParaRPr>
          </a:p>
        </p:txBody>
      </p:sp>
      <p:pic>
        <p:nvPicPr>
          <p:cNvPr id="341" name="Google Shape;341;p14"/>
          <p:cNvPicPr preferRelativeResize="0"/>
          <p:nvPr/>
        </p:nvPicPr>
        <p:blipFill rotWithShape="1">
          <a:blip r:embed="rId3">
            <a:alphaModFix/>
          </a:blip>
          <a:srcRect/>
          <a:stretch/>
        </p:blipFill>
        <p:spPr>
          <a:xfrm>
            <a:off x="977430" y="2696200"/>
            <a:ext cx="3222901" cy="4069176"/>
          </a:xfrm>
          <a:prstGeom prst="rect">
            <a:avLst/>
          </a:prstGeom>
          <a:noFill/>
          <a:ln>
            <a:noFill/>
          </a:ln>
        </p:spPr>
      </p:pic>
      <p:pic>
        <p:nvPicPr>
          <p:cNvPr id="342" name="Google Shape;342;p14" descr="Une image contenant grenouille&#10;&#10;Description générée automatiquement"/>
          <p:cNvPicPr preferRelativeResize="0"/>
          <p:nvPr/>
        </p:nvPicPr>
        <p:blipFill rotWithShape="1">
          <a:blip r:embed="rId4">
            <a:alphaModFix/>
          </a:blip>
          <a:srcRect/>
          <a:stretch/>
        </p:blipFill>
        <p:spPr>
          <a:xfrm>
            <a:off x="4352728" y="2696204"/>
            <a:ext cx="3750475" cy="4069176"/>
          </a:xfrm>
          <a:prstGeom prst="rect">
            <a:avLst/>
          </a:prstGeom>
          <a:noFill/>
          <a:ln>
            <a:noFill/>
          </a:ln>
        </p:spPr>
      </p:pic>
      <p:sp>
        <p:nvSpPr>
          <p:cNvPr id="343" name="Google Shape;343;p14"/>
          <p:cNvSpPr txBox="1"/>
          <p:nvPr/>
        </p:nvSpPr>
        <p:spPr>
          <a:xfrm>
            <a:off x="1210078" y="2788377"/>
            <a:ext cx="2757600" cy="3849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900">
                <a:solidFill>
                  <a:schemeClr val="dk1"/>
                </a:solidFill>
                <a:latin typeface="Calibri"/>
                <a:ea typeface="Calibri"/>
                <a:cs typeface="Calibri"/>
                <a:sym typeface="Calibri"/>
              </a:rPr>
              <a:t>Sol sableux non perturbé</a:t>
            </a:r>
            <a:endParaRPr sz="1500">
              <a:latin typeface="Calibri"/>
              <a:ea typeface="Calibri"/>
              <a:cs typeface="Calibri"/>
              <a:sym typeface="Calibri"/>
            </a:endParaRPr>
          </a:p>
        </p:txBody>
      </p:sp>
      <p:sp>
        <p:nvSpPr>
          <p:cNvPr id="344" name="Google Shape;344;p14"/>
          <p:cNvSpPr txBox="1"/>
          <p:nvPr/>
        </p:nvSpPr>
        <p:spPr>
          <a:xfrm>
            <a:off x="5072817" y="2788364"/>
            <a:ext cx="2310300" cy="3849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900">
                <a:solidFill>
                  <a:schemeClr val="dk1"/>
                </a:solidFill>
                <a:latin typeface="Calibri"/>
                <a:ea typeface="Calibri"/>
                <a:cs typeface="Calibri"/>
                <a:sym typeface="Calibri"/>
              </a:rPr>
              <a:t>Sol sableux perturbé</a:t>
            </a:r>
            <a:endParaRPr sz="1500">
              <a:latin typeface="Calibri"/>
              <a:ea typeface="Calibri"/>
              <a:cs typeface="Calibri"/>
              <a:sym typeface="Calibri"/>
            </a:endParaRPr>
          </a:p>
        </p:txBody>
      </p:sp>
      <p:sp>
        <p:nvSpPr>
          <p:cNvPr id="345" name="Google Shape;345;p14"/>
          <p:cNvSpPr txBox="1"/>
          <p:nvPr/>
        </p:nvSpPr>
        <p:spPr>
          <a:xfrm>
            <a:off x="8255600" y="5439178"/>
            <a:ext cx="3990900" cy="76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200">
                <a:solidFill>
                  <a:schemeClr val="dk1"/>
                </a:solidFill>
                <a:latin typeface="Calibri"/>
                <a:ea typeface="Calibri"/>
                <a:cs typeface="Calibri"/>
                <a:sym typeface="Calibri"/>
              </a:rPr>
              <a:t>Cf Fiche technique Test-bêche Fiche technique structure </a:t>
            </a:r>
            <a:endParaRPr sz="220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15</a:t>
            </a:fld>
            <a:endParaRPr/>
          </a:p>
        </p:txBody>
      </p:sp>
      <p:sp>
        <p:nvSpPr>
          <p:cNvPr id="352" name="Google Shape;352;p15"/>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Vidéo #13 Test-bêche simplifié</a:t>
            </a:r>
            <a:endParaRPr/>
          </a:p>
        </p:txBody>
      </p:sp>
      <p:sp>
        <p:nvSpPr>
          <p:cNvPr id="353" name="Google Shape;353;p15"/>
          <p:cNvSpPr txBox="1"/>
          <p:nvPr/>
        </p:nvSpPr>
        <p:spPr>
          <a:xfrm>
            <a:off x="802375" y="1294600"/>
            <a:ext cx="9397800" cy="861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2500">
                <a:solidFill>
                  <a:schemeClr val="dk1"/>
                </a:solidFill>
                <a:latin typeface="Calibri"/>
                <a:ea typeface="Calibri"/>
                <a:cs typeface="Calibri"/>
                <a:sym typeface="Calibri"/>
              </a:rPr>
              <a:t>A visionner sur Youtube : </a:t>
            </a:r>
            <a:r>
              <a:rPr lang="fr-FR" sz="2500" u="sng">
                <a:solidFill>
                  <a:schemeClr val="hlink"/>
                </a:solidFill>
                <a:latin typeface="Calibri"/>
                <a:ea typeface="Calibri"/>
                <a:cs typeface="Calibri"/>
                <a:sym typeface="Calibri"/>
                <a:hlinkClick r:id="rId3"/>
              </a:rPr>
              <a:t>https://youtu.be/vdaKW3A8i58</a:t>
            </a:r>
            <a:endParaRPr sz="2500">
              <a:solidFill>
                <a:schemeClr val="dk1"/>
              </a:solidFill>
              <a:latin typeface="Calibri"/>
              <a:ea typeface="Calibri"/>
              <a:cs typeface="Calibri"/>
              <a:sym typeface="Calibri"/>
            </a:endParaRPr>
          </a:p>
          <a:p>
            <a:pPr marL="0" marR="0" lvl="0" indent="0" algn="l" rtl="0">
              <a:spcBef>
                <a:spcPts val="0"/>
              </a:spcBef>
              <a:spcAft>
                <a:spcPts val="0"/>
              </a:spcAft>
              <a:buNone/>
            </a:pPr>
            <a:r>
              <a:rPr lang="fr-FR" sz="2500">
                <a:solidFill>
                  <a:schemeClr val="dk1"/>
                </a:solidFill>
                <a:latin typeface="Calibri"/>
                <a:ea typeface="Calibri"/>
                <a:cs typeface="Calibri"/>
                <a:sym typeface="Calibri"/>
              </a:rPr>
              <a:t>Durée : 10 min 5 s </a:t>
            </a:r>
            <a:endParaRPr sz="2500">
              <a:latin typeface="Calibri"/>
              <a:ea typeface="Calibri"/>
              <a:cs typeface="Calibri"/>
              <a:sym typeface="Calibri"/>
            </a:endParaRPr>
          </a:p>
        </p:txBody>
      </p:sp>
      <p:pic>
        <p:nvPicPr>
          <p:cNvPr id="354" name="Google Shape;354;p15"/>
          <p:cNvPicPr preferRelativeResize="0"/>
          <p:nvPr/>
        </p:nvPicPr>
        <p:blipFill>
          <a:blip r:embed="rId4">
            <a:alphaModFix/>
          </a:blip>
          <a:stretch>
            <a:fillRect/>
          </a:stretch>
        </p:blipFill>
        <p:spPr>
          <a:xfrm>
            <a:off x="838200" y="2415262"/>
            <a:ext cx="7163124" cy="402772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4"/>
          <p:cNvSpPr txBox="1">
            <a:spLocks noGrp="1"/>
          </p:cNvSpPr>
          <p:nvPr>
            <p:ph type="title"/>
          </p:nvPr>
        </p:nvSpPr>
        <p:spPr>
          <a:xfrm>
            <a:off x="838200" y="65907"/>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Livvic"/>
              <a:buNone/>
            </a:pPr>
            <a:r>
              <a:rPr lang="fr-FR" sz="2000" b="1" dirty="0"/>
              <a:t>Vidéo réalisée avec le soutien financier de l’ADEME.</a:t>
            </a:r>
            <a:endParaRPr sz="2000" dirty="0"/>
          </a:p>
        </p:txBody>
      </p:sp>
      <p:sp>
        <p:nvSpPr>
          <p:cNvPr id="431" name="Google Shape;43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16</a:t>
            </a:fld>
            <a:endParaRPr/>
          </a:p>
        </p:txBody>
      </p:sp>
      <p:sp>
        <p:nvSpPr>
          <p:cNvPr id="2" name="Google Shape;430;p14">
            <a:extLst>
              <a:ext uri="{FF2B5EF4-FFF2-40B4-BE49-F238E27FC236}">
                <a16:creationId xmlns:a16="http://schemas.microsoft.com/office/drawing/2014/main" id="{6E7D40FC-9431-5C5F-64E9-866BB1345975}"/>
              </a:ext>
            </a:extLst>
          </p:cNvPr>
          <p:cNvSpPr txBox="1">
            <a:spLocks/>
          </p:cNvSpPr>
          <p:nvPr/>
        </p:nvSpPr>
        <p:spPr>
          <a:xfrm>
            <a:off x="838200" y="2142161"/>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vvic"/>
              <a:buNone/>
              <a:defRPr sz="4400" b="0"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fr-FR" sz="2000" b="1" dirty="0"/>
              <a:t>En collaboration avec les partenaires du projet IPRSol.</a:t>
            </a:r>
            <a:endParaRPr lang="fr-FR" sz="2000" dirty="0"/>
          </a:p>
        </p:txBody>
      </p:sp>
      <p:sp>
        <p:nvSpPr>
          <p:cNvPr id="3" name="Google Shape;430;p14">
            <a:extLst>
              <a:ext uri="{FF2B5EF4-FFF2-40B4-BE49-F238E27FC236}">
                <a16:creationId xmlns:a16="http://schemas.microsoft.com/office/drawing/2014/main" id="{E4F09343-1A06-5734-CFF6-AF55E0C4857F}"/>
              </a:ext>
            </a:extLst>
          </p:cNvPr>
          <p:cNvSpPr txBox="1">
            <a:spLocks/>
          </p:cNvSpPr>
          <p:nvPr/>
        </p:nvSpPr>
        <p:spPr>
          <a:xfrm>
            <a:off x="838200" y="5493154"/>
            <a:ext cx="10515600" cy="1325563"/>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Livvic"/>
              <a:buNone/>
              <a:defRPr sz="4400" b="0" i="0" u="none" strike="noStrike" cap="none">
                <a:solidFill>
                  <a:schemeClr val="dk1"/>
                </a:solidFill>
                <a:latin typeface="Livvic"/>
                <a:ea typeface="Livvic"/>
                <a:cs typeface="Livvic"/>
                <a:sym typeface="Livv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4400"/>
            </a:pPr>
            <a:r>
              <a:rPr lang="fr-FR" sz="2000" b="1" dirty="0"/>
              <a:t>Voix, réalisation et montage : Solenn Chauvel. </a:t>
            </a:r>
            <a:endParaRPr lang="fr-FR" sz="2000" dirty="0"/>
          </a:p>
        </p:txBody>
      </p:sp>
      <p:pic>
        <p:nvPicPr>
          <p:cNvPr id="10" name="Google Shape;113;p1">
            <a:extLst>
              <a:ext uri="{FF2B5EF4-FFF2-40B4-BE49-F238E27FC236}">
                <a16:creationId xmlns:a16="http://schemas.microsoft.com/office/drawing/2014/main" id="{225A105D-2DB9-F0D5-C5D4-375D1AD63330}"/>
              </a:ext>
            </a:extLst>
          </p:cNvPr>
          <p:cNvPicPr preferRelativeResize="0"/>
          <p:nvPr/>
        </p:nvPicPr>
        <p:blipFill>
          <a:blip r:embed="rId3">
            <a:alphaModFix/>
          </a:blip>
          <a:stretch>
            <a:fillRect/>
          </a:stretch>
        </p:blipFill>
        <p:spPr>
          <a:xfrm>
            <a:off x="5375201" y="951652"/>
            <a:ext cx="1315335" cy="1500480"/>
          </a:xfrm>
          <a:prstGeom prst="rect">
            <a:avLst/>
          </a:prstGeom>
          <a:noFill/>
          <a:ln>
            <a:noFill/>
          </a:ln>
        </p:spPr>
      </p:pic>
      <p:grpSp>
        <p:nvGrpSpPr>
          <p:cNvPr id="13" name="Groupe 12">
            <a:extLst>
              <a:ext uri="{FF2B5EF4-FFF2-40B4-BE49-F238E27FC236}">
                <a16:creationId xmlns:a16="http://schemas.microsoft.com/office/drawing/2014/main" id="{5DFF53EB-F35A-96E1-8E65-A3806EE8451F}"/>
              </a:ext>
            </a:extLst>
          </p:cNvPr>
          <p:cNvGrpSpPr/>
          <p:nvPr/>
        </p:nvGrpSpPr>
        <p:grpSpPr>
          <a:xfrm>
            <a:off x="1197297" y="3133733"/>
            <a:ext cx="9334641" cy="2359187"/>
            <a:chOff x="1197297" y="3133733"/>
            <a:chExt cx="9334641" cy="2359187"/>
          </a:xfrm>
        </p:grpSpPr>
        <p:grpSp>
          <p:nvGrpSpPr>
            <p:cNvPr id="11" name="Groupe 10">
              <a:extLst>
                <a:ext uri="{FF2B5EF4-FFF2-40B4-BE49-F238E27FC236}">
                  <a16:creationId xmlns:a16="http://schemas.microsoft.com/office/drawing/2014/main" id="{B113425C-6C52-DB0A-2B14-26C4EA49B5ED}"/>
                </a:ext>
              </a:extLst>
            </p:cNvPr>
            <p:cNvGrpSpPr/>
            <p:nvPr/>
          </p:nvGrpSpPr>
          <p:grpSpPr>
            <a:xfrm>
              <a:off x="1197297" y="3133733"/>
              <a:ext cx="9230478" cy="2359187"/>
              <a:chOff x="1539122" y="2763618"/>
              <a:chExt cx="9230478" cy="2359187"/>
            </a:xfrm>
          </p:grpSpPr>
          <p:pic>
            <p:nvPicPr>
              <p:cNvPr id="4" name="Google Shape;107;p1">
                <a:extLst>
                  <a:ext uri="{FF2B5EF4-FFF2-40B4-BE49-F238E27FC236}">
                    <a16:creationId xmlns:a16="http://schemas.microsoft.com/office/drawing/2014/main" id="{900E65EF-A36E-E24D-63CE-1A5E72997067}"/>
                  </a:ext>
                </a:extLst>
              </p:cNvPr>
              <p:cNvPicPr preferRelativeResize="0"/>
              <p:nvPr/>
            </p:nvPicPr>
            <p:blipFill>
              <a:blip r:embed="rId4">
                <a:alphaModFix/>
              </a:blip>
              <a:stretch>
                <a:fillRect/>
              </a:stretch>
            </p:blipFill>
            <p:spPr>
              <a:xfrm>
                <a:off x="2235875" y="3858755"/>
                <a:ext cx="2705061" cy="1016650"/>
              </a:xfrm>
              <a:prstGeom prst="rect">
                <a:avLst/>
              </a:prstGeom>
              <a:noFill/>
              <a:ln>
                <a:noFill/>
              </a:ln>
            </p:spPr>
          </p:pic>
          <p:pic>
            <p:nvPicPr>
              <p:cNvPr id="5" name="Google Shape;108;p1">
                <a:extLst>
                  <a:ext uri="{FF2B5EF4-FFF2-40B4-BE49-F238E27FC236}">
                    <a16:creationId xmlns:a16="http://schemas.microsoft.com/office/drawing/2014/main" id="{77CA36CB-856E-5ED3-B94B-FCC13FC63733}"/>
                  </a:ext>
                </a:extLst>
              </p:cNvPr>
              <p:cNvPicPr preferRelativeResize="0"/>
              <p:nvPr/>
            </p:nvPicPr>
            <p:blipFill>
              <a:blip r:embed="rId5">
                <a:alphaModFix/>
              </a:blip>
              <a:stretch>
                <a:fillRect/>
              </a:stretch>
            </p:blipFill>
            <p:spPr>
              <a:xfrm>
                <a:off x="4948230" y="2763618"/>
                <a:ext cx="3810000" cy="952500"/>
              </a:xfrm>
              <a:prstGeom prst="rect">
                <a:avLst/>
              </a:prstGeom>
              <a:noFill/>
              <a:ln>
                <a:noFill/>
              </a:ln>
            </p:spPr>
          </p:pic>
          <p:pic>
            <p:nvPicPr>
              <p:cNvPr id="6" name="Google Shape;109;p1">
                <a:extLst>
                  <a:ext uri="{FF2B5EF4-FFF2-40B4-BE49-F238E27FC236}">
                    <a16:creationId xmlns:a16="http://schemas.microsoft.com/office/drawing/2014/main" id="{24EC4A1B-CCAE-DAD9-21C2-16A460E7CFFB}"/>
                  </a:ext>
                </a:extLst>
              </p:cNvPr>
              <p:cNvPicPr preferRelativeResize="0"/>
              <p:nvPr/>
            </p:nvPicPr>
            <p:blipFill>
              <a:blip r:embed="rId6">
                <a:alphaModFix/>
              </a:blip>
              <a:stretch>
                <a:fillRect/>
              </a:stretch>
            </p:blipFill>
            <p:spPr>
              <a:xfrm>
                <a:off x="9347200" y="3700405"/>
                <a:ext cx="1422400" cy="1422400"/>
              </a:xfrm>
              <a:prstGeom prst="rect">
                <a:avLst/>
              </a:prstGeom>
              <a:noFill/>
              <a:ln>
                <a:noFill/>
              </a:ln>
            </p:spPr>
          </p:pic>
          <p:pic>
            <p:nvPicPr>
              <p:cNvPr id="7" name="Google Shape;110;p1">
                <a:extLst>
                  <a:ext uri="{FF2B5EF4-FFF2-40B4-BE49-F238E27FC236}">
                    <a16:creationId xmlns:a16="http://schemas.microsoft.com/office/drawing/2014/main" id="{00017B2D-BF08-C67F-4C6B-BB08B691A50A}"/>
                  </a:ext>
                </a:extLst>
              </p:cNvPr>
              <p:cNvPicPr preferRelativeResize="0"/>
              <p:nvPr/>
            </p:nvPicPr>
            <p:blipFill>
              <a:blip r:embed="rId7">
                <a:alphaModFix/>
              </a:blip>
              <a:stretch>
                <a:fillRect/>
              </a:stretch>
            </p:blipFill>
            <p:spPr>
              <a:xfrm>
                <a:off x="7670100" y="3611355"/>
                <a:ext cx="1219200" cy="1422400"/>
              </a:xfrm>
              <a:prstGeom prst="rect">
                <a:avLst/>
              </a:prstGeom>
              <a:noFill/>
              <a:ln>
                <a:noFill/>
              </a:ln>
            </p:spPr>
          </p:pic>
          <p:pic>
            <p:nvPicPr>
              <p:cNvPr id="8" name="Google Shape;111;p1">
                <a:extLst>
                  <a:ext uri="{FF2B5EF4-FFF2-40B4-BE49-F238E27FC236}">
                    <a16:creationId xmlns:a16="http://schemas.microsoft.com/office/drawing/2014/main" id="{F5F3F9FF-6EBE-18D8-480F-B8070AB5B8C8}"/>
                  </a:ext>
                </a:extLst>
              </p:cNvPr>
              <p:cNvPicPr preferRelativeResize="0"/>
              <p:nvPr/>
            </p:nvPicPr>
            <p:blipFill>
              <a:blip r:embed="rId8">
                <a:alphaModFix/>
              </a:blip>
              <a:stretch>
                <a:fillRect/>
              </a:stretch>
            </p:blipFill>
            <p:spPr>
              <a:xfrm>
                <a:off x="5563625" y="3858761"/>
                <a:ext cx="1518227" cy="1105694"/>
              </a:xfrm>
              <a:prstGeom prst="rect">
                <a:avLst/>
              </a:prstGeom>
              <a:noFill/>
              <a:ln>
                <a:noFill/>
              </a:ln>
            </p:spPr>
          </p:pic>
          <p:pic>
            <p:nvPicPr>
              <p:cNvPr id="9" name="Google Shape;112;p1">
                <a:extLst>
                  <a:ext uri="{FF2B5EF4-FFF2-40B4-BE49-F238E27FC236}">
                    <a16:creationId xmlns:a16="http://schemas.microsoft.com/office/drawing/2014/main" id="{B05F3B92-DB33-CA8D-8364-57D2C231BE1C}"/>
                  </a:ext>
                </a:extLst>
              </p:cNvPr>
              <p:cNvPicPr preferRelativeResize="0"/>
              <p:nvPr/>
            </p:nvPicPr>
            <p:blipFill>
              <a:blip r:embed="rId9">
                <a:alphaModFix/>
              </a:blip>
              <a:stretch>
                <a:fillRect/>
              </a:stretch>
            </p:blipFill>
            <p:spPr>
              <a:xfrm>
                <a:off x="1539122" y="2923703"/>
                <a:ext cx="3071825" cy="721428"/>
              </a:xfrm>
              <a:prstGeom prst="rect">
                <a:avLst/>
              </a:prstGeom>
              <a:noFill/>
              <a:ln>
                <a:noFill/>
              </a:ln>
            </p:spPr>
          </p:pic>
        </p:grpSp>
        <p:pic>
          <p:nvPicPr>
            <p:cNvPr id="12" name="Google Shape;332;p13">
              <a:extLst>
                <a:ext uri="{FF2B5EF4-FFF2-40B4-BE49-F238E27FC236}">
                  <a16:creationId xmlns:a16="http://schemas.microsoft.com/office/drawing/2014/main" id="{7765F13B-05FD-CF94-30B4-1F110E298231}"/>
                </a:ext>
              </a:extLst>
            </p:cNvPr>
            <p:cNvPicPr preferRelativeResize="0"/>
            <p:nvPr/>
          </p:nvPicPr>
          <p:blipFill rotWithShape="1">
            <a:blip r:embed="rId10">
              <a:alphaModFix/>
            </a:blip>
            <a:srcRect/>
            <a:stretch/>
          </p:blipFill>
          <p:spPr>
            <a:xfrm>
              <a:off x="8901212" y="3370524"/>
              <a:ext cx="1630726" cy="429424"/>
            </a:xfrm>
            <a:prstGeom prst="rect">
              <a:avLst/>
            </a:prstGeom>
            <a:noFill/>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
          <p:cNvSpPr/>
          <p:nvPr/>
        </p:nvSpPr>
        <p:spPr>
          <a:xfrm>
            <a:off x="5995201" y="619784"/>
            <a:ext cx="1006500" cy="1006500"/>
          </a:xfrm>
          <a:prstGeom prst="ellipse">
            <a:avLst/>
          </a:prstGeom>
          <a:solidFill>
            <a:srgbClr val="5F311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2"/>
              </a:solidFill>
              <a:latin typeface="Calibri"/>
              <a:ea typeface="Calibri"/>
              <a:cs typeface="Calibri"/>
              <a:sym typeface="Calibri"/>
            </a:endParaRPr>
          </a:p>
        </p:txBody>
      </p:sp>
      <p:sp>
        <p:nvSpPr>
          <p:cNvPr id="119" name="Google Shape;119;p2"/>
          <p:cNvSpPr/>
          <p:nvPr/>
        </p:nvSpPr>
        <p:spPr>
          <a:xfrm>
            <a:off x="5995201" y="2117764"/>
            <a:ext cx="1006500" cy="1006500"/>
          </a:xfrm>
          <a:prstGeom prst="ellipse">
            <a:avLst/>
          </a:prstGeom>
          <a:solidFill>
            <a:srgbClr val="5F311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2"/>
              </a:solidFill>
              <a:latin typeface="Calibri"/>
              <a:ea typeface="Calibri"/>
              <a:cs typeface="Calibri"/>
              <a:sym typeface="Calibri"/>
            </a:endParaRPr>
          </a:p>
        </p:txBody>
      </p:sp>
      <p:sp>
        <p:nvSpPr>
          <p:cNvPr id="120" name="Google Shape;120;p2"/>
          <p:cNvSpPr txBox="1">
            <a:spLocks noGrp="1"/>
          </p:cNvSpPr>
          <p:nvPr>
            <p:ph type="title" idx="2"/>
          </p:nvPr>
        </p:nvSpPr>
        <p:spPr>
          <a:xfrm>
            <a:off x="6071401" y="884482"/>
            <a:ext cx="804900" cy="5607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lt1"/>
              </a:buClr>
              <a:buSzPts val="1800"/>
              <a:buFont typeface="Livvic"/>
              <a:buNone/>
            </a:pPr>
            <a:r>
              <a:rPr lang="fr-FR">
                <a:solidFill>
                  <a:schemeClr val="lt1"/>
                </a:solidFill>
              </a:rPr>
              <a:t>01</a:t>
            </a:r>
            <a:endParaRPr>
              <a:solidFill>
                <a:schemeClr val="lt1"/>
              </a:solidFill>
            </a:endParaRPr>
          </a:p>
        </p:txBody>
      </p:sp>
      <p:sp>
        <p:nvSpPr>
          <p:cNvPr id="121" name="Google Shape;121;p2"/>
          <p:cNvSpPr txBox="1">
            <a:spLocks noGrp="1"/>
          </p:cNvSpPr>
          <p:nvPr>
            <p:ph type="title" idx="4"/>
          </p:nvPr>
        </p:nvSpPr>
        <p:spPr>
          <a:xfrm>
            <a:off x="6071401" y="2339764"/>
            <a:ext cx="804900" cy="5607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lt1"/>
              </a:buClr>
              <a:buSzPts val="1800"/>
              <a:buFont typeface="Livvic"/>
              <a:buNone/>
            </a:pPr>
            <a:r>
              <a:rPr lang="fr-FR">
                <a:solidFill>
                  <a:schemeClr val="lt1"/>
                </a:solidFill>
              </a:rPr>
              <a:t>02</a:t>
            </a:r>
            <a:endParaRPr>
              <a:solidFill>
                <a:schemeClr val="lt1"/>
              </a:solidFill>
            </a:endParaRPr>
          </a:p>
        </p:txBody>
      </p:sp>
      <p:sp>
        <p:nvSpPr>
          <p:cNvPr id="122" name="Google Shape;122;p2"/>
          <p:cNvSpPr txBox="1">
            <a:spLocks noGrp="1"/>
          </p:cNvSpPr>
          <p:nvPr>
            <p:ph type="title"/>
          </p:nvPr>
        </p:nvSpPr>
        <p:spPr>
          <a:xfrm>
            <a:off x="582614" y="2394684"/>
            <a:ext cx="4324299" cy="13776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5F3114"/>
              </a:buClr>
              <a:buSzPts val="3200"/>
              <a:buFont typeface="Livvic"/>
              <a:buNone/>
            </a:pPr>
            <a:r>
              <a:rPr lang="fr-FR" sz="3200" b="1">
                <a:solidFill>
                  <a:srgbClr val="5F3114"/>
                </a:solidFill>
                <a:latin typeface="Livvic"/>
                <a:ea typeface="Livvic"/>
                <a:cs typeface="Livvic"/>
                <a:sym typeface="Livvic"/>
              </a:rPr>
              <a:t>PARTIE 4</a:t>
            </a:r>
            <a:br>
              <a:rPr lang="fr-FR" sz="3200" b="1">
                <a:solidFill>
                  <a:srgbClr val="5F3114"/>
                </a:solidFill>
                <a:latin typeface="Livvic"/>
                <a:ea typeface="Livvic"/>
                <a:cs typeface="Livvic"/>
                <a:sym typeface="Livvic"/>
              </a:rPr>
            </a:br>
            <a:r>
              <a:rPr lang="fr-FR" sz="3200" b="1">
                <a:solidFill>
                  <a:srgbClr val="5F3114"/>
                </a:solidFill>
                <a:latin typeface="Livvic"/>
                <a:ea typeface="Livvic"/>
                <a:cs typeface="Livvic"/>
                <a:sym typeface="Livvic"/>
              </a:rPr>
              <a:t>Diagnostic de sensibilité au tassement</a:t>
            </a:r>
            <a:endParaRPr sz="3200" b="1">
              <a:solidFill>
                <a:srgbClr val="5F3114"/>
              </a:solidFill>
              <a:latin typeface="Livvic"/>
              <a:ea typeface="Livvic"/>
              <a:cs typeface="Livvic"/>
              <a:sym typeface="Livvic"/>
            </a:endParaRPr>
          </a:p>
        </p:txBody>
      </p:sp>
      <p:sp>
        <p:nvSpPr>
          <p:cNvPr id="123" name="Google Shape;123;p2"/>
          <p:cNvSpPr/>
          <p:nvPr/>
        </p:nvSpPr>
        <p:spPr>
          <a:xfrm>
            <a:off x="1154294" y="4171414"/>
            <a:ext cx="3180948" cy="112997"/>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A0581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24" name="Google Shape;124;p2"/>
          <p:cNvSpPr/>
          <p:nvPr/>
        </p:nvSpPr>
        <p:spPr>
          <a:xfrm>
            <a:off x="2565446" y="1497199"/>
            <a:ext cx="358636" cy="498355"/>
          </a:xfrm>
          <a:custGeom>
            <a:avLst/>
            <a:gdLst/>
            <a:ahLst/>
            <a:cxnLst/>
            <a:rect l="l" t="t" r="r" b="b"/>
            <a:pathLst>
              <a:path w="9138" h="12698" extrusionOk="0">
                <a:moveTo>
                  <a:pt x="7467" y="851"/>
                </a:moveTo>
                <a:lnTo>
                  <a:pt x="7467" y="1765"/>
                </a:lnTo>
                <a:cubicBezTo>
                  <a:pt x="7467" y="2363"/>
                  <a:pt x="7373" y="2931"/>
                  <a:pt x="7152" y="3466"/>
                </a:cubicBezTo>
                <a:cubicBezTo>
                  <a:pt x="6849" y="3390"/>
                  <a:pt x="6530" y="3352"/>
                  <a:pt x="6209" y="3352"/>
                </a:cubicBezTo>
                <a:cubicBezTo>
                  <a:pt x="5595" y="3352"/>
                  <a:pt x="4969" y="3492"/>
                  <a:pt x="4411" y="3781"/>
                </a:cubicBezTo>
                <a:cubicBezTo>
                  <a:pt x="3936" y="4019"/>
                  <a:pt x="3406" y="4131"/>
                  <a:pt x="2877" y="4131"/>
                </a:cubicBezTo>
                <a:cubicBezTo>
                  <a:pt x="2705" y="4131"/>
                  <a:pt x="2533" y="4119"/>
                  <a:pt x="2364" y="4096"/>
                </a:cubicBezTo>
                <a:cubicBezTo>
                  <a:pt x="1891" y="3403"/>
                  <a:pt x="1702" y="2584"/>
                  <a:pt x="1702" y="1765"/>
                </a:cubicBezTo>
                <a:lnTo>
                  <a:pt x="1702" y="851"/>
                </a:lnTo>
                <a:close/>
                <a:moveTo>
                  <a:pt x="6278" y="4137"/>
                </a:moveTo>
                <a:cubicBezTo>
                  <a:pt x="6425" y="4137"/>
                  <a:pt x="6570" y="4145"/>
                  <a:pt x="6711" y="4159"/>
                </a:cubicBezTo>
                <a:cubicBezTo>
                  <a:pt x="6428" y="4506"/>
                  <a:pt x="6081" y="4789"/>
                  <a:pt x="5672" y="4978"/>
                </a:cubicBezTo>
                <a:cubicBezTo>
                  <a:pt x="5168" y="5230"/>
                  <a:pt x="4916" y="5829"/>
                  <a:pt x="4947" y="6365"/>
                </a:cubicBezTo>
                <a:lnTo>
                  <a:pt x="4569" y="7152"/>
                </a:lnTo>
                <a:lnTo>
                  <a:pt x="4159" y="6365"/>
                </a:lnTo>
                <a:cubicBezTo>
                  <a:pt x="4222" y="5829"/>
                  <a:pt x="3970" y="5230"/>
                  <a:pt x="3466" y="4978"/>
                </a:cubicBezTo>
                <a:cubicBezTo>
                  <a:pt x="3372" y="4978"/>
                  <a:pt x="3340" y="4947"/>
                  <a:pt x="3277" y="4915"/>
                </a:cubicBezTo>
                <a:cubicBezTo>
                  <a:pt x="3781" y="4884"/>
                  <a:pt x="4285" y="4726"/>
                  <a:pt x="4758" y="4474"/>
                </a:cubicBezTo>
                <a:cubicBezTo>
                  <a:pt x="5246" y="4230"/>
                  <a:pt x="5773" y="4137"/>
                  <a:pt x="6278" y="4137"/>
                </a:cubicBezTo>
                <a:close/>
                <a:moveTo>
                  <a:pt x="5388" y="7436"/>
                </a:moveTo>
                <a:cubicBezTo>
                  <a:pt x="5483" y="7499"/>
                  <a:pt x="5577" y="7593"/>
                  <a:pt x="5703" y="7656"/>
                </a:cubicBezTo>
                <a:cubicBezTo>
                  <a:pt x="6932" y="8255"/>
                  <a:pt x="7499" y="9610"/>
                  <a:pt x="7499" y="10933"/>
                </a:cubicBezTo>
                <a:lnTo>
                  <a:pt x="7499" y="11437"/>
                </a:lnTo>
                <a:lnTo>
                  <a:pt x="7467" y="11437"/>
                </a:lnTo>
                <a:lnTo>
                  <a:pt x="4853" y="9484"/>
                </a:lnTo>
                <a:cubicBezTo>
                  <a:pt x="4774" y="9421"/>
                  <a:pt x="4679" y="9389"/>
                  <a:pt x="4585" y="9389"/>
                </a:cubicBezTo>
                <a:cubicBezTo>
                  <a:pt x="4490" y="9389"/>
                  <a:pt x="4396" y="9421"/>
                  <a:pt x="4317" y="9484"/>
                </a:cubicBezTo>
                <a:lnTo>
                  <a:pt x="1702" y="11437"/>
                </a:lnTo>
                <a:lnTo>
                  <a:pt x="1702" y="10933"/>
                </a:lnTo>
                <a:cubicBezTo>
                  <a:pt x="1702" y="9547"/>
                  <a:pt x="2269" y="8255"/>
                  <a:pt x="3466" y="7656"/>
                </a:cubicBezTo>
                <a:cubicBezTo>
                  <a:pt x="3592" y="7625"/>
                  <a:pt x="3655" y="7530"/>
                  <a:pt x="3781" y="7436"/>
                </a:cubicBezTo>
                <a:lnTo>
                  <a:pt x="4222" y="8286"/>
                </a:lnTo>
                <a:cubicBezTo>
                  <a:pt x="4301" y="8444"/>
                  <a:pt x="4443" y="8523"/>
                  <a:pt x="4585" y="8523"/>
                </a:cubicBezTo>
                <a:cubicBezTo>
                  <a:pt x="4726" y="8523"/>
                  <a:pt x="4868" y="8444"/>
                  <a:pt x="4947" y="8286"/>
                </a:cubicBezTo>
                <a:lnTo>
                  <a:pt x="5388" y="7436"/>
                </a:lnTo>
                <a:close/>
                <a:moveTo>
                  <a:pt x="4600" y="10303"/>
                </a:moveTo>
                <a:lnTo>
                  <a:pt x="6711" y="11846"/>
                </a:lnTo>
                <a:lnTo>
                  <a:pt x="2521" y="11846"/>
                </a:lnTo>
                <a:lnTo>
                  <a:pt x="4600" y="10303"/>
                </a:lnTo>
                <a:close/>
                <a:moveTo>
                  <a:pt x="442" y="1"/>
                </a:moveTo>
                <a:cubicBezTo>
                  <a:pt x="190" y="1"/>
                  <a:pt x="1" y="190"/>
                  <a:pt x="1" y="410"/>
                </a:cubicBezTo>
                <a:cubicBezTo>
                  <a:pt x="1" y="662"/>
                  <a:pt x="190" y="851"/>
                  <a:pt x="442" y="851"/>
                </a:cubicBezTo>
                <a:lnTo>
                  <a:pt x="851" y="851"/>
                </a:lnTo>
                <a:lnTo>
                  <a:pt x="851" y="1765"/>
                </a:lnTo>
                <a:cubicBezTo>
                  <a:pt x="851" y="3466"/>
                  <a:pt x="1607" y="5041"/>
                  <a:pt x="3120" y="5766"/>
                </a:cubicBezTo>
                <a:cubicBezTo>
                  <a:pt x="3309" y="5860"/>
                  <a:pt x="3340" y="6144"/>
                  <a:pt x="3340" y="6365"/>
                </a:cubicBezTo>
                <a:cubicBezTo>
                  <a:pt x="3340" y="6396"/>
                  <a:pt x="3309" y="6491"/>
                  <a:pt x="3340" y="6522"/>
                </a:cubicBezTo>
                <a:cubicBezTo>
                  <a:pt x="3309" y="6680"/>
                  <a:pt x="3214" y="6869"/>
                  <a:pt x="3120" y="6932"/>
                </a:cubicBezTo>
                <a:cubicBezTo>
                  <a:pt x="1607" y="7656"/>
                  <a:pt x="851" y="9232"/>
                  <a:pt x="851" y="10933"/>
                </a:cubicBezTo>
                <a:lnTo>
                  <a:pt x="851" y="11846"/>
                </a:lnTo>
                <a:lnTo>
                  <a:pt x="442" y="11846"/>
                </a:lnTo>
                <a:cubicBezTo>
                  <a:pt x="190" y="11846"/>
                  <a:pt x="1" y="12035"/>
                  <a:pt x="1" y="12287"/>
                </a:cubicBezTo>
                <a:cubicBezTo>
                  <a:pt x="1" y="12508"/>
                  <a:pt x="190" y="12697"/>
                  <a:pt x="442" y="12697"/>
                </a:cubicBezTo>
                <a:lnTo>
                  <a:pt x="8696" y="12697"/>
                </a:lnTo>
                <a:cubicBezTo>
                  <a:pt x="8948" y="12697"/>
                  <a:pt x="9137" y="12508"/>
                  <a:pt x="9137" y="12287"/>
                </a:cubicBezTo>
                <a:cubicBezTo>
                  <a:pt x="9137" y="12035"/>
                  <a:pt x="8948" y="11846"/>
                  <a:pt x="8696" y="11846"/>
                </a:cubicBezTo>
                <a:lnTo>
                  <a:pt x="8255" y="11846"/>
                </a:lnTo>
                <a:lnTo>
                  <a:pt x="8255" y="10933"/>
                </a:lnTo>
                <a:cubicBezTo>
                  <a:pt x="8255" y="9232"/>
                  <a:pt x="7530" y="7656"/>
                  <a:pt x="6018" y="6932"/>
                </a:cubicBezTo>
                <a:cubicBezTo>
                  <a:pt x="5892" y="6837"/>
                  <a:pt x="5829" y="6680"/>
                  <a:pt x="5798" y="6522"/>
                </a:cubicBezTo>
                <a:lnTo>
                  <a:pt x="5798" y="6365"/>
                </a:lnTo>
                <a:cubicBezTo>
                  <a:pt x="5798" y="6144"/>
                  <a:pt x="5861" y="5860"/>
                  <a:pt x="6018" y="5766"/>
                </a:cubicBezTo>
                <a:cubicBezTo>
                  <a:pt x="7530" y="5041"/>
                  <a:pt x="8255" y="3435"/>
                  <a:pt x="8255" y="1765"/>
                </a:cubicBezTo>
                <a:lnTo>
                  <a:pt x="8255" y="851"/>
                </a:lnTo>
                <a:lnTo>
                  <a:pt x="8696" y="851"/>
                </a:lnTo>
                <a:cubicBezTo>
                  <a:pt x="8948" y="851"/>
                  <a:pt x="9137" y="662"/>
                  <a:pt x="9137" y="410"/>
                </a:cubicBezTo>
                <a:cubicBezTo>
                  <a:pt x="9137" y="190"/>
                  <a:pt x="8948" y="1"/>
                  <a:pt x="8696" y="1"/>
                </a:cubicBezTo>
                <a:close/>
              </a:path>
            </a:pathLst>
          </a:custGeom>
          <a:solidFill>
            <a:srgbClr val="A0581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25" name="Google Shape;125;p2"/>
          <p:cNvSpPr txBox="1">
            <a:spLocks noGrp="1"/>
          </p:cNvSpPr>
          <p:nvPr>
            <p:ph type="subTitle" idx="7"/>
          </p:nvPr>
        </p:nvSpPr>
        <p:spPr>
          <a:xfrm>
            <a:off x="7178640" y="609675"/>
            <a:ext cx="5190300" cy="11103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BF6525"/>
              </a:buClr>
              <a:buSzPts val="2133"/>
              <a:buNone/>
            </a:pPr>
            <a:r>
              <a:rPr lang="fr-FR" sz="2133">
                <a:solidFill>
                  <a:srgbClr val="BF6525"/>
                </a:solidFill>
                <a:latin typeface="Calibri"/>
                <a:ea typeface="Calibri"/>
                <a:cs typeface="Calibri"/>
                <a:sym typeface="Calibri"/>
              </a:rPr>
              <a:t>Fonctionnement physique de l’écosystème forestier et impact de la circulation des engins</a:t>
            </a:r>
            <a:endParaRPr sz="2133">
              <a:solidFill>
                <a:srgbClr val="BF6525"/>
              </a:solidFill>
              <a:latin typeface="Calibri"/>
              <a:ea typeface="Calibri"/>
              <a:cs typeface="Calibri"/>
              <a:sym typeface="Calibri"/>
            </a:endParaRPr>
          </a:p>
        </p:txBody>
      </p:sp>
      <p:sp>
        <p:nvSpPr>
          <p:cNvPr id="126" name="Google Shape;126;p2"/>
          <p:cNvSpPr txBox="1">
            <a:spLocks noGrp="1"/>
          </p:cNvSpPr>
          <p:nvPr>
            <p:ph type="subTitle" idx="7"/>
          </p:nvPr>
        </p:nvSpPr>
        <p:spPr>
          <a:xfrm>
            <a:off x="7178640" y="5348820"/>
            <a:ext cx="4518000" cy="53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BF6525"/>
              </a:buClr>
              <a:buSzPts val="2133"/>
              <a:buNone/>
            </a:pPr>
            <a:r>
              <a:rPr lang="fr-FR" sz="2133">
                <a:solidFill>
                  <a:srgbClr val="BF6525"/>
                </a:solidFill>
                <a:latin typeface="Calibri"/>
                <a:ea typeface="Calibri"/>
                <a:cs typeface="Calibri"/>
                <a:sym typeface="Calibri"/>
              </a:rPr>
              <a:t>Interprétation</a:t>
            </a:r>
            <a:endParaRPr/>
          </a:p>
        </p:txBody>
      </p:sp>
      <p:sp>
        <p:nvSpPr>
          <p:cNvPr id="127" name="Google Shape;127;p2"/>
          <p:cNvSpPr txBox="1">
            <a:spLocks noGrp="1"/>
          </p:cNvSpPr>
          <p:nvPr>
            <p:ph type="subTitle" idx="3"/>
          </p:nvPr>
        </p:nvSpPr>
        <p:spPr>
          <a:xfrm>
            <a:off x="293365" y="4889103"/>
            <a:ext cx="4902800" cy="8780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047B3E"/>
              </a:buClr>
              <a:buSzPts val="2667"/>
              <a:buNone/>
            </a:pPr>
            <a:r>
              <a:rPr lang="fr-FR" sz="2667" b="1">
                <a:solidFill>
                  <a:srgbClr val="047B3E"/>
                </a:solidFill>
                <a:latin typeface="Livvic"/>
                <a:ea typeface="Livvic"/>
                <a:cs typeface="Livvic"/>
                <a:sym typeface="Livvic"/>
              </a:rPr>
              <a:t>Eviter l’imperméabilisation du sol forestier</a:t>
            </a:r>
            <a:endParaRPr sz="2667" b="1">
              <a:solidFill>
                <a:srgbClr val="047B3E"/>
              </a:solidFill>
              <a:latin typeface="Livvic"/>
              <a:ea typeface="Livvic"/>
              <a:cs typeface="Livvic"/>
              <a:sym typeface="Livvic"/>
            </a:endParaRPr>
          </a:p>
        </p:txBody>
      </p:sp>
      <p:sp>
        <p:nvSpPr>
          <p:cNvPr id="128" name="Google Shape;128;p2"/>
          <p:cNvSpPr/>
          <p:nvPr/>
        </p:nvSpPr>
        <p:spPr>
          <a:xfrm>
            <a:off x="5995201" y="3615769"/>
            <a:ext cx="1006500" cy="1006500"/>
          </a:xfrm>
          <a:prstGeom prst="ellipse">
            <a:avLst/>
          </a:prstGeom>
          <a:solidFill>
            <a:srgbClr val="5F311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2"/>
              </a:solidFill>
              <a:latin typeface="Calibri"/>
              <a:ea typeface="Calibri"/>
              <a:cs typeface="Calibri"/>
              <a:sym typeface="Calibri"/>
            </a:endParaRPr>
          </a:p>
        </p:txBody>
      </p:sp>
      <p:sp>
        <p:nvSpPr>
          <p:cNvPr id="129" name="Google Shape;129;p2"/>
          <p:cNvSpPr txBox="1">
            <a:spLocks noGrp="1"/>
          </p:cNvSpPr>
          <p:nvPr>
            <p:ph type="title" idx="2"/>
          </p:nvPr>
        </p:nvSpPr>
        <p:spPr>
          <a:xfrm>
            <a:off x="6071401" y="3839369"/>
            <a:ext cx="804900" cy="5607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lt1"/>
              </a:buClr>
              <a:buSzPts val="1800"/>
              <a:buFont typeface="Livvic"/>
              <a:buNone/>
            </a:pPr>
            <a:r>
              <a:rPr lang="fr-FR">
                <a:solidFill>
                  <a:schemeClr val="lt1"/>
                </a:solidFill>
              </a:rPr>
              <a:t>03</a:t>
            </a:r>
            <a:endParaRPr>
              <a:solidFill>
                <a:schemeClr val="lt1"/>
              </a:solidFill>
            </a:endParaRPr>
          </a:p>
        </p:txBody>
      </p:sp>
      <p:sp>
        <p:nvSpPr>
          <p:cNvPr id="130" name="Google Shape;130;p2"/>
          <p:cNvSpPr txBox="1">
            <a:spLocks noGrp="1"/>
          </p:cNvSpPr>
          <p:nvPr>
            <p:ph type="subTitle" idx="7"/>
          </p:nvPr>
        </p:nvSpPr>
        <p:spPr>
          <a:xfrm>
            <a:off x="7178640" y="3772263"/>
            <a:ext cx="4849200" cy="53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BF6525"/>
              </a:buClr>
              <a:buSzPts val="2133"/>
              <a:buNone/>
            </a:pPr>
            <a:r>
              <a:rPr lang="fr-FR" sz="2133">
                <a:solidFill>
                  <a:srgbClr val="BF6525"/>
                </a:solidFill>
                <a:latin typeface="Calibri"/>
                <a:ea typeface="Calibri"/>
                <a:cs typeface="Calibri"/>
                <a:sym typeface="Calibri"/>
              </a:rPr>
              <a:t>Diagnostic de sensibilité au tassement</a:t>
            </a:r>
            <a:endParaRPr/>
          </a:p>
        </p:txBody>
      </p:sp>
      <p:sp>
        <p:nvSpPr>
          <p:cNvPr id="131" name="Google Shape;131;p2"/>
          <p:cNvSpPr/>
          <p:nvPr/>
        </p:nvSpPr>
        <p:spPr>
          <a:xfrm>
            <a:off x="5995201" y="5113769"/>
            <a:ext cx="1006500" cy="1006500"/>
          </a:xfrm>
          <a:prstGeom prst="ellipse">
            <a:avLst/>
          </a:prstGeom>
          <a:solidFill>
            <a:srgbClr val="5F3114"/>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2"/>
              </a:solidFill>
              <a:latin typeface="Calibri"/>
              <a:ea typeface="Calibri"/>
              <a:cs typeface="Calibri"/>
              <a:sym typeface="Calibri"/>
            </a:endParaRPr>
          </a:p>
        </p:txBody>
      </p:sp>
      <p:sp>
        <p:nvSpPr>
          <p:cNvPr id="132" name="Google Shape;132;p2"/>
          <p:cNvSpPr txBox="1">
            <a:spLocks noGrp="1"/>
          </p:cNvSpPr>
          <p:nvPr>
            <p:ph type="title" idx="2"/>
          </p:nvPr>
        </p:nvSpPr>
        <p:spPr>
          <a:xfrm>
            <a:off x="6071401" y="5336669"/>
            <a:ext cx="804900" cy="5607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chemeClr val="lt1"/>
              </a:buClr>
              <a:buSzPts val="1800"/>
              <a:buFont typeface="Livvic"/>
              <a:buNone/>
            </a:pPr>
            <a:r>
              <a:rPr lang="fr-FR">
                <a:solidFill>
                  <a:schemeClr val="lt1"/>
                </a:solidFill>
              </a:rPr>
              <a:t>04</a:t>
            </a:r>
            <a:endParaRPr>
              <a:solidFill>
                <a:schemeClr val="lt1"/>
              </a:solidFill>
            </a:endParaRPr>
          </a:p>
        </p:txBody>
      </p:sp>
      <p:sp>
        <p:nvSpPr>
          <p:cNvPr id="133" name="Google Shape;133;p2"/>
          <p:cNvSpPr txBox="1">
            <a:spLocks noGrp="1"/>
          </p:cNvSpPr>
          <p:nvPr>
            <p:ph type="subTitle" idx="7"/>
          </p:nvPr>
        </p:nvSpPr>
        <p:spPr>
          <a:xfrm>
            <a:off x="7178640" y="2351926"/>
            <a:ext cx="4849200" cy="536400"/>
          </a:xfrm>
          <a:prstGeom prst="rect">
            <a:avLst/>
          </a:prstGeom>
          <a:noFill/>
          <a:ln>
            <a:noFill/>
          </a:ln>
        </p:spPr>
        <p:txBody>
          <a:bodyPr spcFirstLastPara="1" wrap="square" lIns="121900" tIns="121900" rIns="121900" bIns="121900" anchor="b" anchorCtr="0">
            <a:noAutofit/>
          </a:bodyPr>
          <a:lstStyle/>
          <a:p>
            <a:pPr marL="0" lvl="0" indent="0" algn="l" rtl="0">
              <a:lnSpc>
                <a:spcPct val="90000"/>
              </a:lnSpc>
              <a:spcBef>
                <a:spcPts val="0"/>
              </a:spcBef>
              <a:spcAft>
                <a:spcPts val="0"/>
              </a:spcAft>
              <a:buClr>
                <a:srgbClr val="BF6525"/>
              </a:buClr>
              <a:buSzPts val="2133"/>
              <a:buNone/>
            </a:pPr>
            <a:r>
              <a:rPr lang="fr-FR" sz="2133">
                <a:solidFill>
                  <a:srgbClr val="BF6525"/>
                </a:solidFill>
                <a:latin typeface="Calibri"/>
                <a:ea typeface="Calibri"/>
                <a:cs typeface="Calibri"/>
                <a:sym typeface="Calibri"/>
              </a:rPr>
              <a:t>Interactions machines - sols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
          <p:cNvSpPr txBox="1">
            <a:spLocks noGrp="1"/>
          </p:cNvSpPr>
          <p:nvPr>
            <p:ph type="title"/>
          </p:nvPr>
        </p:nvSpPr>
        <p:spPr>
          <a:xfrm>
            <a:off x="659181" y="2394684"/>
            <a:ext cx="4171167" cy="1377600"/>
          </a:xfrm>
          <a:prstGeom prst="rect">
            <a:avLst/>
          </a:prstGeom>
          <a:noFill/>
          <a:ln>
            <a:noFill/>
          </a:ln>
        </p:spPr>
        <p:txBody>
          <a:bodyPr spcFirstLastPara="1" wrap="square" lIns="121900" tIns="121900" rIns="121900" bIns="121900" anchor="ctr" anchorCtr="0">
            <a:noAutofit/>
          </a:bodyPr>
          <a:lstStyle/>
          <a:p>
            <a:pPr marL="0" lvl="0" indent="0" algn="ctr" rtl="0">
              <a:lnSpc>
                <a:spcPct val="90000"/>
              </a:lnSpc>
              <a:spcBef>
                <a:spcPts val="0"/>
              </a:spcBef>
              <a:spcAft>
                <a:spcPts val="0"/>
              </a:spcAft>
              <a:buClr>
                <a:srgbClr val="5F3114"/>
              </a:buClr>
              <a:buSzPts val="3200"/>
              <a:buFont typeface="Livvic"/>
              <a:buNone/>
            </a:pPr>
            <a:r>
              <a:rPr lang="fr-FR" sz="3200" b="1">
                <a:solidFill>
                  <a:srgbClr val="5F3114"/>
                </a:solidFill>
                <a:latin typeface="Livvic"/>
                <a:ea typeface="Livvic"/>
                <a:cs typeface="Livvic"/>
                <a:sym typeface="Livvic"/>
              </a:rPr>
              <a:t>01</a:t>
            </a:r>
            <a:br>
              <a:rPr lang="fr-FR" sz="3200" b="1">
                <a:solidFill>
                  <a:srgbClr val="5F3114"/>
                </a:solidFill>
                <a:latin typeface="Livvic"/>
                <a:ea typeface="Livvic"/>
                <a:cs typeface="Livvic"/>
                <a:sym typeface="Livvic"/>
              </a:rPr>
            </a:br>
            <a:r>
              <a:rPr lang="fr-FR" sz="3200" b="1">
                <a:solidFill>
                  <a:srgbClr val="5F3114"/>
                </a:solidFill>
                <a:latin typeface="Livvic"/>
                <a:ea typeface="Livvic"/>
                <a:cs typeface="Livvic"/>
                <a:sym typeface="Livvic"/>
              </a:rPr>
              <a:t>Fonctionnement physique de l’écosystème forestier</a:t>
            </a:r>
            <a:endParaRPr sz="3200" b="1">
              <a:solidFill>
                <a:srgbClr val="5F3114"/>
              </a:solidFill>
              <a:latin typeface="Livvic"/>
              <a:ea typeface="Livvic"/>
              <a:cs typeface="Livvic"/>
              <a:sym typeface="Livvic"/>
            </a:endParaRPr>
          </a:p>
        </p:txBody>
      </p:sp>
      <p:sp>
        <p:nvSpPr>
          <p:cNvPr id="139" name="Google Shape;139;p3"/>
          <p:cNvSpPr/>
          <p:nvPr/>
        </p:nvSpPr>
        <p:spPr>
          <a:xfrm>
            <a:off x="1154294" y="4171414"/>
            <a:ext cx="3180948" cy="112997"/>
          </a:xfrm>
          <a:custGeom>
            <a:avLst/>
            <a:gdLst/>
            <a:ahLst/>
            <a:cxnLst/>
            <a:rect l="l" t="t" r="r" b="b"/>
            <a:pathLst>
              <a:path w="62687" h="2227" extrusionOk="0">
                <a:moveTo>
                  <a:pt x="0" y="0"/>
                </a:moveTo>
                <a:lnTo>
                  <a:pt x="0" y="739"/>
                </a:lnTo>
                <a:cubicBezTo>
                  <a:pt x="1107" y="739"/>
                  <a:pt x="1655" y="1072"/>
                  <a:pt x="2227" y="1429"/>
                </a:cubicBezTo>
                <a:cubicBezTo>
                  <a:pt x="2834" y="1798"/>
                  <a:pt x="3513" y="2227"/>
                  <a:pt x="4822" y="2227"/>
                </a:cubicBezTo>
                <a:cubicBezTo>
                  <a:pt x="6132" y="2227"/>
                  <a:pt x="6822" y="1798"/>
                  <a:pt x="7430" y="1429"/>
                </a:cubicBezTo>
                <a:cubicBezTo>
                  <a:pt x="8013" y="1072"/>
                  <a:pt x="8549" y="739"/>
                  <a:pt x="9644" y="739"/>
                </a:cubicBezTo>
                <a:cubicBezTo>
                  <a:pt x="10752" y="739"/>
                  <a:pt x="11299" y="1072"/>
                  <a:pt x="11871" y="1429"/>
                </a:cubicBezTo>
                <a:cubicBezTo>
                  <a:pt x="12478" y="1798"/>
                  <a:pt x="13157" y="2227"/>
                  <a:pt x="14466" y="2227"/>
                </a:cubicBezTo>
                <a:cubicBezTo>
                  <a:pt x="15776" y="2227"/>
                  <a:pt x="16467" y="1798"/>
                  <a:pt x="17074" y="1429"/>
                </a:cubicBezTo>
                <a:cubicBezTo>
                  <a:pt x="17657" y="1072"/>
                  <a:pt x="18193" y="739"/>
                  <a:pt x="19288" y="739"/>
                </a:cubicBezTo>
                <a:cubicBezTo>
                  <a:pt x="20396" y="739"/>
                  <a:pt x="20943" y="1072"/>
                  <a:pt x="21515" y="1429"/>
                </a:cubicBezTo>
                <a:cubicBezTo>
                  <a:pt x="22122" y="1798"/>
                  <a:pt x="22801" y="2227"/>
                  <a:pt x="24110" y="2227"/>
                </a:cubicBezTo>
                <a:cubicBezTo>
                  <a:pt x="25420" y="2227"/>
                  <a:pt x="26111" y="1798"/>
                  <a:pt x="26718" y="1429"/>
                </a:cubicBezTo>
                <a:cubicBezTo>
                  <a:pt x="27301" y="1072"/>
                  <a:pt x="27837" y="739"/>
                  <a:pt x="28932" y="739"/>
                </a:cubicBezTo>
                <a:cubicBezTo>
                  <a:pt x="30040" y="739"/>
                  <a:pt x="30587" y="1072"/>
                  <a:pt x="31159" y="1429"/>
                </a:cubicBezTo>
                <a:cubicBezTo>
                  <a:pt x="31766" y="1798"/>
                  <a:pt x="32445" y="2227"/>
                  <a:pt x="33754" y="2227"/>
                </a:cubicBezTo>
                <a:cubicBezTo>
                  <a:pt x="35064" y="2227"/>
                  <a:pt x="35755" y="1798"/>
                  <a:pt x="36362" y="1429"/>
                </a:cubicBezTo>
                <a:cubicBezTo>
                  <a:pt x="36945" y="1072"/>
                  <a:pt x="37481" y="739"/>
                  <a:pt x="38576" y="739"/>
                </a:cubicBezTo>
                <a:cubicBezTo>
                  <a:pt x="39684" y="739"/>
                  <a:pt x="40231" y="1072"/>
                  <a:pt x="40803" y="1429"/>
                </a:cubicBezTo>
                <a:cubicBezTo>
                  <a:pt x="41410" y="1798"/>
                  <a:pt x="42089" y="2227"/>
                  <a:pt x="43398" y="2227"/>
                </a:cubicBezTo>
                <a:cubicBezTo>
                  <a:pt x="44708" y="2227"/>
                  <a:pt x="45399" y="1798"/>
                  <a:pt x="46006" y="1429"/>
                </a:cubicBezTo>
                <a:cubicBezTo>
                  <a:pt x="46589" y="1072"/>
                  <a:pt x="47125" y="739"/>
                  <a:pt x="48220" y="739"/>
                </a:cubicBezTo>
                <a:cubicBezTo>
                  <a:pt x="49328" y="739"/>
                  <a:pt x="49875" y="1072"/>
                  <a:pt x="50447" y="1429"/>
                </a:cubicBezTo>
                <a:cubicBezTo>
                  <a:pt x="51054" y="1798"/>
                  <a:pt x="51733" y="2227"/>
                  <a:pt x="53043" y="2227"/>
                </a:cubicBezTo>
                <a:cubicBezTo>
                  <a:pt x="54352" y="2227"/>
                  <a:pt x="55043" y="1798"/>
                  <a:pt x="55650" y="1429"/>
                </a:cubicBezTo>
                <a:cubicBezTo>
                  <a:pt x="56233" y="1072"/>
                  <a:pt x="56769" y="739"/>
                  <a:pt x="57865" y="739"/>
                </a:cubicBezTo>
                <a:cubicBezTo>
                  <a:pt x="58972" y="739"/>
                  <a:pt x="59520" y="1072"/>
                  <a:pt x="60091" y="1429"/>
                </a:cubicBezTo>
                <a:cubicBezTo>
                  <a:pt x="60698" y="1798"/>
                  <a:pt x="61377" y="2227"/>
                  <a:pt x="62687" y="2227"/>
                </a:cubicBezTo>
                <a:lnTo>
                  <a:pt x="62687" y="1489"/>
                </a:lnTo>
                <a:cubicBezTo>
                  <a:pt x="61591" y="1489"/>
                  <a:pt x="61044" y="1155"/>
                  <a:pt x="60472" y="798"/>
                </a:cubicBezTo>
                <a:cubicBezTo>
                  <a:pt x="59865" y="429"/>
                  <a:pt x="59174" y="0"/>
                  <a:pt x="57865" y="0"/>
                </a:cubicBezTo>
                <a:cubicBezTo>
                  <a:pt x="56555" y="0"/>
                  <a:pt x="55876" y="429"/>
                  <a:pt x="55269" y="798"/>
                </a:cubicBezTo>
                <a:cubicBezTo>
                  <a:pt x="54686" y="1155"/>
                  <a:pt x="54150" y="1489"/>
                  <a:pt x="53043" y="1489"/>
                </a:cubicBezTo>
                <a:cubicBezTo>
                  <a:pt x="51947" y="1489"/>
                  <a:pt x="51399" y="1155"/>
                  <a:pt x="50828" y="798"/>
                </a:cubicBezTo>
                <a:cubicBezTo>
                  <a:pt x="50221" y="429"/>
                  <a:pt x="49530" y="0"/>
                  <a:pt x="48220" y="0"/>
                </a:cubicBezTo>
                <a:cubicBezTo>
                  <a:pt x="46911" y="0"/>
                  <a:pt x="46232" y="429"/>
                  <a:pt x="45625" y="798"/>
                </a:cubicBezTo>
                <a:cubicBezTo>
                  <a:pt x="45042" y="1155"/>
                  <a:pt x="44506" y="1489"/>
                  <a:pt x="43398" y="1489"/>
                </a:cubicBezTo>
                <a:cubicBezTo>
                  <a:pt x="42303" y="1489"/>
                  <a:pt x="41755" y="1155"/>
                  <a:pt x="41184" y="798"/>
                </a:cubicBezTo>
                <a:cubicBezTo>
                  <a:pt x="40577" y="429"/>
                  <a:pt x="39886" y="0"/>
                  <a:pt x="38576" y="0"/>
                </a:cubicBezTo>
                <a:cubicBezTo>
                  <a:pt x="37267" y="0"/>
                  <a:pt x="36588" y="429"/>
                  <a:pt x="35981" y="798"/>
                </a:cubicBezTo>
                <a:cubicBezTo>
                  <a:pt x="35397" y="1155"/>
                  <a:pt x="34862" y="1489"/>
                  <a:pt x="33754" y="1489"/>
                </a:cubicBezTo>
                <a:cubicBezTo>
                  <a:pt x="32659" y="1489"/>
                  <a:pt x="32111" y="1155"/>
                  <a:pt x="31540" y="798"/>
                </a:cubicBezTo>
                <a:cubicBezTo>
                  <a:pt x="30933" y="429"/>
                  <a:pt x="30242" y="0"/>
                  <a:pt x="28932" y="0"/>
                </a:cubicBezTo>
                <a:cubicBezTo>
                  <a:pt x="27623" y="0"/>
                  <a:pt x="26944" y="429"/>
                  <a:pt x="26337" y="798"/>
                </a:cubicBezTo>
                <a:cubicBezTo>
                  <a:pt x="25753" y="1155"/>
                  <a:pt x="25218" y="1489"/>
                  <a:pt x="24110" y="1489"/>
                </a:cubicBezTo>
                <a:cubicBezTo>
                  <a:pt x="23015" y="1489"/>
                  <a:pt x="22467" y="1155"/>
                  <a:pt x="21896" y="798"/>
                </a:cubicBezTo>
                <a:cubicBezTo>
                  <a:pt x="21289" y="429"/>
                  <a:pt x="20598" y="0"/>
                  <a:pt x="19288" y="0"/>
                </a:cubicBezTo>
                <a:cubicBezTo>
                  <a:pt x="17979" y="0"/>
                  <a:pt x="17300" y="429"/>
                  <a:pt x="16693" y="798"/>
                </a:cubicBezTo>
                <a:cubicBezTo>
                  <a:pt x="16109" y="1155"/>
                  <a:pt x="15574" y="1489"/>
                  <a:pt x="14466" y="1489"/>
                </a:cubicBezTo>
                <a:cubicBezTo>
                  <a:pt x="13371" y="1489"/>
                  <a:pt x="12823" y="1155"/>
                  <a:pt x="12252" y="798"/>
                </a:cubicBezTo>
                <a:cubicBezTo>
                  <a:pt x="11644" y="429"/>
                  <a:pt x="10954" y="0"/>
                  <a:pt x="9644" y="0"/>
                </a:cubicBezTo>
                <a:cubicBezTo>
                  <a:pt x="8335" y="0"/>
                  <a:pt x="7656" y="429"/>
                  <a:pt x="7049" y="798"/>
                </a:cubicBezTo>
                <a:cubicBezTo>
                  <a:pt x="6465" y="1155"/>
                  <a:pt x="5929" y="1489"/>
                  <a:pt x="4822" y="1489"/>
                </a:cubicBezTo>
                <a:cubicBezTo>
                  <a:pt x="3727" y="1489"/>
                  <a:pt x="3179" y="1155"/>
                  <a:pt x="2608" y="798"/>
                </a:cubicBezTo>
                <a:cubicBezTo>
                  <a:pt x="2000" y="429"/>
                  <a:pt x="1310" y="0"/>
                  <a:pt x="0" y="0"/>
                </a:cubicBezTo>
                <a:close/>
              </a:path>
            </a:pathLst>
          </a:custGeom>
          <a:solidFill>
            <a:srgbClr val="A0581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40" name="Google Shape;140;p3"/>
          <p:cNvSpPr txBox="1">
            <a:spLocks noGrp="1"/>
          </p:cNvSpPr>
          <p:nvPr>
            <p:ph type="subTitle" idx="3"/>
          </p:nvPr>
        </p:nvSpPr>
        <p:spPr>
          <a:xfrm>
            <a:off x="293364" y="4683541"/>
            <a:ext cx="4902800" cy="8780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047B3E"/>
              </a:buClr>
              <a:buSzPts val="2667"/>
              <a:buNone/>
            </a:pPr>
            <a:r>
              <a:rPr lang="fr-FR" sz="2667" b="1">
                <a:solidFill>
                  <a:srgbClr val="047B3E"/>
                </a:solidFill>
                <a:latin typeface="Livvic"/>
                <a:ea typeface="Livvic"/>
                <a:cs typeface="Livvic"/>
                <a:sym typeface="Livvic"/>
              </a:rPr>
              <a:t>Ou pourquoi garder un sol « semoule »</a:t>
            </a:r>
            <a:endParaRPr sz="2667" b="1">
              <a:solidFill>
                <a:srgbClr val="047B3E"/>
              </a:solidFill>
              <a:latin typeface="Livvic"/>
              <a:ea typeface="Livvic"/>
              <a:cs typeface="Livvic"/>
              <a:sym typeface="Livvic"/>
            </a:endParaRPr>
          </a:p>
        </p:txBody>
      </p:sp>
      <p:sp>
        <p:nvSpPr>
          <p:cNvPr id="141" name="Google Shape;141;p3"/>
          <p:cNvSpPr/>
          <p:nvPr/>
        </p:nvSpPr>
        <p:spPr>
          <a:xfrm>
            <a:off x="2565446" y="1497199"/>
            <a:ext cx="358636" cy="498355"/>
          </a:xfrm>
          <a:custGeom>
            <a:avLst/>
            <a:gdLst/>
            <a:ahLst/>
            <a:cxnLst/>
            <a:rect l="l" t="t" r="r" b="b"/>
            <a:pathLst>
              <a:path w="9138" h="12698" extrusionOk="0">
                <a:moveTo>
                  <a:pt x="7467" y="851"/>
                </a:moveTo>
                <a:lnTo>
                  <a:pt x="7467" y="1765"/>
                </a:lnTo>
                <a:cubicBezTo>
                  <a:pt x="7467" y="2363"/>
                  <a:pt x="7373" y="2931"/>
                  <a:pt x="7152" y="3466"/>
                </a:cubicBezTo>
                <a:cubicBezTo>
                  <a:pt x="6849" y="3390"/>
                  <a:pt x="6530" y="3352"/>
                  <a:pt x="6209" y="3352"/>
                </a:cubicBezTo>
                <a:cubicBezTo>
                  <a:pt x="5595" y="3352"/>
                  <a:pt x="4969" y="3492"/>
                  <a:pt x="4411" y="3781"/>
                </a:cubicBezTo>
                <a:cubicBezTo>
                  <a:pt x="3936" y="4019"/>
                  <a:pt x="3406" y="4131"/>
                  <a:pt x="2877" y="4131"/>
                </a:cubicBezTo>
                <a:cubicBezTo>
                  <a:pt x="2705" y="4131"/>
                  <a:pt x="2533" y="4119"/>
                  <a:pt x="2364" y="4096"/>
                </a:cubicBezTo>
                <a:cubicBezTo>
                  <a:pt x="1891" y="3403"/>
                  <a:pt x="1702" y="2584"/>
                  <a:pt x="1702" y="1765"/>
                </a:cubicBezTo>
                <a:lnTo>
                  <a:pt x="1702" y="851"/>
                </a:lnTo>
                <a:close/>
                <a:moveTo>
                  <a:pt x="6278" y="4137"/>
                </a:moveTo>
                <a:cubicBezTo>
                  <a:pt x="6425" y="4137"/>
                  <a:pt x="6570" y="4145"/>
                  <a:pt x="6711" y="4159"/>
                </a:cubicBezTo>
                <a:cubicBezTo>
                  <a:pt x="6428" y="4506"/>
                  <a:pt x="6081" y="4789"/>
                  <a:pt x="5672" y="4978"/>
                </a:cubicBezTo>
                <a:cubicBezTo>
                  <a:pt x="5168" y="5230"/>
                  <a:pt x="4916" y="5829"/>
                  <a:pt x="4947" y="6365"/>
                </a:cubicBezTo>
                <a:lnTo>
                  <a:pt x="4569" y="7152"/>
                </a:lnTo>
                <a:lnTo>
                  <a:pt x="4159" y="6365"/>
                </a:lnTo>
                <a:cubicBezTo>
                  <a:pt x="4222" y="5829"/>
                  <a:pt x="3970" y="5230"/>
                  <a:pt x="3466" y="4978"/>
                </a:cubicBezTo>
                <a:cubicBezTo>
                  <a:pt x="3372" y="4978"/>
                  <a:pt x="3340" y="4947"/>
                  <a:pt x="3277" y="4915"/>
                </a:cubicBezTo>
                <a:cubicBezTo>
                  <a:pt x="3781" y="4884"/>
                  <a:pt x="4285" y="4726"/>
                  <a:pt x="4758" y="4474"/>
                </a:cubicBezTo>
                <a:cubicBezTo>
                  <a:pt x="5246" y="4230"/>
                  <a:pt x="5773" y="4137"/>
                  <a:pt x="6278" y="4137"/>
                </a:cubicBezTo>
                <a:close/>
                <a:moveTo>
                  <a:pt x="5388" y="7436"/>
                </a:moveTo>
                <a:cubicBezTo>
                  <a:pt x="5483" y="7499"/>
                  <a:pt x="5577" y="7593"/>
                  <a:pt x="5703" y="7656"/>
                </a:cubicBezTo>
                <a:cubicBezTo>
                  <a:pt x="6932" y="8255"/>
                  <a:pt x="7499" y="9610"/>
                  <a:pt x="7499" y="10933"/>
                </a:cubicBezTo>
                <a:lnTo>
                  <a:pt x="7499" y="11437"/>
                </a:lnTo>
                <a:lnTo>
                  <a:pt x="7467" y="11437"/>
                </a:lnTo>
                <a:lnTo>
                  <a:pt x="4853" y="9484"/>
                </a:lnTo>
                <a:cubicBezTo>
                  <a:pt x="4774" y="9421"/>
                  <a:pt x="4679" y="9389"/>
                  <a:pt x="4585" y="9389"/>
                </a:cubicBezTo>
                <a:cubicBezTo>
                  <a:pt x="4490" y="9389"/>
                  <a:pt x="4396" y="9421"/>
                  <a:pt x="4317" y="9484"/>
                </a:cubicBezTo>
                <a:lnTo>
                  <a:pt x="1702" y="11437"/>
                </a:lnTo>
                <a:lnTo>
                  <a:pt x="1702" y="10933"/>
                </a:lnTo>
                <a:cubicBezTo>
                  <a:pt x="1702" y="9547"/>
                  <a:pt x="2269" y="8255"/>
                  <a:pt x="3466" y="7656"/>
                </a:cubicBezTo>
                <a:cubicBezTo>
                  <a:pt x="3592" y="7625"/>
                  <a:pt x="3655" y="7530"/>
                  <a:pt x="3781" y="7436"/>
                </a:cubicBezTo>
                <a:lnTo>
                  <a:pt x="4222" y="8286"/>
                </a:lnTo>
                <a:cubicBezTo>
                  <a:pt x="4301" y="8444"/>
                  <a:pt x="4443" y="8523"/>
                  <a:pt x="4585" y="8523"/>
                </a:cubicBezTo>
                <a:cubicBezTo>
                  <a:pt x="4726" y="8523"/>
                  <a:pt x="4868" y="8444"/>
                  <a:pt x="4947" y="8286"/>
                </a:cubicBezTo>
                <a:lnTo>
                  <a:pt x="5388" y="7436"/>
                </a:lnTo>
                <a:close/>
                <a:moveTo>
                  <a:pt x="4600" y="10303"/>
                </a:moveTo>
                <a:lnTo>
                  <a:pt x="6711" y="11846"/>
                </a:lnTo>
                <a:lnTo>
                  <a:pt x="2521" y="11846"/>
                </a:lnTo>
                <a:lnTo>
                  <a:pt x="4600" y="10303"/>
                </a:lnTo>
                <a:close/>
                <a:moveTo>
                  <a:pt x="442" y="1"/>
                </a:moveTo>
                <a:cubicBezTo>
                  <a:pt x="190" y="1"/>
                  <a:pt x="1" y="190"/>
                  <a:pt x="1" y="410"/>
                </a:cubicBezTo>
                <a:cubicBezTo>
                  <a:pt x="1" y="662"/>
                  <a:pt x="190" y="851"/>
                  <a:pt x="442" y="851"/>
                </a:cubicBezTo>
                <a:lnTo>
                  <a:pt x="851" y="851"/>
                </a:lnTo>
                <a:lnTo>
                  <a:pt x="851" y="1765"/>
                </a:lnTo>
                <a:cubicBezTo>
                  <a:pt x="851" y="3466"/>
                  <a:pt x="1607" y="5041"/>
                  <a:pt x="3120" y="5766"/>
                </a:cubicBezTo>
                <a:cubicBezTo>
                  <a:pt x="3309" y="5860"/>
                  <a:pt x="3340" y="6144"/>
                  <a:pt x="3340" y="6365"/>
                </a:cubicBezTo>
                <a:cubicBezTo>
                  <a:pt x="3340" y="6396"/>
                  <a:pt x="3309" y="6491"/>
                  <a:pt x="3340" y="6522"/>
                </a:cubicBezTo>
                <a:cubicBezTo>
                  <a:pt x="3309" y="6680"/>
                  <a:pt x="3214" y="6869"/>
                  <a:pt x="3120" y="6932"/>
                </a:cubicBezTo>
                <a:cubicBezTo>
                  <a:pt x="1607" y="7656"/>
                  <a:pt x="851" y="9232"/>
                  <a:pt x="851" y="10933"/>
                </a:cubicBezTo>
                <a:lnTo>
                  <a:pt x="851" y="11846"/>
                </a:lnTo>
                <a:lnTo>
                  <a:pt x="442" y="11846"/>
                </a:lnTo>
                <a:cubicBezTo>
                  <a:pt x="190" y="11846"/>
                  <a:pt x="1" y="12035"/>
                  <a:pt x="1" y="12287"/>
                </a:cubicBezTo>
                <a:cubicBezTo>
                  <a:pt x="1" y="12508"/>
                  <a:pt x="190" y="12697"/>
                  <a:pt x="442" y="12697"/>
                </a:cubicBezTo>
                <a:lnTo>
                  <a:pt x="8696" y="12697"/>
                </a:lnTo>
                <a:cubicBezTo>
                  <a:pt x="8948" y="12697"/>
                  <a:pt x="9137" y="12508"/>
                  <a:pt x="9137" y="12287"/>
                </a:cubicBezTo>
                <a:cubicBezTo>
                  <a:pt x="9137" y="12035"/>
                  <a:pt x="8948" y="11846"/>
                  <a:pt x="8696" y="11846"/>
                </a:cubicBezTo>
                <a:lnTo>
                  <a:pt x="8255" y="11846"/>
                </a:lnTo>
                <a:lnTo>
                  <a:pt x="8255" y="10933"/>
                </a:lnTo>
                <a:cubicBezTo>
                  <a:pt x="8255" y="9232"/>
                  <a:pt x="7530" y="7656"/>
                  <a:pt x="6018" y="6932"/>
                </a:cubicBezTo>
                <a:cubicBezTo>
                  <a:pt x="5892" y="6837"/>
                  <a:pt x="5829" y="6680"/>
                  <a:pt x="5798" y="6522"/>
                </a:cubicBezTo>
                <a:lnTo>
                  <a:pt x="5798" y="6365"/>
                </a:lnTo>
                <a:cubicBezTo>
                  <a:pt x="5798" y="6144"/>
                  <a:pt x="5861" y="5860"/>
                  <a:pt x="6018" y="5766"/>
                </a:cubicBezTo>
                <a:cubicBezTo>
                  <a:pt x="7530" y="5041"/>
                  <a:pt x="8255" y="3435"/>
                  <a:pt x="8255" y="1765"/>
                </a:cubicBezTo>
                <a:lnTo>
                  <a:pt x="8255" y="851"/>
                </a:lnTo>
                <a:lnTo>
                  <a:pt x="8696" y="851"/>
                </a:lnTo>
                <a:cubicBezTo>
                  <a:pt x="8948" y="851"/>
                  <a:pt x="9137" y="662"/>
                  <a:pt x="9137" y="410"/>
                </a:cubicBezTo>
                <a:cubicBezTo>
                  <a:pt x="9137" y="190"/>
                  <a:pt x="8948" y="1"/>
                  <a:pt x="8696" y="1"/>
                </a:cubicBezTo>
                <a:close/>
              </a:path>
            </a:pathLst>
          </a:custGeom>
          <a:solidFill>
            <a:srgbClr val="A0581F"/>
          </a:solidFill>
          <a:ln>
            <a:noFill/>
          </a:ln>
        </p:spPr>
        <p:txBody>
          <a:bodyPr spcFirstLastPara="1" wrap="square" lIns="121900" tIns="121900" rIns="121900" bIns="121900"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pic>
        <p:nvPicPr>
          <p:cNvPr id="142" name="Google Shape;142;p3"/>
          <p:cNvPicPr preferRelativeResize="0"/>
          <p:nvPr/>
        </p:nvPicPr>
        <p:blipFill>
          <a:blip r:embed="rId3">
            <a:alphaModFix/>
          </a:blip>
          <a:stretch>
            <a:fillRect/>
          </a:stretch>
        </p:blipFill>
        <p:spPr>
          <a:xfrm>
            <a:off x="5406968" y="0"/>
            <a:ext cx="6785032"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4"/>
          <p:cNvPicPr preferRelativeResize="0"/>
          <p:nvPr/>
        </p:nvPicPr>
        <p:blipFill rotWithShape="1">
          <a:blip r:embed="rId3">
            <a:alphaModFix/>
          </a:blip>
          <a:srcRect l="49326" t="7355"/>
          <a:stretch/>
        </p:blipFill>
        <p:spPr>
          <a:xfrm>
            <a:off x="5921680" y="2137450"/>
            <a:ext cx="5744433" cy="4647475"/>
          </a:xfrm>
          <a:prstGeom prst="rect">
            <a:avLst/>
          </a:prstGeom>
          <a:noFill/>
          <a:ln>
            <a:noFill/>
          </a:ln>
        </p:spPr>
      </p:pic>
      <p:sp>
        <p:nvSpPr>
          <p:cNvPr id="149" name="Google Shape;149;p4"/>
          <p:cNvSpPr txBox="1">
            <a:spLocks noGrp="1"/>
          </p:cNvSpPr>
          <p:nvPr>
            <p:ph type="sldNum" idx="12"/>
          </p:nvPr>
        </p:nvSpPr>
        <p:spPr>
          <a:xfrm>
            <a:off x="88392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4</a:t>
            </a:fld>
            <a:endParaRPr/>
          </a:p>
        </p:txBody>
      </p:sp>
      <p:sp>
        <p:nvSpPr>
          <p:cNvPr id="150" name="Google Shape;150;p4"/>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Densité, structure et porosité du sol</a:t>
            </a:r>
            <a:endParaRPr/>
          </a:p>
        </p:txBody>
      </p:sp>
      <p:pic>
        <p:nvPicPr>
          <p:cNvPr id="151" name="Google Shape;151;p4"/>
          <p:cNvPicPr preferRelativeResize="0"/>
          <p:nvPr/>
        </p:nvPicPr>
        <p:blipFill rotWithShape="1">
          <a:blip r:embed="rId3">
            <a:alphaModFix/>
          </a:blip>
          <a:srcRect t="7355" r="54981"/>
          <a:stretch/>
        </p:blipFill>
        <p:spPr>
          <a:xfrm>
            <a:off x="467575" y="1935100"/>
            <a:ext cx="5103202" cy="4647475"/>
          </a:xfrm>
          <a:prstGeom prst="rect">
            <a:avLst/>
          </a:prstGeom>
          <a:noFill/>
          <a:ln>
            <a:noFill/>
          </a:ln>
        </p:spPr>
      </p:pic>
      <p:sp>
        <p:nvSpPr>
          <p:cNvPr id="152" name="Google Shape;152;p4"/>
          <p:cNvSpPr/>
          <p:nvPr/>
        </p:nvSpPr>
        <p:spPr>
          <a:xfrm>
            <a:off x="1797275" y="1294603"/>
            <a:ext cx="2517900" cy="6405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a:solidFill>
                  <a:schemeClr val="lt1"/>
                </a:solidFill>
                <a:latin typeface="Calibri"/>
                <a:ea typeface="Calibri"/>
                <a:cs typeface="Calibri"/>
                <a:sym typeface="Calibri"/>
              </a:rPr>
              <a:t>Sol naturel</a:t>
            </a:r>
            <a:endParaRPr/>
          </a:p>
        </p:txBody>
      </p:sp>
      <p:sp>
        <p:nvSpPr>
          <p:cNvPr id="153" name="Google Shape;153;p4"/>
          <p:cNvSpPr/>
          <p:nvPr/>
        </p:nvSpPr>
        <p:spPr>
          <a:xfrm>
            <a:off x="7534950" y="1294603"/>
            <a:ext cx="2517900" cy="640500"/>
          </a:xfrm>
          <a:prstGeom prst="roundRect">
            <a:avLst>
              <a:gd name="adj" fmla="val 16667"/>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sz="2000">
                <a:solidFill>
                  <a:schemeClr val="lt1"/>
                </a:solidFill>
                <a:latin typeface="Calibri"/>
                <a:ea typeface="Calibri"/>
                <a:cs typeface="Calibri"/>
                <a:sym typeface="Calibri"/>
              </a:rPr>
              <a:t>Sol tassé et labouré</a:t>
            </a:r>
            <a:endParaRPr/>
          </a:p>
        </p:txBody>
      </p:sp>
      <p:sp>
        <p:nvSpPr>
          <p:cNvPr id="154" name="Google Shape;154;p4"/>
          <p:cNvSpPr/>
          <p:nvPr/>
        </p:nvSpPr>
        <p:spPr>
          <a:xfrm>
            <a:off x="5714500" y="2945000"/>
            <a:ext cx="1751700" cy="6405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2000">
                <a:solidFill>
                  <a:schemeClr val="dk1"/>
                </a:solidFill>
                <a:latin typeface="Calibri"/>
                <a:ea typeface="Calibri"/>
                <a:cs typeface="Calibri"/>
                <a:sym typeface="Calibri"/>
              </a:rPr>
              <a:t>Fragmentation par labour</a:t>
            </a:r>
            <a:endParaRPr>
              <a:solidFill>
                <a:schemeClr val="dk1"/>
              </a:solidFill>
            </a:endParaRPr>
          </a:p>
        </p:txBody>
      </p:sp>
      <p:sp>
        <p:nvSpPr>
          <p:cNvPr id="155" name="Google Shape;155;p4"/>
          <p:cNvSpPr/>
          <p:nvPr/>
        </p:nvSpPr>
        <p:spPr>
          <a:xfrm>
            <a:off x="5648700" y="5201550"/>
            <a:ext cx="1751700" cy="640500"/>
          </a:xfrm>
          <a:prstGeom prst="roundRect">
            <a:avLst>
              <a:gd name="adj" fmla="val 0"/>
            </a:avLst>
          </a:prstGeom>
          <a:solidFill>
            <a:schemeClr val="lt1"/>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FR" sz="2000">
                <a:solidFill>
                  <a:schemeClr val="dk1"/>
                </a:solidFill>
                <a:latin typeface="Calibri"/>
                <a:ea typeface="Calibri"/>
                <a:cs typeface="Calibri"/>
                <a:sym typeface="Calibri"/>
              </a:rPr>
              <a:t>Consolidation (t=semaines)</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Fortes pressions des engins forestiers</a:t>
            </a:r>
            <a:endParaRPr/>
          </a:p>
        </p:txBody>
      </p:sp>
      <p:sp>
        <p:nvSpPr>
          <p:cNvPr id="162" name="Google Shape;162;p5"/>
          <p:cNvSpPr txBox="1"/>
          <p:nvPr/>
        </p:nvSpPr>
        <p:spPr>
          <a:xfrm>
            <a:off x="88882" y="1329983"/>
            <a:ext cx="6389001" cy="470898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Livvic"/>
              <a:buNone/>
            </a:pPr>
            <a:r>
              <a:rPr lang="fr-FR" sz="1800">
                <a:solidFill>
                  <a:schemeClr val="dk1"/>
                </a:solidFill>
                <a:latin typeface="Livvic"/>
                <a:ea typeface="Livvic"/>
                <a:cs typeface="Livvic"/>
                <a:sym typeface="Livvic"/>
              </a:rPr>
              <a:t>Horn et al., 2007 (Allemagne) :</a:t>
            </a:r>
            <a:endParaRPr/>
          </a:p>
          <a:p>
            <a:pPr marL="0" marR="0" lvl="0" indent="0" algn="l" rtl="0">
              <a:spcBef>
                <a:spcPts val="480"/>
              </a:spcBef>
              <a:spcAft>
                <a:spcPts val="0"/>
              </a:spcAft>
              <a:buClr>
                <a:schemeClr val="dk1"/>
              </a:buClr>
              <a:buSzPts val="2400"/>
              <a:buFont typeface="Livvic"/>
              <a:buNone/>
            </a:pPr>
            <a:r>
              <a:rPr lang="fr-FR" sz="2400">
                <a:solidFill>
                  <a:schemeClr val="dk1"/>
                </a:solidFill>
                <a:latin typeface="Livvic"/>
                <a:ea typeface="Livvic"/>
                <a:cs typeface="Livvic"/>
                <a:sym typeface="Livvic"/>
              </a:rPr>
              <a:t>Pressions exercées par des engins forestiers à 20cm de profondeur : </a:t>
            </a:r>
            <a:r>
              <a:rPr lang="fr-FR" sz="2400" b="1">
                <a:solidFill>
                  <a:schemeClr val="dk1"/>
                </a:solidFill>
                <a:latin typeface="Livvic"/>
                <a:ea typeface="Livvic"/>
                <a:cs typeface="Livvic"/>
                <a:sym typeface="Livvic"/>
              </a:rPr>
              <a:t>3 – 5,5 kg/cm² </a:t>
            </a:r>
            <a:r>
              <a:rPr lang="fr-FR" sz="2400">
                <a:solidFill>
                  <a:schemeClr val="dk1"/>
                </a:solidFill>
                <a:latin typeface="Livvic"/>
                <a:ea typeface="Livvic"/>
                <a:cs typeface="Livvic"/>
                <a:sym typeface="Livvic"/>
              </a:rPr>
              <a:t>(poids de 0,6 à 45t) </a:t>
            </a:r>
            <a:endParaRPr/>
          </a:p>
          <a:p>
            <a:pPr marL="0" marR="0" lvl="0" indent="0" algn="l" rtl="0">
              <a:spcBef>
                <a:spcPts val="480"/>
              </a:spcBef>
              <a:spcAft>
                <a:spcPts val="0"/>
              </a:spcAft>
              <a:buClr>
                <a:schemeClr val="dk1"/>
              </a:buClr>
              <a:buSzPts val="2400"/>
              <a:buFont typeface="Livvic"/>
              <a:buNone/>
            </a:pPr>
            <a:r>
              <a:rPr lang="fr-FR" sz="2400">
                <a:solidFill>
                  <a:schemeClr val="dk1"/>
                </a:solidFill>
                <a:latin typeface="Livvic"/>
                <a:ea typeface="Livvic"/>
                <a:cs typeface="Livvic"/>
                <a:sym typeface="Livvic"/>
              </a:rPr>
              <a:t>&gt;&gt; Résistance interne des sols forestiers à 20cm de profondeur: </a:t>
            </a:r>
            <a:r>
              <a:rPr lang="fr-FR" sz="2400" b="1">
                <a:solidFill>
                  <a:schemeClr val="dk1"/>
                </a:solidFill>
                <a:latin typeface="Livvic"/>
                <a:ea typeface="Livvic"/>
                <a:cs typeface="Livvic"/>
                <a:sym typeface="Livvic"/>
              </a:rPr>
              <a:t>0,2 - 0,5 kg/cm² </a:t>
            </a:r>
            <a:endParaRPr/>
          </a:p>
          <a:p>
            <a:pPr marL="0" marR="0" lvl="0" indent="0" algn="l" rtl="0">
              <a:spcBef>
                <a:spcPts val="480"/>
              </a:spcBef>
              <a:spcAft>
                <a:spcPts val="0"/>
              </a:spcAft>
              <a:buClr>
                <a:schemeClr val="dk1"/>
              </a:buClr>
              <a:buSzPts val="2400"/>
              <a:buFont typeface="Livvic"/>
              <a:buNone/>
            </a:pPr>
            <a:r>
              <a:rPr lang="fr-FR" sz="2400">
                <a:solidFill>
                  <a:schemeClr val="dk1"/>
                </a:solidFill>
                <a:latin typeface="Livvic"/>
                <a:ea typeface="Livvic"/>
                <a:cs typeface="Livvic"/>
                <a:sym typeface="Livv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Pour le cloisonnement : 0,2 à 0,9 kg/cm²</a:t>
            </a:r>
            <a:endParaRPr sz="2400">
              <a:solidFill>
                <a:schemeClr val="dk1"/>
              </a:solidFill>
              <a:latin typeface="Livvic"/>
              <a:ea typeface="Livvic"/>
              <a:cs typeface="Livvic"/>
              <a:sym typeface="Livvic"/>
            </a:endParaRPr>
          </a:p>
          <a:p>
            <a:pPr marL="0" marR="0" lvl="0" indent="0" algn="l" rtl="0">
              <a:spcBef>
                <a:spcPts val="480"/>
              </a:spcBef>
              <a:spcAft>
                <a:spcPts val="0"/>
              </a:spcAft>
              <a:buClr>
                <a:schemeClr val="dk1"/>
              </a:buClr>
              <a:buSzPts val="2400"/>
              <a:buFont typeface="Arial"/>
              <a:buNone/>
            </a:pPr>
            <a:endParaRPr sz="2400" b="1">
              <a:solidFill>
                <a:schemeClr val="dk1"/>
              </a:solidFill>
              <a:latin typeface="Livvic"/>
              <a:ea typeface="Livvic"/>
              <a:cs typeface="Livvic"/>
              <a:sym typeface="Livvic"/>
            </a:endParaRPr>
          </a:p>
          <a:p>
            <a:pPr marL="0" marR="0" lvl="0" indent="0" algn="l" rtl="0">
              <a:spcBef>
                <a:spcPts val="480"/>
              </a:spcBef>
              <a:spcAft>
                <a:spcPts val="0"/>
              </a:spcAft>
              <a:buClr>
                <a:schemeClr val="dk1"/>
              </a:buClr>
              <a:buSzPts val="2400"/>
              <a:buFont typeface="Livvic"/>
              <a:buNone/>
            </a:pPr>
            <a:r>
              <a:rPr lang="fr-FR" sz="2400" b="1">
                <a:solidFill>
                  <a:schemeClr val="dk1"/>
                </a:solidFill>
                <a:latin typeface="Livvic"/>
                <a:ea typeface="Livvic"/>
                <a:cs typeface="Livvic"/>
                <a:sym typeface="Livvic"/>
              </a:rPr>
              <a:t>=&gt; Risque de déformation </a:t>
            </a:r>
            <a:r>
              <a:rPr lang="fr-FR" sz="2400">
                <a:solidFill>
                  <a:schemeClr val="dk1"/>
                </a:solidFill>
                <a:latin typeface="Livvic"/>
                <a:ea typeface="Livvic"/>
                <a:cs typeface="Livvic"/>
                <a:sym typeface="Livvic"/>
              </a:rPr>
              <a:t>du sol sous passage d’engins forestiers est très élevé quelque soit le type d’engin</a:t>
            </a:r>
            <a:endParaRPr/>
          </a:p>
          <a:p>
            <a:pPr marL="0" marR="0" lvl="0" indent="0" algn="l" rtl="0">
              <a:spcBef>
                <a:spcPts val="0"/>
              </a:spcBef>
              <a:spcAft>
                <a:spcPts val="0"/>
              </a:spcAft>
              <a:buClr>
                <a:schemeClr val="dk1"/>
              </a:buClr>
              <a:buSzPts val="1800"/>
              <a:buFont typeface="Arial"/>
              <a:buNone/>
            </a:pPr>
            <a:endParaRPr sz="1800">
              <a:solidFill>
                <a:schemeClr val="dk1"/>
              </a:solidFill>
              <a:latin typeface="Livvic"/>
              <a:ea typeface="Livvic"/>
              <a:cs typeface="Livvic"/>
              <a:sym typeface="Livvic"/>
            </a:endParaRPr>
          </a:p>
        </p:txBody>
      </p:sp>
      <p:pic>
        <p:nvPicPr>
          <p:cNvPr id="163" name="Google Shape;163;p5"/>
          <p:cNvPicPr preferRelativeResize="0"/>
          <p:nvPr/>
        </p:nvPicPr>
        <p:blipFill>
          <a:blip r:embed="rId3">
            <a:alphaModFix/>
          </a:blip>
          <a:stretch>
            <a:fillRect/>
          </a:stretch>
        </p:blipFill>
        <p:spPr>
          <a:xfrm>
            <a:off x="4674900" y="1329975"/>
            <a:ext cx="7517100" cy="5233400"/>
          </a:xfrm>
          <a:prstGeom prst="rect">
            <a:avLst/>
          </a:prstGeom>
          <a:noFill/>
          <a:ln>
            <a:noFill/>
          </a:ln>
        </p:spPr>
      </p:pic>
      <p:sp>
        <p:nvSpPr>
          <p:cNvPr id="164" name="Google Shape;16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6</a:t>
            </a:fld>
            <a:endParaRPr/>
          </a:p>
        </p:txBody>
      </p:sp>
      <p:sp>
        <p:nvSpPr>
          <p:cNvPr id="171" name="Google Shape;171;p6"/>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Tassement des sols et circulation des fluides</a:t>
            </a:r>
            <a:endParaRPr/>
          </a:p>
        </p:txBody>
      </p:sp>
      <p:pic>
        <p:nvPicPr>
          <p:cNvPr id="172" name="Google Shape;172;p6"/>
          <p:cNvPicPr preferRelativeResize="0"/>
          <p:nvPr/>
        </p:nvPicPr>
        <p:blipFill>
          <a:blip r:embed="rId3">
            <a:alphaModFix/>
          </a:blip>
          <a:stretch>
            <a:fillRect/>
          </a:stretch>
        </p:blipFill>
        <p:spPr>
          <a:xfrm>
            <a:off x="314924" y="1453802"/>
            <a:ext cx="3734100" cy="4978749"/>
          </a:xfrm>
          <a:prstGeom prst="rect">
            <a:avLst/>
          </a:prstGeom>
          <a:noFill/>
          <a:ln>
            <a:noFill/>
          </a:ln>
        </p:spPr>
      </p:pic>
      <p:pic>
        <p:nvPicPr>
          <p:cNvPr id="173" name="Google Shape;173;p6"/>
          <p:cNvPicPr preferRelativeResize="0"/>
          <p:nvPr/>
        </p:nvPicPr>
        <p:blipFill rotWithShape="1">
          <a:blip r:embed="rId4">
            <a:alphaModFix/>
          </a:blip>
          <a:srcRect l="93810" t="79131"/>
          <a:stretch/>
        </p:blipFill>
        <p:spPr>
          <a:xfrm>
            <a:off x="7845601" y="1872962"/>
            <a:ext cx="690511" cy="1396012"/>
          </a:xfrm>
          <a:prstGeom prst="rect">
            <a:avLst/>
          </a:prstGeom>
          <a:noFill/>
          <a:ln>
            <a:noFill/>
          </a:ln>
        </p:spPr>
      </p:pic>
      <p:pic>
        <p:nvPicPr>
          <p:cNvPr id="174" name="Google Shape;174;p6" descr="Une image contenant arbre, extérieur, nature, sentier&#10;&#10;Description générée automatiquement"/>
          <p:cNvPicPr preferRelativeResize="0"/>
          <p:nvPr/>
        </p:nvPicPr>
        <p:blipFill rotWithShape="1">
          <a:blip r:embed="rId5">
            <a:alphaModFix/>
          </a:blip>
          <a:srcRect/>
          <a:stretch/>
        </p:blipFill>
        <p:spPr>
          <a:xfrm>
            <a:off x="8073500" y="3470220"/>
            <a:ext cx="3949778" cy="2962328"/>
          </a:xfrm>
          <a:prstGeom prst="rect">
            <a:avLst/>
          </a:prstGeom>
          <a:noFill/>
          <a:ln>
            <a:noFill/>
          </a:ln>
        </p:spPr>
      </p:pic>
      <p:pic>
        <p:nvPicPr>
          <p:cNvPr id="175" name="Google Shape;175;p6"/>
          <p:cNvPicPr preferRelativeResize="0"/>
          <p:nvPr/>
        </p:nvPicPr>
        <p:blipFill rotWithShape="1">
          <a:blip r:embed="rId4">
            <a:alphaModFix/>
          </a:blip>
          <a:srcRect r="80764" b="50310"/>
          <a:stretch/>
        </p:blipFill>
        <p:spPr>
          <a:xfrm>
            <a:off x="2850825" y="1078125"/>
            <a:ext cx="1735925" cy="2688724"/>
          </a:xfrm>
          <a:prstGeom prst="rect">
            <a:avLst/>
          </a:prstGeom>
          <a:noFill/>
          <a:ln>
            <a:noFill/>
          </a:ln>
        </p:spPr>
      </p:pic>
      <p:pic>
        <p:nvPicPr>
          <p:cNvPr id="176" name="Google Shape;176;p6"/>
          <p:cNvPicPr preferRelativeResize="0"/>
          <p:nvPr/>
        </p:nvPicPr>
        <p:blipFill rotWithShape="1">
          <a:blip r:embed="rId4">
            <a:alphaModFix/>
          </a:blip>
          <a:srcRect l="31744" r="50251" b="50310"/>
          <a:stretch/>
        </p:blipFill>
        <p:spPr>
          <a:xfrm>
            <a:off x="4671813" y="1067613"/>
            <a:ext cx="1624702" cy="2688724"/>
          </a:xfrm>
          <a:prstGeom prst="rect">
            <a:avLst/>
          </a:prstGeom>
          <a:noFill/>
          <a:ln>
            <a:noFill/>
          </a:ln>
        </p:spPr>
      </p:pic>
      <p:pic>
        <p:nvPicPr>
          <p:cNvPr id="177" name="Google Shape;177;p6"/>
          <p:cNvPicPr preferRelativeResize="0"/>
          <p:nvPr/>
        </p:nvPicPr>
        <p:blipFill rotWithShape="1">
          <a:blip r:embed="rId4">
            <a:alphaModFix/>
          </a:blip>
          <a:srcRect l="62542" r="19453" b="50310"/>
          <a:stretch/>
        </p:blipFill>
        <p:spPr>
          <a:xfrm>
            <a:off x="6381600" y="1067625"/>
            <a:ext cx="1624702" cy="2688699"/>
          </a:xfrm>
          <a:prstGeom prst="rect">
            <a:avLst/>
          </a:prstGeom>
          <a:noFill/>
          <a:ln>
            <a:noFill/>
          </a:ln>
        </p:spPr>
      </p:pic>
      <p:pic>
        <p:nvPicPr>
          <p:cNvPr id="178" name="Google Shape;178;p6"/>
          <p:cNvPicPr preferRelativeResize="0"/>
          <p:nvPr/>
        </p:nvPicPr>
        <p:blipFill rotWithShape="1">
          <a:blip r:embed="rId4">
            <a:alphaModFix/>
          </a:blip>
          <a:srcRect l="18384" t="48988" r="62378" b="1321"/>
          <a:stretch/>
        </p:blipFill>
        <p:spPr>
          <a:xfrm>
            <a:off x="4463375" y="3884088"/>
            <a:ext cx="1735925" cy="2688724"/>
          </a:xfrm>
          <a:prstGeom prst="rect">
            <a:avLst/>
          </a:prstGeom>
          <a:noFill/>
          <a:ln>
            <a:noFill/>
          </a:ln>
        </p:spPr>
      </p:pic>
      <p:pic>
        <p:nvPicPr>
          <p:cNvPr id="179" name="Google Shape;179;p6"/>
          <p:cNvPicPr preferRelativeResize="0"/>
          <p:nvPr/>
        </p:nvPicPr>
        <p:blipFill rotWithShape="1">
          <a:blip r:embed="rId4">
            <a:alphaModFix/>
          </a:blip>
          <a:srcRect l="51550" t="48903" r="29212"/>
          <a:stretch/>
        </p:blipFill>
        <p:spPr>
          <a:xfrm>
            <a:off x="6268437" y="3846000"/>
            <a:ext cx="1735925" cy="27648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7</a:t>
            </a:fld>
            <a:endParaRPr/>
          </a:p>
        </p:txBody>
      </p:sp>
      <p:sp>
        <p:nvSpPr>
          <p:cNvPr id="186" name="Google Shape;186;p7"/>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Effets du tassement sur les peuplements forestiers</a:t>
            </a:r>
            <a:endParaRPr/>
          </a:p>
        </p:txBody>
      </p:sp>
      <p:grpSp>
        <p:nvGrpSpPr>
          <p:cNvPr id="187" name="Google Shape;187;p7"/>
          <p:cNvGrpSpPr/>
          <p:nvPr/>
        </p:nvGrpSpPr>
        <p:grpSpPr>
          <a:xfrm>
            <a:off x="1193780" y="1133010"/>
            <a:ext cx="7961800" cy="5359537"/>
            <a:chOff x="535257" y="780836"/>
            <a:chExt cx="7961800" cy="5359537"/>
          </a:xfrm>
        </p:grpSpPr>
        <p:pic>
          <p:nvPicPr>
            <p:cNvPr id="188" name="Google Shape;188;p7"/>
            <p:cNvPicPr preferRelativeResize="0"/>
            <p:nvPr/>
          </p:nvPicPr>
          <p:blipFill rotWithShape="1">
            <a:blip r:embed="rId3">
              <a:alphaModFix/>
            </a:blip>
            <a:srcRect r="26684" b="18901"/>
            <a:stretch/>
          </p:blipFill>
          <p:spPr>
            <a:xfrm>
              <a:off x="946934" y="780836"/>
              <a:ext cx="7550123" cy="4849402"/>
            </a:xfrm>
            <a:prstGeom prst="rect">
              <a:avLst/>
            </a:prstGeom>
            <a:noFill/>
            <a:ln>
              <a:noFill/>
            </a:ln>
          </p:spPr>
        </p:pic>
        <p:sp>
          <p:nvSpPr>
            <p:cNvPr id="189" name="Google Shape;189;p7"/>
            <p:cNvSpPr txBox="1"/>
            <p:nvPr/>
          </p:nvSpPr>
          <p:spPr>
            <a:xfrm>
              <a:off x="1708424" y="1027416"/>
              <a:ext cx="18549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Biomasse totale</a:t>
              </a:r>
              <a:endParaRPr/>
            </a:p>
          </p:txBody>
        </p:sp>
        <p:sp>
          <p:nvSpPr>
            <p:cNvPr id="190" name="Google Shape;190;p7"/>
            <p:cNvSpPr txBox="1"/>
            <p:nvPr/>
          </p:nvSpPr>
          <p:spPr>
            <a:xfrm>
              <a:off x="1424437" y="1530850"/>
              <a:ext cx="21402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Biomasse aérienne</a:t>
              </a:r>
              <a:endParaRPr/>
            </a:p>
          </p:txBody>
        </p:sp>
        <p:sp>
          <p:nvSpPr>
            <p:cNvPr id="191" name="Google Shape;191;p7"/>
            <p:cNvSpPr txBox="1"/>
            <p:nvPr/>
          </p:nvSpPr>
          <p:spPr>
            <a:xfrm>
              <a:off x="1367216" y="2034284"/>
              <a:ext cx="21450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Biomasse racinaire</a:t>
              </a:r>
              <a:endParaRPr/>
            </a:p>
          </p:txBody>
        </p:sp>
        <p:sp>
          <p:nvSpPr>
            <p:cNvPr id="192" name="Google Shape;192;p7"/>
            <p:cNvSpPr txBox="1"/>
            <p:nvPr/>
          </p:nvSpPr>
          <p:spPr>
            <a:xfrm>
              <a:off x="1608653" y="2640458"/>
              <a:ext cx="19512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Biomasse foliaire</a:t>
              </a:r>
              <a:endParaRPr/>
            </a:p>
          </p:txBody>
        </p:sp>
        <p:sp>
          <p:nvSpPr>
            <p:cNvPr id="193" name="Google Shape;193;p7"/>
            <p:cNvSpPr txBox="1"/>
            <p:nvPr/>
          </p:nvSpPr>
          <p:spPr>
            <a:xfrm>
              <a:off x="1334219" y="3143892"/>
              <a:ext cx="22302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LAI (surface foliaire)</a:t>
              </a:r>
              <a:endParaRPr/>
            </a:p>
          </p:txBody>
        </p:sp>
        <p:sp>
          <p:nvSpPr>
            <p:cNvPr id="194" name="Google Shape;194;p7"/>
            <p:cNvSpPr txBox="1"/>
            <p:nvPr/>
          </p:nvSpPr>
          <p:spPr>
            <a:xfrm>
              <a:off x="535257" y="3683287"/>
              <a:ext cx="30252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Profondeur d’enracinement</a:t>
              </a:r>
              <a:endParaRPr/>
            </a:p>
          </p:txBody>
        </p:sp>
        <p:sp>
          <p:nvSpPr>
            <p:cNvPr id="195" name="Google Shape;195;p7"/>
            <p:cNvSpPr txBox="1"/>
            <p:nvPr/>
          </p:nvSpPr>
          <p:spPr>
            <a:xfrm>
              <a:off x="1460563" y="4238637"/>
              <a:ext cx="21099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Diamètre au collet</a:t>
              </a:r>
              <a:endParaRPr/>
            </a:p>
          </p:txBody>
        </p:sp>
        <p:sp>
          <p:nvSpPr>
            <p:cNvPr id="196" name="Google Shape;196;p7"/>
            <p:cNvSpPr txBox="1"/>
            <p:nvPr/>
          </p:nvSpPr>
          <p:spPr>
            <a:xfrm>
              <a:off x="1467013" y="4793977"/>
              <a:ext cx="20970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Hauteur des semis</a:t>
              </a:r>
              <a:endParaRPr/>
            </a:p>
          </p:txBody>
        </p:sp>
        <p:sp>
          <p:nvSpPr>
            <p:cNvPr id="197" name="Google Shape;197;p7"/>
            <p:cNvSpPr txBox="1"/>
            <p:nvPr/>
          </p:nvSpPr>
          <p:spPr>
            <a:xfrm>
              <a:off x="4329971" y="5494042"/>
              <a:ext cx="3622106" cy="64633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Pourcentage de changement (circulé – témoin)/ témoin × 100</a:t>
              </a:r>
              <a:endParaRPr/>
            </a:p>
          </p:txBody>
        </p:sp>
      </p:grpSp>
      <p:sp>
        <p:nvSpPr>
          <p:cNvPr id="198" name="Google Shape;198;p7"/>
          <p:cNvSpPr txBox="1"/>
          <p:nvPr/>
        </p:nvSpPr>
        <p:spPr>
          <a:xfrm rot="5400000">
            <a:off x="8441239" y="4578895"/>
            <a:ext cx="17347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a:solidFill>
                  <a:schemeClr val="dk1"/>
                </a:solidFill>
                <a:latin typeface="Livvic"/>
                <a:ea typeface="Livvic"/>
                <a:cs typeface="Livvic"/>
                <a:sym typeface="Livvic"/>
              </a:rPr>
              <a:t>Mariotti et al. 2020</a:t>
            </a:r>
            <a:endParaRPr/>
          </a:p>
        </p:txBody>
      </p:sp>
      <p:sp>
        <p:nvSpPr>
          <p:cNvPr id="199" name="Google Shape;199;p7"/>
          <p:cNvSpPr txBox="1"/>
          <p:nvPr/>
        </p:nvSpPr>
        <p:spPr>
          <a:xfrm>
            <a:off x="4582725" y="976650"/>
            <a:ext cx="244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b="1">
                <a:solidFill>
                  <a:srgbClr val="FF0000"/>
                </a:solidFill>
                <a:latin typeface="Calibri"/>
                <a:ea typeface="Calibri"/>
                <a:cs typeface="Calibri"/>
                <a:sym typeface="Calibri"/>
              </a:rPr>
              <a:t>Effet négatif du tassement</a:t>
            </a:r>
            <a:endParaRPr b="1">
              <a:solidFill>
                <a:srgbClr val="FF0000"/>
              </a:solidFill>
              <a:latin typeface="Calibri"/>
              <a:ea typeface="Calibri"/>
              <a:cs typeface="Calibri"/>
              <a:sym typeface="Calibri"/>
            </a:endParaRPr>
          </a:p>
        </p:txBody>
      </p:sp>
      <p:sp>
        <p:nvSpPr>
          <p:cNvPr id="200" name="Google Shape;200;p7"/>
          <p:cNvSpPr txBox="1"/>
          <p:nvPr/>
        </p:nvSpPr>
        <p:spPr>
          <a:xfrm>
            <a:off x="7029825" y="976650"/>
            <a:ext cx="2447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b="1">
                <a:solidFill>
                  <a:srgbClr val="6AA84F"/>
                </a:solidFill>
                <a:latin typeface="Calibri"/>
                <a:ea typeface="Calibri"/>
                <a:cs typeface="Calibri"/>
                <a:sym typeface="Calibri"/>
              </a:rPr>
              <a:t>Effet positif du tassement</a:t>
            </a:r>
            <a:endParaRPr b="1">
              <a:solidFill>
                <a:srgbClr val="6AA84F"/>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8</a:t>
            </a:fld>
            <a:endParaRPr/>
          </a:p>
        </p:txBody>
      </p:sp>
      <p:sp>
        <p:nvSpPr>
          <p:cNvPr id="207" name="Google Shape;207;p8"/>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Effets du tassement selon le type de sol</a:t>
            </a:r>
            <a:endParaRPr/>
          </a:p>
        </p:txBody>
      </p:sp>
      <p:grpSp>
        <p:nvGrpSpPr>
          <p:cNvPr id="208" name="Google Shape;208;p8"/>
          <p:cNvGrpSpPr/>
          <p:nvPr/>
        </p:nvGrpSpPr>
        <p:grpSpPr>
          <a:xfrm>
            <a:off x="-210556" y="953314"/>
            <a:ext cx="7511007" cy="5660512"/>
            <a:chOff x="1364585" y="250607"/>
            <a:chExt cx="7511007" cy="5660512"/>
          </a:xfrm>
        </p:grpSpPr>
        <p:pic>
          <p:nvPicPr>
            <p:cNvPr id="209" name="Google Shape;209;p8"/>
            <p:cNvPicPr preferRelativeResize="0"/>
            <p:nvPr/>
          </p:nvPicPr>
          <p:blipFill rotWithShape="1">
            <a:blip r:embed="rId3">
              <a:alphaModFix/>
            </a:blip>
            <a:srcRect l="1" r="25820" b="20595"/>
            <a:stretch/>
          </p:blipFill>
          <p:spPr>
            <a:xfrm>
              <a:off x="1364585" y="250607"/>
              <a:ext cx="7511007" cy="5046754"/>
            </a:xfrm>
            <a:prstGeom prst="rect">
              <a:avLst/>
            </a:prstGeom>
            <a:noFill/>
            <a:ln>
              <a:noFill/>
            </a:ln>
          </p:spPr>
        </p:pic>
        <p:grpSp>
          <p:nvGrpSpPr>
            <p:cNvPr id="210" name="Google Shape;210;p8"/>
            <p:cNvGrpSpPr/>
            <p:nvPr/>
          </p:nvGrpSpPr>
          <p:grpSpPr>
            <a:xfrm>
              <a:off x="1681828" y="390419"/>
              <a:ext cx="2244846" cy="4448567"/>
              <a:chOff x="356462" y="893852"/>
              <a:chExt cx="2244846" cy="4448567"/>
            </a:xfrm>
          </p:grpSpPr>
          <p:sp>
            <p:nvSpPr>
              <p:cNvPr id="211" name="Google Shape;211;p8"/>
              <p:cNvSpPr txBox="1"/>
              <p:nvPr/>
            </p:nvSpPr>
            <p:spPr>
              <a:xfrm>
                <a:off x="730667" y="893852"/>
                <a:ext cx="185499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Biomasse totale</a:t>
                </a:r>
                <a:endParaRPr/>
              </a:p>
            </p:txBody>
          </p:sp>
          <p:sp>
            <p:nvSpPr>
              <p:cNvPr id="212" name="Google Shape;212;p8"/>
              <p:cNvSpPr txBox="1"/>
              <p:nvPr/>
            </p:nvSpPr>
            <p:spPr>
              <a:xfrm>
                <a:off x="446680" y="1491635"/>
                <a:ext cx="2140330"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Biomasse aérienne</a:t>
                </a:r>
                <a:endParaRPr/>
              </a:p>
            </p:txBody>
          </p:sp>
          <p:sp>
            <p:nvSpPr>
              <p:cNvPr id="213" name="Google Shape;213;p8"/>
              <p:cNvSpPr txBox="1"/>
              <p:nvPr/>
            </p:nvSpPr>
            <p:spPr>
              <a:xfrm>
                <a:off x="456169" y="2064072"/>
                <a:ext cx="214513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Biomasse racinaire</a:t>
                </a:r>
                <a:endParaRPr/>
              </a:p>
            </p:txBody>
          </p:sp>
          <p:sp>
            <p:nvSpPr>
              <p:cNvPr id="214" name="Google Shape;214;p8"/>
              <p:cNvSpPr txBox="1"/>
              <p:nvPr/>
            </p:nvSpPr>
            <p:spPr>
              <a:xfrm>
                <a:off x="630896" y="2676238"/>
                <a:ext cx="1951175"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Biomasse foliaire</a:t>
                </a:r>
                <a:endParaRPr/>
              </a:p>
            </p:txBody>
          </p:sp>
          <p:sp>
            <p:nvSpPr>
              <p:cNvPr id="215" name="Google Shape;215;p8"/>
              <p:cNvSpPr txBox="1"/>
              <p:nvPr/>
            </p:nvSpPr>
            <p:spPr>
              <a:xfrm>
                <a:off x="356462" y="3232066"/>
                <a:ext cx="2230098"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LAI (surface foliaire)</a:t>
                </a:r>
                <a:endParaRPr/>
              </a:p>
            </p:txBody>
          </p:sp>
          <p:sp>
            <p:nvSpPr>
              <p:cNvPr id="216" name="Google Shape;216;p8"/>
              <p:cNvSpPr txBox="1"/>
              <p:nvPr/>
            </p:nvSpPr>
            <p:spPr>
              <a:xfrm>
                <a:off x="554675" y="3672339"/>
                <a:ext cx="1951200" cy="64650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fr-FR" sz="1800">
                    <a:solidFill>
                      <a:schemeClr val="dk1"/>
                    </a:solidFill>
                    <a:latin typeface="Livvic"/>
                    <a:ea typeface="Livvic"/>
                    <a:cs typeface="Livvic"/>
                    <a:sym typeface="Livvic"/>
                  </a:rPr>
                  <a:t>Profondeur </a:t>
                </a:r>
                <a:endParaRPr sz="1800">
                  <a:solidFill>
                    <a:schemeClr val="dk1"/>
                  </a:solidFill>
                  <a:latin typeface="Livvic"/>
                  <a:ea typeface="Livvic"/>
                  <a:cs typeface="Livvic"/>
                  <a:sym typeface="Livvic"/>
                </a:endParaRPr>
              </a:p>
              <a:p>
                <a:pPr marL="0" marR="0" lvl="0" indent="0" algn="r" rtl="0">
                  <a:spcBef>
                    <a:spcPts val="0"/>
                  </a:spcBef>
                  <a:spcAft>
                    <a:spcPts val="0"/>
                  </a:spcAft>
                  <a:buNone/>
                </a:pPr>
                <a:r>
                  <a:rPr lang="fr-FR" sz="1800">
                    <a:solidFill>
                      <a:schemeClr val="dk1"/>
                    </a:solidFill>
                    <a:latin typeface="Livvic"/>
                    <a:ea typeface="Livvic"/>
                    <a:cs typeface="Livvic"/>
                    <a:sym typeface="Livvic"/>
                  </a:rPr>
                  <a:t>d’enracinement</a:t>
                </a:r>
                <a:endParaRPr/>
              </a:p>
            </p:txBody>
          </p:sp>
          <p:sp>
            <p:nvSpPr>
              <p:cNvPr id="217" name="Google Shape;217;p8"/>
              <p:cNvSpPr txBox="1"/>
              <p:nvPr/>
            </p:nvSpPr>
            <p:spPr>
              <a:xfrm>
                <a:off x="419531" y="4389773"/>
                <a:ext cx="2109900" cy="3693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Diamètre au collet</a:t>
                </a:r>
                <a:endParaRPr/>
              </a:p>
            </p:txBody>
          </p:sp>
          <p:sp>
            <p:nvSpPr>
              <p:cNvPr id="218" name="Google Shape;218;p8"/>
              <p:cNvSpPr txBox="1"/>
              <p:nvPr/>
            </p:nvSpPr>
            <p:spPr>
              <a:xfrm>
                <a:off x="495731" y="4973087"/>
                <a:ext cx="2097049" cy="36933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Hauteur des semis</a:t>
                </a:r>
                <a:endParaRPr/>
              </a:p>
            </p:txBody>
          </p:sp>
        </p:grpSp>
        <p:sp>
          <p:nvSpPr>
            <p:cNvPr id="219" name="Google Shape;219;p8"/>
            <p:cNvSpPr txBox="1"/>
            <p:nvPr/>
          </p:nvSpPr>
          <p:spPr>
            <a:xfrm>
              <a:off x="3974690" y="5264619"/>
              <a:ext cx="3610500" cy="6465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Pourcentage de changement (circulé – témoin)/ témoin × 100</a:t>
              </a:r>
              <a:endParaRPr/>
            </a:p>
          </p:txBody>
        </p:sp>
      </p:grpSp>
      <p:sp>
        <p:nvSpPr>
          <p:cNvPr id="220" name="Google Shape;220;p8"/>
          <p:cNvSpPr txBox="1"/>
          <p:nvPr/>
        </p:nvSpPr>
        <p:spPr>
          <a:xfrm>
            <a:off x="8407800" y="1294600"/>
            <a:ext cx="3936600" cy="147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800">
                <a:solidFill>
                  <a:schemeClr val="dk1"/>
                </a:solidFill>
                <a:latin typeface="Livvic"/>
                <a:ea typeface="Livvic"/>
                <a:cs typeface="Livvic"/>
                <a:sym typeface="Livvic"/>
              </a:rPr>
              <a:t>- Arenic = sableux (&gt; 70% de sable)</a:t>
            </a:r>
            <a:endParaRPr/>
          </a:p>
          <a:p>
            <a:pPr marL="0" marR="0" lvl="0" indent="0" algn="l" rtl="0">
              <a:spcBef>
                <a:spcPts val="0"/>
              </a:spcBef>
              <a:spcAft>
                <a:spcPts val="0"/>
              </a:spcAft>
              <a:buNone/>
            </a:pPr>
            <a:r>
              <a:rPr lang="fr-FR" sz="1800">
                <a:solidFill>
                  <a:schemeClr val="dk1"/>
                </a:solidFill>
                <a:latin typeface="Livvic"/>
                <a:ea typeface="Livvic"/>
                <a:cs typeface="Livvic"/>
                <a:sym typeface="Livvic"/>
              </a:rPr>
              <a:t>- Clayic = argile lourde (&gt;45% argile)</a:t>
            </a:r>
            <a:endParaRPr/>
          </a:p>
          <a:p>
            <a:pPr marL="0" lvl="0" indent="0" algn="l" rtl="0">
              <a:spcBef>
                <a:spcPts val="0"/>
              </a:spcBef>
              <a:spcAft>
                <a:spcPts val="0"/>
              </a:spcAft>
              <a:buNone/>
            </a:pPr>
            <a:r>
              <a:rPr lang="fr-FR" sz="1800">
                <a:solidFill>
                  <a:schemeClr val="dk1"/>
                </a:solidFill>
                <a:latin typeface="Livvic"/>
                <a:ea typeface="Livvic"/>
                <a:cs typeface="Livvic"/>
                <a:sym typeface="Livvic"/>
              </a:rPr>
              <a:t>- Siltic = limoneux (&gt; 60% limon)</a:t>
            </a:r>
            <a:endParaRPr sz="1800">
              <a:solidFill>
                <a:schemeClr val="dk1"/>
              </a:solidFill>
              <a:latin typeface="Livvic"/>
              <a:ea typeface="Livvic"/>
              <a:cs typeface="Livvic"/>
              <a:sym typeface="Livvic"/>
            </a:endParaRPr>
          </a:p>
          <a:p>
            <a:pPr marL="0" lvl="0" indent="0" algn="l" rtl="0">
              <a:spcBef>
                <a:spcPts val="0"/>
              </a:spcBef>
              <a:spcAft>
                <a:spcPts val="0"/>
              </a:spcAft>
              <a:buClr>
                <a:schemeClr val="dk1"/>
              </a:buClr>
              <a:buFont typeface="Arial"/>
              <a:buNone/>
            </a:pPr>
            <a:r>
              <a:rPr lang="fr-FR" sz="1800">
                <a:solidFill>
                  <a:schemeClr val="dk1"/>
                </a:solidFill>
                <a:latin typeface="Livvic"/>
                <a:ea typeface="Livvic"/>
                <a:cs typeface="Livvic"/>
                <a:sym typeface="Livvic"/>
              </a:rPr>
              <a:t>- Loamic = équilibré (combinaison d’argiles, limons et sables)</a:t>
            </a:r>
            <a:endParaRPr sz="1800">
              <a:solidFill>
                <a:schemeClr val="dk1"/>
              </a:solidFill>
              <a:latin typeface="Livvic"/>
              <a:ea typeface="Livvic"/>
              <a:cs typeface="Livvic"/>
              <a:sym typeface="Livvic"/>
            </a:endParaRPr>
          </a:p>
        </p:txBody>
      </p:sp>
      <p:sp>
        <p:nvSpPr>
          <p:cNvPr id="221" name="Google Shape;221;p8"/>
          <p:cNvSpPr txBox="1"/>
          <p:nvPr/>
        </p:nvSpPr>
        <p:spPr>
          <a:xfrm>
            <a:off x="257875" y="6143052"/>
            <a:ext cx="17802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a:solidFill>
                  <a:schemeClr val="dk1"/>
                </a:solidFill>
                <a:latin typeface="Livvic"/>
                <a:ea typeface="Livvic"/>
                <a:cs typeface="Livvic"/>
                <a:sym typeface="Livvic"/>
              </a:rPr>
              <a:t>Mariotti et al. 2020</a:t>
            </a:r>
            <a:endParaRPr>
              <a:latin typeface="Livvic"/>
              <a:ea typeface="Livvic"/>
              <a:cs typeface="Livvic"/>
              <a:sym typeface="Livvic"/>
            </a:endParaRPr>
          </a:p>
        </p:txBody>
      </p:sp>
      <p:pic>
        <p:nvPicPr>
          <p:cNvPr id="222" name="Google Shape;222;p8" descr="Une image contenant herbe, extérieur, arbre, plante&#10;&#10;Description générée automatiquement"/>
          <p:cNvPicPr preferRelativeResize="0"/>
          <p:nvPr/>
        </p:nvPicPr>
        <p:blipFill rotWithShape="1">
          <a:blip r:embed="rId4">
            <a:alphaModFix/>
          </a:blip>
          <a:srcRect/>
          <a:stretch/>
        </p:blipFill>
        <p:spPr>
          <a:xfrm>
            <a:off x="6045695" y="3920712"/>
            <a:ext cx="3833755" cy="2875327"/>
          </a:xfrm>
          <a:prstGeom prst="rect">
            <a:avLst/>
          </a:prstGeom>
          <a:noFill/>
          <a:ln>
            <a:noFill/>
          </a:ln>
        </p:spPr>
      </p:pic>
      <p:pic>
        <p:nvPicPr>
          <p:cNvPr id="223" name="Google Shape;223;p8" descr="Une image contenant arbre, extérieur, forêt, chemin&#10;&#10;Description générée automatiquement"/>
          <p:cNvPicPr preferRelativeResize="0"/>
          <p:nvPr/>
        </p:nvPicPr>
        <p:blipFill rotWithShape="1">
          <a:blip r:embed="rId5">
            <a:alphaModFix/>
          </a:blip>
          <a:srcRect l="15935" t="-200" r="11532"/>
          <a:stretch/>
        </p:blipFill>
        <p:spPr>
          <a:xfrm>
            <a:off x="8777302" y="3147469"/>
            <a:ext cx="3581402" cy="3710530"/>
          </a:xfrm>
          <a:prstGeom prst="rect">
            <a:avLst/>
          </a:prstGeom>
          <a:noFill/>
          <a:ln w="38100" cap="flat" cmpd="sng">
            <a:solidFill>
              <a:schemeClr val="lt1"/>
            </a:solidFill>
            <a:prstDash val="solid"/>
            <a:round/>
            <a:headEnd type="none" w="sm" len="sm"/>
            <a:tailEnd type="none" w="sm" len="sm"/>
          </a:ln>
        </p:spPr>
      </p:pic>
      <p:pic>
        <p:nvPicPr>
          <p:cNvPr id="224" name="Google Shape;224;p8"/>
          <p:cNvPicPr preferRelativeResize="0"/>
          <p:nvPr/>
        </p:nvPicPr>
        <p:blipFill rotWithShape="1">
          <a:blip r:embed="rId3">
            <a:alphaModFix/>
          </a:blip>
          <a:srcRect l="62839" t="59422" r="27047" b="26346"/>
          <a:stretch/>
        </p:blipFill>
        <p:spPr>
          <a:xfrm>
            <a:off x="7300450" y="1519150"/>
            <a:ext cx="1023975" cy="904475"/>
          </a:xfrm>
          <a:prstGeom prst="rect">
            <a:avLst/>
          </a:prstGeom>
          <a:noFill/>
          <a:ln>
            <a:noFill/>
          </a:ln>
        </p:spPr>
      </p:pic>
      <p:sp>
        <p:nvSpPr>
          <p:cNvPr id="225" name="Google Shape;225;p8"/>
          <p:cNvSpPr txBox="1"/>
          <p:nvPr/>
        </p:nvSpPr>
        <p:spPr>
          <a:xfrm>
            <a:off x="7940350" y="848200"/>
            <a:ext cx="32490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700">
                <a:solidFill>
                  <a:schemeClr val="accent4"/>
                </a:solidFill>
                <a:latin typeface="Calibri"/>
                <a:ea typeface="Calibri"/>
                <a:cs typeface="Calibri"/>
                <a:sym typeface="Calibri"/>
              </a:rPr>
              <a:t>Moins sensible au </a:t>
            </a:r>
            <a:r>
              <a:rPr lang="fr-FR" sz="1700">
                <a:solidFill>
                  <a:schemeClr val="accent4"/>
                </a:solidFill>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tassement</a:t>
            </a:r>
            <a:endParaRPr sz="1700">
              <a:solidFill>
                <a:schemeClr val="accent4"/>
              </a:solidFill>
              <a:latin typeface="Calibri"/>
              <a:ea typeface="Calibri"/>
              <a:cs typeface="Calibri"/>
              <a:sym typeface="Calibri"/>
            </a:endParaRPr>
          </a:p>
        </p:txBody>
      </p:sp>
      <p:sp>
        <p:nvSpPr>
          <p:cNvPr id="226" name="Google Shape;226;p8"/>
          <p:cNvSpPr txBox="1"/>
          <p:nvPr/>
        </p:nvSpPr>
        <p:spPr>
          <a:xfrm>
            <a:off x="7940350" y="2648175"/>
            <a:ext cx="34134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FR" sz="1700">
                <a:solidFill>
                  <a:schemeClr val="accent4"/>
                </a:solidFill>
                <a:latin typeface="Calibri"/>
                <a:ea typeface="Calibri"/>
                <a:cs typeface="Calibri"/>
                <a:sym typeface="Calibri"/>
              </a:rPr>
              <a:t>Plus sensible au tassement</a:t>
            </a:r>
            <a:endParaRPr sz="1700">
              <a:solidFill>
                <a:schemeClr val="accent4"/>
              </a:solidFill>
              <a:latin typeface="Calibri"/>
              <a:ea typeface="Calibri"/>
              <a:cs typeface="Calibri"/>
              <a:sym typeface="Calibri"/>
            </a:endParaRPr>
          </a:p>
        </p:txBody>
      </p:sp>
      <p:cxnSp>
        <p:nvCxnSpPr>
          <p:cNvPr id="227" name="Google Shape;227;p8"/>
          <p:cNvCxnSpPr/>
          <p:nvPr/>
        </p:nvCxnSpPr>
        <p:spPr>
          <a:xfrm>
            <a:off x="8349225" y="1175600"/>
            <a:ext cx="23100" cy="1516200"/>
          </a:xfrm>
          <a:prstGeom prst="straightConnector1">
            <a:avLst/>
          </a:prstGeom>
          <a:noFill/>
          <a:ln w="19050" cap="flat" cmpd="sng">
            <a:solidFill>
              <a:schemeClr val="accent4"/>
            </a:solidFill>
            <a:prstDash val="solid"/>
            <a:round/>
            <a:headEnd type="none" w="med" len="med"/>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fr-FR"/>
              <a:t>9</a:t>
            </a:fld>
            <a:endParaRPr/>
          </a:p>
        </p:txBody>
      </p:sp>
      <p:sp>
        <p:nvSpPr>
          <p:cNvPr id="234" name="Google Shape;234;p9"/>
          <p:cNvSpPr txBox="1"/>
          <p:nvPr/>
        </p:nvSpPr>
        <p:spPr>
          <a:xfrm>
            <a:off x="838200" y="365125"/>
            <a:ext cx="10515600"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3200"/>
              <a:buFont typeface="Livvic"/>
              <a:buNone/>
            </a:pPr>
            <a:r>
              <a:rPr lang="fr-FR" sz="3200" b="1">
                <a:solidFill>
                  <a:schemeClr val="dk1"/>
                </a:solidFill>
                <a:latin typeface="Livvic"/>
                <a:ea typeface="Livvic"/>
                <a:cs typeface="Livvic"/>
                <a:sym typeface="Livvic"/>
              </a:rPr>
              <a:t>Expérimentation sur les effets du tassement</a:t>
            </a:r>
            <a:endParaRPr/>
          </a:p>
        </p:txBody>
      </p:sp>
      <p:grpSp>
        <p:nvGrpSpPr>
          <p:cNvPr id="235" name="Google Shape;235;p9"/>
          <p:cNvGrpSpPr/>
          <p:nvPr/>
        </p:nvGrpSpPr>
        <p:grpSpPr>
          <a:xfrm>
            <a:off x="184967" y="1750990"/>
            <a:ext cx="11668893" cy="3989522"/>
            <a:chOff x="-486532" y="1582980"/>
            <a:chExt cx="11668893" cy="3989522"/>
          </a:xfrm>
        </p:grpSpPr>
        <p:pic>
          <p:nvPicPr>
            <p:cNvPr id="236" name="Google Shape;236;p9" descr="DSCN0168"/>
            <p:cNvPicPr preferRelativeResize="0"/>
            <p:nvPr/>
          </p:nvPicPr>
          <p:blipFill rotWithShape="1">
            <a:blip r:embed="rId3">
              <a:alphaModFix/>
            </a:blip>
            <a:srcRect/>
            <a:stretch/>
          </p:blipFill>
          <p:spPr>
            <a:xfrm>
              <a:off x="7939098" y="3162677"/>
              <a:ext cx="3243262" cy="2409825"/>
            </a:xfrm>
            <a:prstGeom prst="rect">
              <a:avLst/>
            </a:prstGeom>
            <a:noFill/>
            <a:ln>
              <a:noFill/>
            </a:ln>
          </p:spPr>
        </p:pic>
        <p:grpSp>
          <p:nvGrpSpPr>
            <p:cNvPr id="237" name="Google Shape;237;p9"/>
            <p:cNvGrpSpPr/>
            <p:nvPr/>
          </p:nvGrpSpPr>
          <p:grpSpPr>
            <a:xfrm>
              <a:off x="-486532" y="1582980"/>
              <a:ext cx="3805414" cy="3026171"/>
              <a:chOff x="-1364" y="-159"/>
              <a:chExt cx="2878" cy="2527"/>
            </a:xfrm>
          </p:grpSpPr>
          <p:pic>
            <p:nvPicPr>
              <p:cNvPr id="238" name="Google Shape;238;p9" descr="DSCN0038"/>
              <p:cNvPicPr preferRelativeResize="0"/>
              <p:nvPr/>
            </p:nvPicPr>
            <p:blipFill rotWithShape="1">
              <a:blip r:embed="rId4">
                <a:alphaModFix/>
              </a:blip>
              <a:srcRect/>
              <a:stretch/>
            </p:blipFill>
            <p:spPr>
              <a:xfrm>
                <a:off x="-1364" y="-159"/>
                <a:ext cx="2834" cy="1927"/>
              </a:xfrm>
              <a:prstGeom prst="rect">
                <a:avLst/>
              </a:prstGeom>
              <a:noFill/>
              <a:ln>
                <a:noFill/>
              </a:ln>
            </p:spPr>
          </p:pic>
          <p:sp>
            <p:nvSpPr>
              <p:cNvPr id="239" name="Google Shape;239;p9"/>
              <p:cNvSpPr txBox="1"/>
              <p:nvPr/>
            </p:nvSpPr>
            <p:spPr>
              <a:xfrm>
                <a:off x="-1186" y="1769"/>
                <a:ext cx="2700" cy="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Livvic"/>
                  <a:buNone/>
                </a:pPr>
                <a:r>
                  <a:rPr lang="fr-FR" sz="1800" b="1">
                    <a:solidFill>
                      <a:schemeClr val="dk1"/>
                    </a:solidFill>
                    <a:latin typeface="Livvic"/>
                    <a:ea typeface="Livvic"/>
                    <a:cs typeface="Livvic"/>
                    <a:sym typeface="Livvic"/>
                  </a:rPr>
                  <a:t>traitement témoin </a:t>
                </a:r>
                <a:r>
                  <a:rPr lang="fr-FR" sz="1800">
                    <a:solidFill>
                      <a:schemeClr val="dk1"/>
                    </a:solidFill>
                    <a:latin typeface="Livvic"/>
                    <a:ea typeface="Livvic"/>
                    <a:cs typeface="Livvic"/>
                    <a:sym typeface="Livvic"/>
                  </a:rPr>
                  <a:t>: coupe rase et débardage par câble mât</a:t>
                </a:r>
                <a:endParaRPr/>
              </a:p>
            </p:txBody>
          </p:sp>
        </p:grpSp>
        <p:pic>
          <p:nvPicPr>
            <p:cNvPr id="240" name="Google Shape;240;p9" descr="DSCN0108"/>
            <p:cNvPicPr preferRelativeResize="0"/>
            <p:nvPr/>
          </p:nvPicPr>
          <p:blipFill rotWithShape="1">
            <a:blip r:embed="rId5">
              <a:alphaModFix/>
            </a:blip>
            <a:srcRect/>
            <a:stretch/>
          </p:blipFill>
          <p:spPr>
            <a:xfrm>
              <a:off x="3786382" y="1598614"/>
              <a:ext cx="3449637" cy="2276475"/>
            </a:xfrm>
            <a:prstGeom prst="rect">
              <a:avLst/>
            </a:prstGeom>
            <a:noFill/>
            <a:ln>
              <a:noFill/>
            </a:ln>
          </p:spPr>
        </p:pic>
        <p:sp>
          <p:nvSpPr>
            <p:cNvPr id="241" name="Google Shape;241;p9"/>
            <p:cNvSpPr txBox="1"/>
            <p:nvPr/>
          </p:nvSpPr>
          <p:spPr>
            <a:xfrm>
              <a:off x="3845601" y="3890665"/>
              <a:ext cx="3331200" cy="9234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Livvic"/>
                <a:buNone/>
              </a:pPr>
              <a:r>
                <a:rPr lang="fr-FR" sz="1800" b="1">
                  <a:solidFill>
                    <a:schemeClr val="dk1"/>
                  </a:solidFill>
                  <a:latin typeface="Livvic"/>
                  <a:ea typeface="Livvic"/>
                  <a:cs typeface="Livvic"/>
                  <a:sym typeface="Livvic"/>
                </a:rPr>
                <a:t>traitement tassé</a:t>
              </a:r>
              <a:r>
                <a:rPr lang="fr-FR" sz="1800">
                  <a:solidFill>
                    <a:schemeClr val="dk1"/>
                  </a:solidFill>
                  <a:latin typeface="Livvic"/>
                  <a:ea typeface="Livvic"/>
                  <a:cs typeface="Livvic"/>
                  <a:sym typeface="Livvic"/>
                </a:rPr>
                <a:t> : coupe rase, débardage par câble mât puis 2 passages d’un porteur</a:t>
              </a:r>
              <a:endParaRPr/>
            </a:p>
          </p:txBody>
        </p:sp>
      </p:grpSp>
      <p:pic>
        <p:nvPicPr>
          <p:cNvPr id="242" name="Google Shape;242;p9"/>
          <p:cNvPicPr preferRelativeResize="0"/>
          <p:nvPr/>
        </p:nvPicPr>
        <p:blipFill rotWithShape="1">
          <a:blip r:embed="rId6">
            <a:alphaModFix/>
          </a:blip>
          <a:srcRect/>
          <a:stretch/>
        </p:blipFill>
        <p:spPr>
          <a:xfrm>
            <a:off x="8606563" y="2455407"/>
            <a:ext cx="1025317" cy="270000"/>
          </a:xfrm>
          <a:prstGeom prst="rect">
            <a:avLst/>
          </a:prstGeom>
          <a:noFill/>
          <a:ln>
            <a:noFill/>
          </a:ln>
        </p:spPr>
      </p:pic>
      <p:sp>
        <p:nvSpPr>
          <p:cNvPr id="243" name="Google Shape;243;p9"/>
          <p:cNvSpPr txBox="1"/>
          <p:nvPr/>
        </p:nvSpPr>
        <p:spPr>
          <a:xfrm>
            <a:off x="0" y="1043000"/>
            <a:ext cx="12192000" cy="7080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2000"/>
              <a:buFont typeface="Livvic"/>
              <a:buNone/>
            </a:pPr>
            <a:r>
              <a:rPr lang="fr-FR" sz="2000">
                <a:solidFill>
                  <a:schemeClr val="dk1"/>
                </a:solidFill>
                <a:latin typeface="Livvic"/>
                <a:ea typeface="Livvic"/>
                <a:cs typeface="Livvic"/>
                <a:sym typeface="Livvic"/>
              </a:rPr>
              <a:t>Sites de suivi à long terme des effets du tassement d’Azerailles (54) et Clermont-en-Argonne (55) :</a:t>
            </a:r>
            <a:endParaRPr/>
          </a:p>
          <a:p>
            <a:pPr marL="0" marR="0" lvl="0" indent="0" algn="ctr" rtl="0">
              <a:spcBef>
                <a:spcPts val="0"/>
              </a:spcBef>
              <a:spcAft>
                <a:spcPts val="0"/>
              </a:spcAft>
              <a:buClr>
                <a:schemeClr val="dk1"/>
              </a:buClr>
              <a:buSzPts val="2000"/>
              <a:buFont typeface="Livvic"/>
              <a:buNone/>
            </a:pPr>
            <a:r>
              <a:rPr lang="fr-FR" sz="2000" b="1">
                <a:solidFill>
                  <a:schemeClr val="dk1"/>
                </a:solidFill>
                <a:latin typeface="Livvic"/>
                <a:ea typeface="Livvic"/>
                <a:cs typeface="Livvic"/>
                <a:sym typeface="Livvic"/>
              </a:rPr>
              <a:t>2 passages (un aller-retour) </a:t>
            </a:r>
            <a:r>
              <a:rPr lang="fr-FR" sz="2000">
                <a:solidFill>
                  <a:schemeClr val="dk1"/>
                </a:solidFill>
                <a:latin typeface="Livvic"/>
                <a:ea typeface="Livvic"/>
                <a:cs typeface="Livvic"/>
                <a:sym typeface="Livvic"/>
              </a:rPr>
              <a:t>d’un porteur (Valmet 840) sur sols frais</a:t>
            </a:r>
            <a:endParaRPr sz="1600">
              <a:solidFill>
                <a:schemeClr val="dk1"/>
              </a:solidFill>
              <a:latin typeface="Livvic"/>
              <a:ea typeface="Livvic"/>
              <a:cs typeface="Livvic"/>
              <a:sym typeface="Livvic"/>
            </a:endParaRPr>
          </a:p>
        </p:txBody>
      </p:sp>
      <p:pic>
        <p:nvPicPr>
          <p:cNvPr id="244" name="Google Shape;244;p9"/>
          <p:cNvPicPr preferRelativeResize="0"/>
          <p:nvPr/>
        </p:nvPicPr>
        <p:blipFill>
          <a:blip r:embed="rId7">
            <a:alphaModFix/>
          </a:blip>
          <a:stretch>
            <a:fillRect/>
          </a:stretch>
        </p:blipFill>
        <p:spPr>
          <a:xfrm>
            <a:off x="10259438" y="2245990"/>
            <a:ext cx="1569524" cy="589675"/>
          </a:xfrm>
          <a:prstGeom prst="rect">
            <a:avLst/>
          </a:prstGeom>
          <a:noFill/>
          <a:ln>
            <a:noFill/>
          </a:ln>
        </p:spPr>
      </p:pic>
      <p:cxnSp>
        <p:nvCxnSpPr>
          <p:cNvPr id="245" name="Google Shape;245;p9"/>
          <p:cNvCxnSpPr/>
          <p:nvPr/>
        </p:nvCxnSpPr>
        <p:spPr>
          <a:xfrm>
            <a:off x="6901700" y="5169475"/>
            <a:ext cx="2230200" cy="954000"/>
          </a:xfrm>
          <a:prstGeom prst="bentConnector3">
            <a:avLst>
              <a:gd name="adj1" fmla="val 0"/>
            </a:avLst>
          </a:prstGeom>
          <a:noFill/>
          <a:ln w="28575" cap="flat" cmpd="sng">
            <a:solidFill>
              <a:schemeClr val="dk1"/>
            </a:solidFill>
            <a:prstDash val="solid"/>
            <a:round/>
            <a:headEnd type="none" w="med" len="med"/>
            <a:tailEnd type="triangle" w="med" len="med"/>
          </a:ln>
        </p:spPr>
      </p:cxnSp>
      <p:sp>
        <p:nvSpPr>
          <p:cNvPr id="246" name="Google Shape;246;p9"/>
          <p:cNvSpPr txBox="1"/>
          <p:nvPr/>
        </p:nvSpPr>
        <p:spPr>
          <a:xfrm>
            <a:off x="9131900" y="5791925"/>
            <a:ext cx="2686500" cy="646500"/>
          </a:xfrm>
          <a:prstGeom prst="rect">
            <a:avLst/>
          </a:prstGeom>
          <a:solidFill>
            <a:srgbClr val="FFFFFF"/>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Livvic"/>
              <a:buNone/>
            </a:pPr>
            <a:r>
              <a:rPr lang="fr-FR" sz="1800" b="1">
                <a:solidFill>
                  <a:schemeClr val="dk1"/>
                </a:solidFill>
                <a:latin typeface="Livvic"/>
                <a:ea typeface="Livvic"/>
                <a:cs typeface="Livvic"/>
                <a:sym typeface="Livvic"/>
              </a:rPr>
              <a:t>Création d’ornières de 5 cm en moyenne</a:t>
            </a:r>
            <a:endParaRPr b="1"/>
          </a:p>
        </p:txBody>
      </p:sp>
      <p:pic>
        <p:nvPicPr>
          <p:cNvPr id="247" name="Google Shape;247;p9"/>
          <p:cNvPicPr preferRelativeResize="0"/>
          <p:nvPr/>
        </p:nvPicPr>
        <p:blipFill>
          <a:blip r:embed="rId8">
            <a:alphaModFix/>
          </a:blip>
          <a:stretch>
            <a:fillRect/>
          </a:stretch>
        </p:blipFill>
        <p:spPr>
          <a:xfrm>
            <a:off x="1582012" y="4749175"/>
            <a:ext cx="2935075" cy="2201300"/>
          </a:xfrm>
          <a:prstGeom prst="rect">
            <a:avLst/>
          </a:prstGeom>
          <a:noFill/>
          <a:ln>
            <a:noFill/>
          </a:ln>
        </p:spPr>
      </p:pic>
      <p:cxnSp>
        <p:nvCxnSpPr>
          <p:cNvPr id="248" name="Google Shape;248;p9"/>
          <p:cNvCxnSpPr/>
          <p:nvPr/>
        </p:nvCxnSpPr>
        <p:spPr>
          <a:xfrm rot="-5400000" flipH="1">
            <a:off x="662025" y="4429725"/>
            <a:ext cx="834900" cy="829500"/>
          </a:xfrm>
          <a:prstGeom prst="bentConnector3">
            <a:avLst>
              <a:gd name="adj1" fmla="val 99431"/>
            </a:avLst>
          </a:prstGeom>
          <a:noFill/>
          <a:ln w="28575" cap="flat" cmpd="sng">
            <a:solidFill>
              <a:schemeClr val="dk1"/>
            </a:solidFill>
            <a:prstDash val="solid"/>
            <a:round/>
            <a:headEnd type="none" w="med" len="med"/>
            <a:tailEnd type="triangle" w="med" len="med"/>
          </a:ln>
        </p:spPr>
      </p:cxnSp>
    </p:spTree>
  </p:cSld>
  <p:clrMapOvr>
    <a:masterClrMapping/>
  </p:clrMapOvr>
</p:sld>
</file>

<file path=ppt/theme/theme1.xml><?xml version="1.0" encoding="utf-8"?>
<a:theme xmlns:a="http://schemas.openxmlformats.org/drawingml/2006/main" name="Thème Office">
  <a:themeElements>
    <a:clrScheme name="Couleurs AFES">
      <a:dk1>
        <a:srgbClr val="000000"/>
      </a:dk1>
      <a:lt1>
        <a:srgbClr val="FFFFFF"/>
      </a:lt1>
      <a:dk2>
        <a:srgbClr val="44546A"/>
      </a:dk2>
      <a:lt2>
        <a:srgbClr val="EEEEEE"/>
      </a:lt2>
      <a:accent1>
        <a:srgbClr val="F6F5F0"/>
      </a:accent1>
      <a:accent2>
        <a:srgbClr val="EBE6E0"/>
      </a:accent2>
      <a:accent3>
        <a:srgbClr val="F9BF92"/>
      </a:accent3>
      <a:accent4>
        <a:srgbClr val="5EB26C"/>
      </a:accent4>
      <a:accent5>
        <a:srgbClr val="237D3D"/>
      </a:accent5>
      <a:accent6>
        <a:srgbClr val="5F3114"/>
      </a:accent6>
      <a:hlink>
        <a:srgbClr val="BF652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4574</Words>
  <Application>Microsoft Office PowerPoint</Application>
  <PresentationFormat>Grand écran</PresentationFormat>
  <Paragraphs>158</Paragraphs>
  <Slides>16</Slides>
  <Notes>16</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Arial</vt:lpstr>
      <vt:lpstr>Josefin Sans</vt:lpstr>
      <vt:lpstr>Livvic</vt:lpstr>
      <vt:lpstr>Calibri</vt:lpstr>
      <vt:lpstr>Thème Office</vt:lpstr>
      <vt:lpstr>Plan de la formation</vt:lpstr>
      <vt:lpstr>01</vt:lpstr>
      <vt:lpstr>01 Fonctionnement physique de l’écosystème forestier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Vidéo réalisée avec le soutien financier de l’ADEME.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 de la formation</dc:title>
  <dc:creator>SOLENN CHAUVEL</dc:creator>
  <cp:lastModifiedBy>SOLENN CHAUVEL</cp:lastModifiedBy>
  <cp:revision>3</cp:revision>
  <dcterms:created xsi:type="dcterms:W3CDTF">2022-05-25T06:49:56Z</dcterms:created>
  <dcterms:modified xsi:type="dcterms:W3CDTF">2022-11-23T13:55:40Z</dcterms:modified>
</cp:coreProperties>
</file>