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89" r:id="rId6"/>
    <p:sldId id="261" r:id="rId7"/>
    <p:sldId id="262" r:id="rId8"/>
    <p:sldId id="288" r:id="rId9"/>
    <p:sldId id="264" r:id="rId10"/>
    <p:sldId id="265" r:id="rId11"/>
    <p:sldId id="277"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Josefin Sans" pitchFamily="2" charset="0"/>
      <p:regular r:id="rId18"/>
      <p:bold r:id="rId19"/>
      <p:italic r:id="rId20"/>
      <p:boldItalic r:id="rId21"/>
    </p:embeddedFont>
    <p:embeddedFont>
      <p:font typeface="Livvic"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hxekLq856cShkarFZJ5FB50hLd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lenn Chauvel" initials="" lastIdx="8" clrIdx="0"/>
  <p:cmAuthor id="1" name="Noemie Pousse" initials="" lastIdx="4" clrIdx="1"/>
  <p:cmAuthor id="2" name="SOLENN CHAUVEL" initials="SC" lastIdx="2" clrIdx="2">
    <p:extLst>
      <p:ext uri="{19B8F6BF-5375-455C-9EA6-DF929625EA0E}">
        <p15:presenceInfo xmlns:p15="http://schemas.microsoft.com/office/powerpoint/2012/main" userId="SOLENN CHAUV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6B4"/>
    <a:srgbClr val="B48C06"/>
    <a:srgbClr val="B44306"/>
    <a:srgbClr val="06B490"/>
    <a:srgbClr val="CED600"/>
    <a:srgbClr val="FF0000"/>
    <a:srgbClr val="0FB4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744EA4-9710-4F71-9964-AB22B10B0270}">
  <a:tblStyle styleId="{13744EA4-9710-4F71-9964-AB22B10B027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0F547E-E8F8-477A-A2EF-77FEA8F9D10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FDFC"/>
          </a:solidFill>
        </a:fill>
      </a:tcStyle>
    </a:wholeTbl>
    <a:band1H>
      <a:tcTxStyle/>
      <a:tcStyle>
        <a:tcBdr/>
        <a:fill>
          <a:solidFill>
            <a:srgbClr val="FBFBF9"/>
          </a:solidFill>
        </a:fill>
      </a:tcStyle>
    </a:band1H>
    <a:band2H>
      <a:tcTxStyle/>
      <a:tcStyle>
        <a:tcBdr/>
      </a:tcStyle>
    </a:band2H>
    <a:band1V>
      <a:tcTxStyle/>
      <a:tcStyle>
        <a:tcBdr/>
        <a:fill>
          <a:solidFill>
            <a:srgbClr val="FBFBF9"/>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73" autoAdjust="0"/>
  </p:normalViewPr>
  <p:slideViewPr>
    <p:cSldViewPr snapToGrid="0">
      <p:cViewPr varScale="1">
        <p:scale>
          <a:sx n="52" d="100"/>
          <a:sy n="52" d="100"/>
        </p:scale>
        <p:origin x="12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fr-FR"/>
              <a:t>Nous avons vu, dans la première partie, les objectifs et le contexte de la formation théorique, ainsi que la préparation de la répartition spatiale des sondages de sol à réaliser sur le terrain. Dans la seconde partie, nous avons vu comment réaliser et décrire des sondages de sol sur le terrain. La troisième partie, que nous allons aborder maintenant, explique pourquoi et comment réaliser un diagnostic de sensibilité des sols à l’export des menus bois. </a:t>
            </a:r>
            <a:r>
              <a:rPr lang="fr-F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Par menu bois, il est entendu branches dont le diamètre est inférieur à 7 cm.</a:t>
            </a:r>
            <a:endParaRPr/>
          </a:p>
        </p:txBody>
      </p:sp>
      <p:sp>
        <p:nvSpPr>
          <p:cNvPr id="102" name="Google Shape;10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tissus actifs des arbres sont les plus concentrés en éléments nutritifs. A gauche nous voyons l’exemple de la concentration en phosphore dans les différents compartiments végétaux du pin maritime, on trouve 2,3 fois plus de phosphore dans les aiguilles que dans les branches et 7,6 fois plus dans les aiguilles que dans le bois. Ce gradient de concentration est identique pour tous les éléments nutritifs et quelle que soit l’essence, seules les valeurs absolues changent. Dans le même ordre d’idée, les bois de diamètre inférieur à 7cm sont beaucoup plus riches en éléments nutritifs que les bois de diamètre supérieur à 7 cm. A droite, nous voyons l’exemple du magnésium pour le chêne sessile où on a 2,9 fois plus de magnésium dans les bois de diamètre inférieur à 7cm que dans les bois de diamètre supérieur à 7cm. On a le même gradient pour tous les éléments nutritifs et toutes les essences même si les valeurs absolues changent.</a:t>
            </a:r>
            <a:endParaRPr/>
          </a:p>
        </p:txBody>
      </p:sp>
      <p:sp>
        <p:nvSpPr>
          <p:cNvPr id="206" name="Google Shape;2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fr-FR"/>
              <a:t>Bienvenue dans la troisième partie de cette formation théorique. Elle comprend 3 sous-parties. La première sous-partie décrira le fonctionnement biogéochimique de l’écosystème forestier. La deuxième expliquera pourquoi il est important de réaliser un diagnostic de sensibilité à l’export des menus bois et comment le réaliser. Enfin la dernière sous-partie présentera la façon d’interpréter les résultats de ce diagnostic.</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a:solidFill>
                  <a:srgbClr val="000000"/>
                </a:solidFill>
                <a:latin typeface="Arial"/>
                <a:ea typeface="Arial"/>
                <a:cs typeface="Arial"/>
                <a:sym typeface="Arial"/>
              </a:rPr>
              <a:t>Cette première sous-partie explique le fonctionnement biogéochimique des écosystèmes forestiers et notamment comment la forêt s’est adaptée à des sols souvent pauvres en éléments nutritifs.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spcBef>
                <a:spcPts val="0"/>
              </a:spcBef>
              <a:spcAft>
                <a:spcPts val="0"/>
              </a:spcAft>
              <a:buFont typeface="Arial" panose="020B0604020202020204" pitchFamily="34" charset="0"/>
              <a:buNone/>
            </a:pPr>
            <a:r>
              <a:rPr lang="fr-FR" sz="1800" b="0" i="0" u="none" strike="noStrike" dirty="0">
                <a:solidFill>
                  <a:srgbClr val="000000"/>
                </a:solidFill>
                <a:effectLst/>
                <a:latin typeface="Calibri" panose="020F0502020204030204" pitchFamily="34" charset="0"/>
              </a:rPr>
              <a:t>L’arbre élabore ses sucres à partir du CO</a:t>
            </a:r>
            <a:r>
              <a:rPr lang="fr-FR" sz="1800" b="0" i="0" u="none" strike="noStrike" baseline="-25000" dirty="0">
                <a:solidFill>
                  <a:srgbClr val="000000"/>
                </a:solidFill>
                <a:effectLst/>
                <a:latin typeface="Calibri" panose="020F0502020204030204" pitchFamily="34" charset="0"/>
              </a:rPr>
              <a:t>2</a:t>
            </a:r>
            <a:r>
              <a:rPr lang="fr-FR" sz="1800" b="0" i="0" u="none" strike="noStrike" dirty="0">
                <a:solidFill>
                  <a:srgbClr val="000000"/>
                </a:solidFill>
                <a:effectLst/>
                <a:latin typeface="Calibri" panose="020F0502020204030204" pitchFamily="34" charset="0"/>
              </a:rPr>
              <a:t> atmosphérique via la photosynthèse mais a également besoin d’éléments minéraux pour croître. Il les puise majoritairement dans le sol, via la solution du sol. Les apports ou entrées d’éléments nutritifs dans l’écosystème, représentés par les flèches vertes sur le schéma, sont principalement les dépôts atmosphériques et l’altération du matériau parental. Les pertes ou sorties d’éléments nutritifs, les flèches rouges sur le schéma, sont liées au drainage et aux exports de biomasse. Un cycle interne des éléments permet un stockage temporaire supplémentaire au sein de l’écosystème forestier. </a:t>
            </a:r>
            <a:br>
              <a:rPr lang="fr-FR" sz="1800" dirty="0"/>
            </a:br>
            <a:endParaRPr sz="1800" dirty="0"/>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6b7f7c77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16b7f7c77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400" b="0" i="0" u="none" strike="noStrike" dirty="0">
                <a:solidFill>
                  <a:srgbClr val="000000"/>
                </a:solidFill>
                <a:effectLst/>
                <a:latin typeface="Calibri" panose="020F0502020204030204" pitchFamily="34" charset="0"/>
              </a:rPr>
              <a:t>Les éléments minéraux sont stockés dans le sol, sous forme d’ions, grâce aux interactions avec les charges électriques négatives des matières organiques et des argiles notamment, comme illustré sur la figure de droite qui représente ce que l’on appelle communément le complexe argilo-humique ou complexe </a:t>
            </a:r>
            <a:r>
              <a:rPr lang="fr-FR" sz="1400" b="0" i="0" u="none" strike="noStrike" dirty="0" err="1">
                <a:solidFill>
                  <a:srgbClr val="000000"/>
                </a:solidFill>
                <a:effectLst/>
                <a:latin typeface="Calibri" panose="020F0502020204030204" pitchFamily="34" charset="0"/>
              </a:rPr>
              <a:t>organo</a:t>
            </a:r>
            <a:r>
              <a:rPr lang="fr-FR" sz="1400" b="0" i="0" u="none" strike="noStrike" dirty="0">
                <a:solidFill>
                  <a:srgbClr val="000000"/>
                </a:solidFill>
                <a:effectLst/>
                <a:latin typeface="Calibri" panose="020F0502020204030204" pitchFamily="34" charset="0"/>
              </a:rPr>
              <a:t>-minéral, une composante essentielle de la fertilité chimique des sols. </a:t>
            </a:r>
            <a:r>
              <a:rPr lang="fr-FR" sz="1400" dirty="0"/>
              <a:t>Les principaux éléments nutritifs sont l’azote, le phosphore, le potassium, le calcium et le magnésium. Concernant </a:t>
            </a:r>
            <a:r>
              <a:rPr lang="fr-FR" sz="1400" b="1" dirty="0"/>
              <a:t>l’azote</a:t>
            </a:r>
            <a:r>
              <a:rPr lang="fr-FR" sz="1400" dirty="0"/>
              <a:t>, seuls quelques végétaux vivant en symbiose au niveau racinaire avec des bactéries fixatrices de l’azote de l’air, tels que les fabacées, ou  avec des champignons actinomycètes ayant le même pouvoir, tels que les aulnes, sont capables de tirer parti de l’azote atmosphérique. Pour les autres végétaux, les matières organiques représentent une source plus ou moins importante d’azote, en fonction de sa composition et de la vitesse de minéralisation. L’azote est indispensable à la synthèse des acides aminés, c’est le constituant principal des protéines. Il est absorbé surtout sous forme nitrique (NO3), et secondairement sous forme ammoniacale (NH4). Concernant le </a:t>
            </a:r>
            <a:r>
              <a:rPr lang="fr-FR" sz="1400" b="1" dirty="0"/>
              <a:t>phosphore</a:t>
            </a:r>
            <a:r>
              <a:rPr lang="fr-FR" sz="1400" dirty="0"/>
              <a:t>, il provient essentiellement des matières organiques. C’est un constituant des protéines phosphorées. Il favorise le métabolisme des sucres. C’est un transporteur d’énergie (notamment dans la photosynthèse). Le </a:t>
            </a:r>
            <a:r>
              <a:rPr lang="fr-FR" sz="1400" b="0" dirty="0"/>
              <a:t>phosphore</a:t>
            </a:r>
            <a:r>
              <a:rPr lang="fr-FR" sz="1400" b="1" dirty="0"/>
              <a:t> </a:t>
            </a:r>
            <a:r>
              <a:rPr lang="fr-FR" sz="1400" dirty="0"/>
              <a:t>est absorbé aux particules de sol, c’est-à-dire lié aux particules de sol par des interactions électriques, sous forme de phosphate (PO4). </a:t>
            </a:r>
            <a:r>
              <a:rPr lang="fr-FR" sz="1400" i="0" dirty="0"/>
              <a:t>Le </a:t>
            </a:r>
            <a:r>
              <a:rPr lang="fr-FR" sz="1400" b="1" i="0" dirty="0"/>
              <a:t>potassium </a:t>
            </a:r>
            <a:r>
              <a:rPr lang="fr-FR" sz="1400" i="0" dirty="0"/>
              <a:t>provient </a:t>
            </a:r>
            <a:r>
              <a:rPr lang="fr-FR" sz="1400" dirty="0"/>
              <a:t>presque entièrement du matériau parental. Il régule la croissance de la plante (abondant dans les tissus jeunes). Il est nécessaire à la photosynthèse et à la fabrication des protéines. Il limite la transpiration. Son excès ou sa carence favorisent le parasitisme.  </a:t>
            </a:r>
            <a:r>
              <a:rPr lang="fr-FR" sz="1400" i="0" dirty="0"/>
              <a:t>Le </a:t>
            </a:r>
            <a:r>
              <a:rPr lang="fr-FR" sz="1400" b="1" i="0" dirty="0"/>
              <a:t>Calcium</a:t>
            </a:r>
            <a:r>
              <a:rPr lang="fr-FR" sz="1400" b="1" dirty="0"/>
              <a:t> </a:t>
            </a:r>
            <a:r>
              <a:rPr lang="fr-FR" sz="1400" dirty="0"/>
              <a:t>provient du matériau parental et des matières organiques. C’est un constituant très important pour les plantes, et notamment des membranes cellulaires. </a:t>
            </a:r>
            <a:r>
              <a:rPr lang="fr-FR" sz="1400" i="0" dirty="0"/>
              <a:t>Le </a:t>
            </a:r>
            <a:r>
              <a:rPr lang="fr-FR" sz="1400" b="1" i="0" dirty="0"/>
              <a:t>Magnésium </a:t>
            </a:r>
            <a:r>
              <a:rPr lang="fr-FR" sz="1400" i="0" dirty="0"/>
              <a:t>:</a:t>
            </a:r>
            <a:r>
              <a:rPr lang="fr-FR" sz="1400" i="1" dirty="0"/>
              <a:t> </a:t>
            </a:r>
            <a:r>
              <a:rPr lang="fr-FR" sz="1400" dirty="0"/>
              <a:t>Il provient du matériau parental</a:t>
            </a:r>
            <a:r>
              <a:rPr lang="fr-FR"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notamment de la dolomie (carbonate double de calcium et de magnésium</a:t>
            </a:r>
            <a:r>
              <a:rPr lang="fr-FR" sz="1400" dirty="0"/>
              <a:t>), et des matières organiques. C’est un constituant de la chlorophylle, il participe à la synthèse des protéines, favorise la fécondation et la formation des fruits et des graines ainsi que l</a:t>
            </a:r>
            <a:r>
              <a:rPr lang="fr-FR"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 migration du phosphore vers ces </a:t>
            </a:r>
            <a:r>
              <a:rPr lang="fr-FR" sz="1400" dirty="0"/>
              <a:t>organes,  il augmente la turgescence des tissus, il élève la teneur en vitamines A et C.</a:t>
            </a:r>
            <a:endParaRPr sz="1400" dirty="0"/>
          </a:p>
          <a:p>
            <a:pPr marL="0" marR="0" lvl="0" indent="0" algn="l" rtl="0">
              <a:lnSpc>
                <a:spcPct val="100000"/>
              </a:lnSpc>
              <a:spcBef>
                <a:spcPts val="0"/>
              </a:spcBef>
              <a:spcAft>
                <a:spcPts val="0"/>
              </a:spcAft>
              <a:buClr>
                <a:schemeClr val="dk1"/>
              </a:buClr>
              <a:buSzPts val="1800"/>
              <a:buFont typeface="Calibri"/>
              <a:buNone/>
            </a:pPr>
            <a:endParaRPr sz="1400" dirty="0">
              <a:latin typeface="Arial"/>
              <a:ea typeface="Arial"/>
              <a:cs typeface="Arial"/>
              <a:sym typeface="Arial"/>
            </a:endParaRPr>
          </a:p>
          <a:p>
            <a:pPr marL="0" lvl="0" indent="0" algn="l" rtl="0">
              <a:spcBef>
                <a:spcPts val="0"/>
              </a:spcBef>
              <a:spcAft>
                <a:spcPts val="0"/>
              </a:spcAft>
              <a:buNone/>
            </a:pPr>
            <a:endParaRPr sz="1400" dirty="0"/>
          </a:p>
        </p:txBody>
      </p:sp>
      <p:sp>
        <p:nvSpPr>
          <p:cNvPr id="152" name="Google Shape;152;g16b7f7c77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289673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dirty="0"/>
              <a:t>La nutrition minérale des peuplements forestiers dépend des apports d’éléments nutritifs via les dépôts atmosphériques et l’altération du matériau parental, les flèches bleues sur le schéma illustrent ces sources d’éléments nutritifs avec des plages de flux mesurés pour 3 des éléments nutritifs majeurs sous des hêtraies françaises. Les éléments sont ensuite stockés de manière plus ou moins temporaire dans le sol et la végétation. En noir sur le schéma sont les stocks mesurés dans le sol </a:t>
            </a:r>
            <a:r>
              <a:rPr lang="fr-F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correspondant aux éléments sous une forme assimilable pour les plantes</a:t>
            </a:r>
            <a:r>
              <a:rPr lang="fr-FR" dirty="0"/>
              <a:t>. Les départs d’éléments nutritifs sont plus ou moins évitables, ils sont illustrés en rouge sur le schéma. Les pertes par drainage peuvent être élevées, notamment sur les sols bien pourvus, mais ne sont pas contrôlables. Par contre, il est possible de raisonner les récoltes de biomasse qui représentent également une perte d’éléments nutritifs pour l’écosystème. On voit sur ce schéma que les apports et les départs d’éléments nutritifs, hors exportation de biomasse, sont faibles. Cet état est lié à un </a:t>
            </a:r>
            <a:r>
              <a:rPr lang="fr-FR" i="0" u="none" strike="noStrike" dirty="0"/>
              <a:t>long historique qui a fortement contribué à l’appauvrissement des sols forestiers. La sélection des terres les plus fertiles pour les cultures a laissé des sols contraignants aux forestiers et de nombreuses pratiques anciennes ont eu tendance à appauvrir les sols forestiers comme le soutrage, c</a:t>
            </a:r>
            <a:r>
              <a:rPr lang="fr-FR" dirty="0"/>
              <a:t>’est-à-dire la </a:t>
            </a:r>
            <a:r>
              <a:rPr lang="fr-FR" i="0" u="none" strike="noStrike" dirty="0"/>
              <a:t>récolte de la couche superficielle du sol et de la végétation qui la couvre occasionnant un transfert de fertilité souvent au profit des sols agricoles ou leur </a:t>
            </a:r>
            <a:r>
              <a:rPr lang="fr-FR" i="0" u="none" strike="noStrike" dirty="0" err="1"/>
              <a:t>sur-exploitation</a:t>
            </a:r>
            <a:r>
              <a:rPr lang="fr-FR" i="0" u="none" strike="noStrike" dirty="0"/>
              <a:t> jusqu’au 19</a:t>
            </a:r>
            <a:r>
              <a:rPr lang="fr-FR" i="0" u="none" strike="noStrike" baseline="30000" dirty="0"/>
              <a:t>ième</a:t>
            </a:r>
            <a:r>
              <a:rPr lang="fr-FR" i="0" u="none" strike="noStrike" dirty="0"/>
              <a:t> siècle</a:t>
            </a:r>
            <a:r>
              <a:rPr lang="fr-FR" dirty="0"/>
              <a:t>. L’écosystème forestier n’est, de plus, quasiment jamais fertilisé ou amendé. Pourtant les quantités de biomasse végétale produites sont importantes et s’expliquent par le cycle d’origine biologique des éléments nutritifs. Ce cycle correspond à la flèche verte sur le schéma qui va de la racine aux tissus actifs puis, via les chutes de feuillage, retourne au sol où les organismes vivants vont décomposer les matières organiques et rendre à nouveau disponible les éléments prélevés par l’arbre. Par exemple 90% du K prélevé par l'arbre retourne au sol via ce cycle d’origine biologique.</a:t>
            </a:r>
            <a:endParaRPr dirty="0"/>
          </a:p>
          <a:p>
            <a:pPr marL="0" lvl="0" indent="0" algn="l" rtl="0">
              <a:spcBef>
                <a:spcPts val="0"/>
              </a:spcBef>
              <a:spcAft>
                <a:spcPts val="0"/>
              </a:spcAft>
              <a:buNone/>
            </a:pPr>
            <a:endParaRPr dirty="0"/>
          </a:p>
        </p:txBody>
      </p:sp>
      <p:sp>
        <p:nvSpPr>
          <p:cNvPr id="161" name="Google Shape;1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Voici</a:t>
            </a:r>
            <a:r>
              <a:rPr lang="fr-FR"/>
              <a:t> quelques chiffres illustrant l’importance du recyclage biologique des éléments nutritifs en écosystèmes forestiers. Ces chiffres sont issus de mesures réalisées sur plusieurs années sur le site expérimental forestier de Breuil dans le Morvan à 650 m d’altitude sur sol modérément acide issu de granite. Quand on compare les quantités de magnésium ou de calcium immobilisées annuellement dans la biomasse, 1 à 2 kg/ha pour le Mg et 5 à 6 kg/ha pour le Ca, à celles contenues dans le sol, respectivement 33 et 61 kg/ha pour le Mg et le Ca, on s’aperçoit rapidement que </a:t>
            </a:r>
            <a:r>
              <a:rPr lang="fr-F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le système ne serait pas durable</a:t>
            </a:r>
            <a:r>
              <a:rPr lang="fr-FR"/>
              <a:t> si les éléments nutritifs provenaient uniquement du sol et qu’ils étaient tous exportés lors des récoltes de biomasse par arbres entiers. Les retours annuels au sol via les chutes de litière constituent une quantité importante d’éléments nutritifs et, pour un peuplement adulte, sont mêmes supérieurs aux prélèvements annuels.</a:t>
            </a:r>
            <a:endParaRPr/>
          </a:p>
        </p:txBody>
      </p:sp>
      <p:sp>
        <p:nvSpPr>
          <p:cNvPr id="174" name="Google Shape;17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Comme rappel sur la détermination des formes d’humus, nous vous proposons maintenant de regarder la vidéo 11.</a:t>
            </a:r>
          </a:p>
        </p:txBody>
      </p:sp>
      <p:sp>
        <p:nvSpPr>
          <p:cNvPr id="818" name="Google Shape;81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extLst>
      <p:ext uri="{BB962C8B-B14F-4D97-AF65-F5344CB8AC3E}">
        <p14:creationId xmlns:p14="http://schemas.microsoft.com/office/powerpoint/2010/main" val="314057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sols les plus riches en éléments nutritifs, ont des formes d’humus de type mull. L'intense activité biologique conduit à une minéralisation rapide de la matière organique, et les éléments sont rapidement restitués au sol. Le stock d'éléments nutritifs dans les horizons O y est donc limité par rapport à celui du sol. Les sols les plus pauvres en éléments nutritifs, ont des formes d’humus de type moder ou mor. La faible activité biologique conduit à une minéralisation lente de la matière organique qui s'accumule dans les litières. Le stock d'éléments nutritifs dans les horizons O est donc supérieur à celui du sol. Le stock global d’éléments nutritifs est plus faible que pour les formes d’humus de type mull et est plus sensible aux aléas et perturbations car restreint aux couches de surface.</a:t>
            </a:r>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0"/>
        <p:cNvGrpSpPr/>
        <p:nvPr/>
      </p:nvGrpSpPr>
      <p:grpSpPr>
        <a:xfrm>
          <a:off x="0" y="0"/>
          <a:ext cx="0" cy="0"/>
          <a:chOff x="0" y="0"/>
          <a:chExt cx="0" cy="0"/>
        </a:xfrm>
      </p:grpSpPr>
      <p:sp>
        <p:nvSpPr>
          <p:cNvPr id="81" name="Google Shape;81;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vv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1"/>
          <p:cNvSpPr>
            <a:spLocks noGrp="1"/>
          </p:cNvSpPr>
          <p:nvPr>
            <p:ph type="pic" idx="2"/>
          </p:nvPr>
        </p:nvSpPr>
        <p:spPr>
          <a:xfrm>
            <a:off x="5183188" y="987425"/>
            <a:ext cx="6172200" cy="4873625"/>
          </a:xfrm>
          <a:prstGeom prst="rect">
            <a:avLst/>
          </a:prstGeom>
          <a:noFill/>
          <a:ln>
            <a:noFill/>
          </a:ln>
        </p:spPr>
      </p:sp>
      <p:sp>
        <p:nvSpPr>
          <p:cNvPr id="83" name="Google Shape;83;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87"/>
        <p:cNvGrpSpPr/>
        <p:nvPr/>
      </p:nvGrpSpPr>
      <p:grpSpPr>
        <a:xfrm>
          <a:off x="0" y="0"/>
          <a:ext cx="0" cy="0"/>
          <a:chOff x="0" y="0"/>
          <a:chExt cx="0" cy="0"/>
        </a:xfrm>
      </p:grpSpPr>
      <p:sp>
        <p:nvSpPr>
          <p:cNvPr id="88" name="Google Shape;8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3"/>
        <p:cNvGrpSpPr/>
        <p:nvPr/>
      </p:nvGrpSpPr>
      <p:grpSpPr>
        <a:xfrm>
          <a:off x="0" y="0"/>
          <a:ext cx="0" cy="0"/>
          <a:chOff x="0" y="0"/>
          <a:chExt cx="0" cy="0"/>
        </a:xfrm>
      </p:grpSpPr>
      <p:sp>
        <p:nvSpPr>
          <p:cNvPr id="94" name="Google Shape;94;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21"/>
        <p:cNvGrpSpPr/>
        <p:nvPr/>
      </p:nvGrpSpPr>
      <p:grpSpPr>
        <a:xfrm>
          <a:off x="0" y="0"/>
          <a:ext cx="0" cy="0"/>
          <a:chOff x="0" y="0"/>
          <a:chExt cx="0" cy="0"/>
        </a:xfrm>
      </p:grpSpPr>
      <p:sp>
        <p:nvSpPr>
          <p:cNvPr id="22" name="Google Shape;22;p23"/>
          <p:cNvSpPr/>
          <p:nvPr/>
        </p:nvSpPr>
        <p:spPr>
          <a:xfrm>
            <a:off x="5606800" y="0"/>
            <a:ext cx="6585200"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23" name="Google Shape;23;p23"/>
          <p:cNvSpPr txBox="1">
            <a:spLocks noGrp="1"/>
          </p:cNvSpPr>
          <p:nvPr>
            <p:ph type="subTitle" idx="1"/>
          </p:nvPr>
        </p:nvSpPr>
        <p:spPr>
          <a:xfrm>
            <a:off x="7249533" y="617600"/>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24" name="Google Shape;24;p23"/>
          <p:cNvSpPr txBox="1">
            <a:spLocks noGrp="1"/>
          </p:cNvSpPr>
          <p:nvPr>
            <p:ph type="title"/>
          </p:nvPr>
        </p:nvSpPr>
        <p:spPr>
          <a:xfrm>
            <a:off x="950800" y="2738600"/>
            <a:ext cx="3438000" cy="13776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4400"/>
              <a:buFont typeface="Livvic"/>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a:endParaRPr/>
          </a:p>
        </p:txBody>
      </p:sp>
      <p:sp>
        <p:nvSpPr>
          <p:cNvPr id="25" name="Google Shape;25;p23"/>
          <p:cNvSpPr txBox="1">
            <a:spLocks noGrp="1"/>
          </p:cNvSpPr>
          <p:nvPr>
            <p:ph type="title" idx="2"/>
          </p:nvPr>
        </p:nvSpPr>
        <p:spPr>
          <a:xfrm>
            <a:off x="6156467" y="1064733"/>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26" name="Google Shape;26;p23"/>
          <p:cNvSpPr txBox="1">
            <a:spLocks noGrp="1"/>
          </p:cNvSpPr>
          <p:nvPr>
            <p:ph type="subTitle" idx="3"/>
          </p:nvPr>
        </p:nvSpPr>
        <p:spPr>
          <a:xfrm>
            <a:off x="7249533" y="1090267"/>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
        <p:nvSpPr>
          <p:cNvPr id="27" name="Google Shape;27;p23"/>
          <p:cNvSpPr txBox="1">
            <a:spLocks noGrp="1"/>
          </p:cNvSpPr>
          <p:nvPr>
            <p:ph type="title" idx="4"/>
          </p:nvPr>
        </p:nvSpPr>
        <p:spPr>
          <a:xfrm>
            <a:off x="6156467" y="2452056"/>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28" name="Google Shape;28;p23"/>
          <p:cNvSpPr txBox="1">
            <a:spLocks noGrp="1"/>
          </p:cNvSpPr>
          <p:nvPr>
            <p:ph type="title" idx="5"/>
          </p:nvPr>
        </p:nvSpPr>
        <p:spPr>
          <a:xfrm>
            <a:off x="6156467" y="3840977"/>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29" name="Google Shape;29;p23"/>
          <p:cNvSpPr txBox="1">
            <a:spLocks noGrp="1"/>
          </p:cNvSpPr>
          <p:nvPr>
            <p:ph type="title" idx="6"/>
          </p:nvPr>
        </p:nvSpPr>
        <p:spPr>
          <a:xfrm>
            <a:off x="6156467" y="5229900"/>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30" name="Google Shape;30;p23"/>
          <p:cNvSpPr txBox="1">
            <a:spLocks noGrp="1"/>
          </p:cNvSpPr>
          <p:nvPr>
            <p:ph type="subTitle" idx="7"/>
          </p:nvPr>
        </p:nvSpPr>
        <p:spPr>
          <a:xfrm>
            <a:off x="7249533" y="2004923"/>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31" name="Google Shape;31;p23"/>
          <p:cNvSpPr txBox="1">
            <a:spLocks noGrp="1"/>
          </p:cNvSpPr>
          <p:nvPr>
            <p:ph type="subTitle" idx="8"/>
          </p:nvPr>
        </p:nvSpPr>
        <p:spPr>
          <a:xfrm>
            <a:off x="7249533" y="2480389"/>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
        <p:nvSpPr>
          <p:cNvPr id="32" name="Google Shape;32;p23"/>
          <p:cNvSpPr txBox="1">
            <a:spLocks noGrp="1"/>
          </p:cNvSpPr>
          <p:nvPr>
            <p:ph type="subTitle" idx="9"/>
          </p:nvPr>
        </p:nvSpPr>
        <p:spPr>
          <a:xfrm>
            <a:off x="7249533" y="3393844"/>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33" name="Google Shape;33;p23"/>
          <p:cNvSpPr txBox="1">
            <a:spLocks noGrp="1"/>
          </p:cNvSpPr>
          <p:nvPr>
            <p:ph type="subTitle" idx="13"/>
          </p:nvPr>
        </p:nvSpPr>
        <p:spPr>
          <a:xfrm>
            <a:off x="7249533" y="3869311"/>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
        <p:nvSpPr>
          <p:cNvPr id="34" name="Google Shape;34;p23"/>
          <p:cNvSpPr txBox="1">
            <a:spLocks noGrp="1"/>
          </p:cNvSpPr>
          <p:nvPr>
            <p:ph type="subTitle" idx="14"/>
          </p:nvPr>
        </p:nvSpPr>
        <p:spPr>
          <a:xfrm>
            <a:off x="7249533" y="4782767"/>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35" name="Google Shape;35;p23"/>
          <p:cNvSpPr txBox="1">
            <a:spLocks noGrp="1"/>
          </p:cNvSpPr>
          <p:nvPr>
            <p:ph type="subTitle" idx="15"/>
          </p:nvPr>
        </p:nvSpPr>
        <p:spPr>
          <a:xfrm>
            <a:off x="7249533" y="5258233"/>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6"/>
        <p:cNvGrpSpPr/>
        <p:nvPr/>
      </p:nvGrpSpPr>
      <p:grpSpPr>
        <a:xfrm>
          <a:off x="0" y="0"/>
          <a:ext cx="0" cy="0"/>
          <a:chOff x="0" y="0"/>
          <a:chExt cx="0" cy="0"/>
        </a:xfrm>
      </p:grpSpPr>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40"/>
        <p:cNvGrpSpPr/>
        <p:nvPr/>
      </p:nvGrpSpPr>
      <p:grpSpPr>
        <a:xfrm>
          <a:off x="0" y="0"/>
          <a:ext cx="0" cy="0"/>
          <a:chOff x="0" y="0"/>
          <a:chExt cx="0" cy="0"/>
        </a:xfrm>
      </p:grpSpPr>
      <p:sp>
        <p:nvSpPr>
          <p:cNvPr id="41" name="Google Shape;41;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ivv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46"/>
        <p:cNvGrpSpPr/>
        <p:nvPr/>
      </p:nvGrpSpPr>
      <p:grpSpPr>
        <a:xfrm>
          <a:off x="0" y="0"/>
          <a:ext cx="0" cy="0"/>
          <a:chOff x="0" y="0"/>
          <a:chExt cx="0" cy="0"/>
        </a:xfrm>
      </p:grpSpPr>
      <p:sp>
        <p:nvSpPr>
          <p:cNvPr id="47" name="Google Shape;47;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vv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2"/>
        <p:cNvGrpSpPr/>
        <p:nvPr/>
      </p:nvGrpSpPr>
      <p:grpSpPr>
        <a:xfrm>
          <a:off x="0" y="0"/>
          <a:ext cx="0" cy="0"/>
          <a:chOff x="0" y="0"/>
          <a:chExt cx="0" cy="0"/>
        </a:xfrm>
      </p:grpSpPr>
      <p:sp>
        <p:nvSpPr>
          <p:cNvPr id="53" name="Google Shape;5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9"/>
        <p:cNvGrpSpPr/>
        <p:nvPr/>
      </p:nvGrpSpPr>
      <p:grpSpPr>
        <a:xfrm>
          <a:off x="0" y="0"/>
          <a:ext cx="0" cy="0"/>
          <a:chOff x="0" y="0"/>
          <a:chExt cx="0" cy="0"/>
        </a:xfrm>
      </p:grpSpPr>
      <p:sp>
        <p:nvSpPr>
          <p:cNvPr id="60" name="Google Shape;60;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3"/>
        <p:cNvGrpSpPr/>
        <p:nvPr/>
      </p:nvGrpSpPr>
      <p:grpSpPr>
        <a:xfrm>
          <a:off x="0" y="0"/>
          <a:ext cx="0" cy="0"/>
          <a:chOff x="0" y="0"/>
          <a:chExt cx="0" cy="0"/>
        </a:xfrm>
      </p:grpSpPr>
      <p:sp>
        <p:nvSpPr>
          <p:cNvPr id="74" name="Google Shape;74;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vv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ivvic"/>
              <a:buNone/>
              <a:defRPr sz="4400" b="0" i="0" u="none" strike="noStrike" cap="none">
                <a:solidFill>
                  <a:schemeClr val="dk1"/>
                </a:solidFill>
                <a:latin typeface="Livvic"/>
                <a:ea typeface="Livvic"/>
                <a:cs typeface="Livvic"/>
                <a:sym typeface="Livv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youtu.be/3QW-TCAc2N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a:t>Plan de la formation</a:t>
            </a:r>
            <a:endParaRPr/>
          </a:p>
        </p:txBody>
      </p:sp>
      <p:sp>
        <p:nvSpPr>
          <p:cNvPr id="105" name="Google Shape;105;p1"/>
          <p:cNvSpPr/>
          <p:nvPr/>
        </p:nvSpPr>
        <p:spPr>
          <a:xfrm>
            <a:off x="691979" y="1978931"/>
            <a:ext cx="2517978" cy="1166605"/>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P1 : Introduction de la formation théorique</a:t>
            </a:r>
            <a:endParaRPr/>
          </a:p>
        </p:txBody>
      </p:sp>
      <p:sp>
        <p:nvSpPr>
          <p:cNvPr id="106" name="Google Shape;106;p1"/>
          <p:cNvSpPr/>
          <p:nvPr/>
        </p:nvSpPr>
        <p:spPr>
          <a:xfrm>
            <a:off x="3485841" y="1978930"/>
            <a:ext cx="2517978" cy="1166605"/>
          </a:xfrm>
          <a:prstGeom prst="roundRect">
            <a:avLst>
              <a:gd name="adj" fmla="val 16667"/>
            </a:avLst>
          </a:prstGeom>
          <a:solidFill>
            <a:srgbClr val="F9BF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P2 : Réaliser et étudier un sondage et une fosse pédologique</a:t>
            </a:r>
            <a:endParaRPr/>
          </a:p>
        </p:txBody>
      </p:sp>
      <p:sp>
        <p:nvSpPr>
          <p:cNvPr id="107" name="Google Shape;107;p1"/>
          <p:cNvSpPr/>
          <p:nvPr/>
        </p:nvSpPr>
        <p:spPr>
          <a:xfrm>
            <a:off x="691979" y="5137459"/>
            <a:ext cx="2517978" cy="116660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Bilan</a:t>
            </a:r>
            <a:endParaRPr/>
          </a:p>
        </p:txBody>
      </p:sp>
      <p:sp>
        <p:nvSpPr>
          <p:cNvPr id="108" name="Google Shape;108;p1"/>
          <p:cNvSpPr/>
          <p:nvPr/>
        </p:nvSpPr>
        <p:spPr>
          <a:xfrm>
            <a:off x="9073566"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P6 : Diagnostic du réservoir en eau et choix des essences</a:t>
            </a:r>
            <a:endParaRPr/>
          </a:p>
        </p:txBody>
      </p:sp>
      <p:sp>
        <p:nvSpPr>
          <p:cNvPr id="109" name="Google Shape;109;p1"/>
          <p:cNvSpPr/>
          <p:nvPr/>
        </p:nvSpPr>
        <p:spPr>
          <a:xfrm>
            <a:off x="6279703"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P5 : Diagnostic de sensibilité à l’érosion</a:t>
            </a:r>
            <a:endParaRPr/>
          </a:p>
        </p:txBody>
      </p:sp>
      <p:sp>
        <p:nvSpPr>
          <p:cNvPr id="110" name="Google Shape;110;p1"/>
          <p:cNvSpPr/>
          <p:nvPr/>
        </p:nvSpPr>
        <p:spPr>
          <a:xfrm>
            <a:off x="3485841"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P4 : Diagnostic de sensibilité au tassement</a:t>
            </a:r>
            <a:endParaRPr/>
          </a:p>
        </p:txBody>
      </p:sp>
      <p:sp>
        <p:nvSpPr>
          <p:cNvPr id="111" name="Google Shape;111;p1"/>
          <p:cNvSpPr/>
          <p:nvPr/>
        </p:nvSpPr>
        <p:spPr>
          <a:xfrm>
            <a:off x="691979"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P3 : Diagnostic de sensibilité à l’export des menus bois</a:t>
            </a:r>
            <a:endParaRPr/>
          </a:p>
        </p:txBody>
      </p:sp>
      <p:sp>
        <p:nvSpPr>
          <p:cNvPr id="112" name="Google Shape;112;p1"/>
          <p:cNvSpPr/>
          <p:nvPr/>
        </p:nvSpPr>
        <p:spPr>
          <a:xfrm>
            <a:off x="593084" y="3478715"/>
            <a:ext cx="2715768" cy="1325563"/>
          </a:xfrm>
          <a:prstGeom prst="roundRect">
            <a:avLst>
              <a:gd name="adj" fmla="val 16667"/>
            </a:avLst>
          </a:prstGeom>
          <a:no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dirty="0"/>
              <a:t>Concentration en éléments nutritifs dans les arbres</a:t>
            </a:r>
            <a:endParaRPr dirty="0"/>
          </a:p>
        </p:txBody>
      </p:sp>
      <p:sp>
        <p:nvSpPr>
          <p:cNvPr id="209" name="Google Shape;20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10</a:t>
            </a:fld>
            <a:endParaRPr/>
          </a:p>
        </p:txBody>
      </p:sp>
      <p:pic>
        <p:nvPicPr>
          <p:cNvPr id="210" name="Google Shape;210;p8" descr="Souche d’arbre avec un remplissage uni"/>
          <p:cNvPicPr preferRelativeResize="0"/>
          <p:nvPr/>
        </p:nvPicPr>
        <p:blipFill rotWithShape="1">
          <a:blip r:embed="rId3">
            <a:alphaModFix/>
          </a:blip>
          <a:srcRect/>
          <a:stretch/>
        </p:blipFill>
        <p:spPr>
          <a:xfrm>
            <a:off x="10936902" y="620798"/>
            <a:ext cx="833796" cy="833796"/>
          </a:xfrm>
          <a:prstGeom prst="rect">
            <a:avLst/>
          </a:prstGeom>
          <a:noFill/>
          <a:ln>
            <a:noFill/>
          </a:ln>
        </p:spPr>
      </p:pic>
      <p:pic>
        <p:nvPicPr>
          <p:cNvPr id="211" name="Google Shape;211;p8"/>
          <p:cNvPicPr preferRelativeResize="0"/>
          <p:nvPr/>
        </p:nvPicPr>
        <p:blipFill rotWithShape="1">
          <a:blip r:embed="rId4">
            <a:alphaModFix/>
          </a:blip>
          <a:srcRect/>
          <a:stretch/>
        </p:blipFill>
        <p:spPr>
          <a:xfrm>
            <a:off x="370076" y="2347872"/>
            <a:ext cx="5318522" cy="3760827"/>
          </a:xfrm>
          <a:prstGeom prst="rect">
            <a:avLst/>
          </a:prstGeom>
          <a:noFill/>
          <a:ln>
            <a:noFill/>
          </a:ln>
        </p:spPr>
      </p:pic>
      <p:pic>
        <p:nvPicPr>
          <p:cNvPr id="212" name="Google Shape;212;p8"/>
          <p:cNvPicPr preferRelativeResize="0"/>
          <p:nvPr/>
        </p:nvPicPr>
        <p:blipFill rotWithShape="1">
          <a:blip r:embed="rId5">
            <a:alphaModFix/>
          </a:blip>
          <a:srcRect/>
          <a:stretch/>
        </p:blipFill>
        <p:spPr>
          <a:xfrm>
            <a:off x="5688598" y="2347871"/>
            <a:ext cx="6457710" cy="37608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4"/>
          <p:cNvSpPr txBox="1">
            <a:spLocks noGrp="1"/>
          </p:cNvSpPr>
          <p:nvPr>
            <p:ph type="title"/>
          </p:nvPr>
        </p:nvSpPr>
        <p:spPr>
          <a:xfrm>
            <a:off x="838200" y="6590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Livvic"/>
              <a:buNone/>
            </a:pPr>
            <a:r>
              <a:rPr lang="fr-FR" sz="2000" b="1" dirty="0"/>
              <a:t>Vidéo réalisée avec le soutien financier de l’ADEME.</a:t>
            </a:r>
            <a:endParaRPr sz="2000" dirty="0"/>
          </a:p>
        </p:txBody>
      </p:sp>
      <p:sp>
        <p:nvSpPr>
          <p:cNvPr id="431" name="Google Shape;43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2" name="Google Shape;430;p14">
            <a:extLst>
              <a:ext uri="{FF2B5EF4-FFF2-40B4-BE49-F238E27FC236}">
                <a16:creationId xmlns:a16="http://schemas.microsoft.com/office/drawing/2014/main" id="{6E7D40FC-9431-5C5F-64E9-866BB1345975}"/>
              </a:ext>
            </a:extLst>
          </p:cNvPr>
          <p:cNvSpPr txBox="1">
            <a:spLocks/>
          </p:cNvSpPr>
          <p:nvPr/>
        </p:nvSpPr>
        <p:spPr>
          <a:xfrm>
            <a:off x="838200" y="2142161"/>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vvic"/>
              <a:buNone/>
              <a:defRPr sz="4400" b="0"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fr-FR" sz="2000" b="1" dirty="0"/>
              <a:t>En collaboration avec les partenaires du projet IPRSol.</a:t>
            </a:r>
            <a:endParaRPr lang="fr-FR" sz="2000" dirty="0"/>
          </a:p>
        </p:txBody>
      </p:sp>
      <p:sp>
        <p:nvSpPr>
          <p:cNvPr id="3" name="Google Shape;430;p14">
            <a:extLst>
              <a:ext uri="{FF2B5EF4-FFF2-40B4-BE49-F238E27FC236}">
                <a16:creationId xmlns:a16="http://schemas.microsoft.com/office/drawing/2014/main" id="{E4F09343-1A06-5734-CFF6-AF55E0C4857F}"/>
              </a:ext>
            </a:extLst>
          </p:cNvPr>
          <p:cNvSpPr txBox="1">
            <a:spLocks/>
          </p:cNvSpPr>
          <p:nvPr/>
        </p:nvSpPr>
        <p:spPr>
          <a:xfrm>
            <a:off x="838200" y="5493154"/>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vvic"/>
              <a:buNone/>
              <a:defRPr sz="4400" b="0"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fr-FR" sz="2000" b="1" dirty="0"/>
              <a:t>Voix, réalisation et montage : Solenn Chauvel. </a:t>
            </a:r>
            <a:endParaRPr lang="fr-FR" sz="2000" dirty="0"/>
          </a:p>
        </p:txBody>
      </p:sp>
      <p:grpSp>
        <p:nvGrpSpPr>
          <p:cNvPr id="11" name="Groupe 10">
            <a:extLst>
              <a:ext uri="{FF2B5EF4-FFF2-40B4-BE49-F238E27FC236}">
                <a16:creationId xmlns:a16="http://schemas.microsoft.com/office/drawing/2014/main" id="{B113425C-6C52-DB0A-2B14-26C4EA49B5ED}"/>
              </a:ext>
            </a:extLst>
          </p:cNvPr>
          <p:cNvGrpSpPr/>
          <p:nvPr/>
        </p:nvGrpSpPr>
        <p:grpSpPr>
          <a:xfrm>
            <a:off x="1764225" y="3133733"/>
            <a:ext cx="8663550" cy="2359187"/>
            <a:chOff x="2106050" y="2763618"/>
            <a:chExt cx="8663550" cy="2359187"/>
          </a:xfrm>
        </p:grpSpPr>
        <p:pic>
          <p:nvPicPr>
            <p:cNvPr id="4" name="Google Shape;107;p1">
              <a:extLst>
                <a:ext uri="{FF2B5EF4-FFF2-40B4-BE49-F238E27FC236}">
                  <a16:creationId xmlns:a16="http://schemas.microsoft.com/office/drawing/2014/main" id="{900E65EF-A36E-E24D-63CE-1A5E72997067}"/>
                </a:ext>
              </a:extLst>
            </p:cNvPr>
            <p:cNvPicPr preferRelativeResize="0"/>
            <p:nvPr/>
          </p:nvPicPr>
          <p:blipFill>
            <a:blip r:embed="rId3">
              <a:alphaModFix/>
            </a:blip>
            <a:stretch>
              <a:fillRect/>
            </a:stretch>
          </p:blipFill>
          <p:spPr>
            <a:xfrm>
              <a:off x="2235875" y="3858755"/>
              <a:ext cx="2705061" cy="1016650"/>
            </a:xfrm>
            <a:prstGeom prst="rect">
              <a:avLst/>
            </a:prstGeom>
            <a:noFill/>
            <a:ln>
              <a:noFill/>
            </a:ln>
          </p:spPr>
        </p:pic>
        <p:pic>
          <p:nvPicPr>
            <p:cNvPr id="5" name="Google Shape;108;p1">
              <a:extLst>
                <a:ext uri="{FF2B5EF4-FFF2-40B4-BE49-F238E27FC236}">
                  <a16:creationId xmlns:a16="http://schemas.microsoft.com/office/drawing/2014/main" id="{77CA36CB-856E-5ED3-B94B-FCC13FC63733}"/>
                </a:ext>
              </a:extLst>
            </p:cNvPr>
            <p:cNvPicPr preferRelativeResize="0"/>
            <p:nvPr/>
          </p:nvPicPr>
          <p:blipFill>
            <a:blip r:embed="rId4">
              <a:alphaModFix/>
            </a:blip>
            <a:stretch>
              <a:fillRect/>
            </a:stretch>
          </p:blipFill>
          <p:spPr>
            <a:xfrm>
              <a:off x="6374694" y="2763618"/>
              <a:ext cx="3810000" cy="952500"/>
            </a:xfrm>
            <a:prstGeom prst="rect">
              <a:avLst/>
            </a:prstGeom>
            <a:noFill/>
            <a:ln>
              <a:noFill/>
            </a:ln>
          </p:spPr>
        </p:pic>
        <p:pic>
          <p:nvPicPr>
            <p:cNvPr id="6" name="Google Shape;109;p1">
              <a:extLst>
                <a:ext uri="{FF2B5EF4-FFF2-40B4-BE49-F238E27FC236}">
                  <a16:creationId xmlns:a16="http://schemas.microsoft.com/office/drawing/2014/main" id="{24EC4A1B-CCAE-DAD9-21C2-16A460E7CFFB}"/>
                </a:ext>
              </a:extLst>
            </p:cNvPr>
            <p:cNvPicPr preferRelativeResize="0"/>
            <p:nvPr/>
          </p:nvPicPr>
          <p:blipFill>
            <a:blip r:embed="rId5">
              <a:alphaModFix/>
            </a:blip>
            <a:stretch>
              <a:fillRect/>
            </a:stretch>
          </p:blipFill>
          <p:spPr>
            <a:xfrm>
              <a:off x="9347200" y="3700405"/>
              <a:ext cx="1422400" cy="1422400"/>
            </a:xfrm>
            <a:prstGeom prst="rect">
              <a:avLst/>
            </a:prstGeom>
            <a:noFill/>
            <a:ln>
              <a:noFill/>
            </a:ln>
          </p:spPr>
        </p:pic>
        <p:pic>
          <p:nvPicPr>
            <p:cNvPr id="7" name="Google Shape;110;p1">
              <a:extLst>
                <a:ext uri="{FF2B5EF4-FFF2-40B4-BE49-F238E27FC236}">
                  <a16:creationId xmlns:a16="http://schemas.microsoft.com/office/drawing/2014/main" id="{00017B2D-BF08-C67F-4C6B-BB08B691A50A}"/>
                </a:ext>
              </a:extLst>
            </p:cNvPr>
            <p:cNvPicPr preferRelativeResize="0"/>
            <p:nvPr/>
          </p:nvPicPr>
          <p:blipFill>
            <a:blip r:embed="rId6">
              <a:alphaModFix/>
            </a:blip>
            <a:stretch>
              <a:fillRect/>
            </a:stretch>
          </p:blipFill>
          <p:spPr>
            <a:xfrm>
              <a:off x="7670100" y="3611355"/>
              <a:ext cx="1219200" cy="1422400"/>
            </a:xfrm>
            <a:prstGeom prst="rect">
              <a:avLst/>
            </a:prstGeom>
            <a:noFill/>
            <a:ln>
              <a:noFill/>
            </a:ln>
          </p:spPr>
        </p:pic>
        <p:pic>
          <p:nvPicPr>
            <p:cNvPr id="8" name="Google Shape;111;p1">
              <a:extLst>
                <a:ext uri="{FF2B5EF4-FFF2-40B4-BE49-F238E27FC236}">
                  <a16:creationId xmlns:a16="http://schemas.microsoft.com/office/drawing/2014/main" id="{F5F3F9FF-6EBE-18D8-480F-B8070AB5B8C8}"/>
                </a:ext>
              </a:extLst>
            </p:cNvPr>
            <p:cNvPicPr preferRelativeResize="0"/>
            <p:nvPr/>
          </p:nvPicPr>
          <p:blipFill>
            <a:blip r:embed="rId7">
              <a:alphaModFix/>
            </a:blip>
            <a:stretch>
              <a:fillRect/>
            </a:stretch>
          </p:blipFill>
          <p:spPr>
            <a:xfrm>
              <a:off x="5563625" y="3858761"/>
              <a:ext cx="1518227" cy="1105694"/>
            </a:xfrm>
            <a:prstGeom prst="rect">
              <a:avLst/>
            </a:prstGeom>
            <a:noFill/>
            <a:ln>
              <a:noFill/>
            </a:ln>
          </p:spPr>
        </p:pic>
        <p:pic>
          <p:nvPicPr>
            <p:cNvPr id="9" name="Google Shape;112;p1">
              <a:extLst>
                <a:ext uri="{FF2B5EF4-FFF2-40B4-BE49-F238E27FC236}">
                  <a16:creationId xmlns:a16="http://schemas.microsoft.com/office/drawing/2014/main" id="{B05F3B92-DB33-CA8D-8364-57D2C231BE1C}"/>
                </a:ext>
              </a:extLst>
            </p:cNvPr>
            <p:cNvPicPr preferRelativeResize="0"/>
            <p:nvPr/>
          </p:nvPicPr>
          <p:blipFill>
            <a:blip r:embed="rId8">
              <a:alphaModFix/>
            </a:blip>
            <a:stretch>
              <a:fillRect/>
            </a:stretch>
          </p:blipFill>
          <p:spPr>
            <a:xfrm>
              <a:off x="2106050" y="2923703"/>
              <a:ext cx="3071825" cy="721428"/>
            </a:xfrm>
            <a:prstGeom prst="rect">
              <a:avLst/>
            </a:prstGeom>
            <a:noFill/>
            <a:ln>
              <a:noFill/>
            </a:ln>
          </p:spPr>
        </p:pic>
      </p:grpSp>
      <p:pic>
        <p:nvPicPr>
          <p:cNvPr id="10" name="Google Shape;113;p1">
            <a:extLst>
              <a:ext uri="{FF2B5EF4-FFF2-40B4-BE49-F238E27FC236}">
                <a16:creationId xmlns:a16="http://schemas.microsoft.com/office/drawing/2014/main" id="{225A105D-2DB9-F0D5-C5D4-375D1AD63330}"/>
              </a:ext>
            </a:extLst>
          </p:cNvPr>
          <p:cNvPicPr preferRelativeResize="0"/>
          <p:nvPr/>
        </p:nvPicPr>
        <p:blipFill>
          <a:blip r:embed="rId9">
            <a:alphaModFix/>
          </a:blip>
          <a:stretch>
            <a:fillRect/>
          </a:stretch>
        </p:blipFill>
        <p:spPr>
          <a:xfrm>
            <a:off x="5375201" y="951652"/>
            <a:ext cx="1315335" cy="15004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p:nvPr/>
        </p:nvSpPr>
        <p:spPr>
          <a:xfrm>
            <a:off x="5995201" y="1106359"/>
            <a:ext cx="1006400" cy="10064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19" name="Google Shape;119;p2"/>
          <p:cNvSpPr/>
          <p:nvPr/>
        </p:nvSpPr>
        <p:spPr>
          <a:xfrm>
            <a:off x="5995201" y="2800539"/>
            <a:ext cx="1006400" cy="10064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20" name="Google Shape;120;p2"/>
          <p:cNvSpPr txBox="1">
            <a:spLocks noGrp="1"/>
          </p:cNvSpPr>
          <p:nvPr>
            <p:ph type="title" idx="2"/>
          </p:nvPr>
        </p:nvSpPr>
        <p:spPr>
          <a:xfrm>
            <a:off x="6096001" y="1371057"/>
            <a:ext cx="804800" cy="5608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a:solidFill>
                  <a:schemeClr val="lt1"/>
                </a:solidFill>
              </a:rPr>
              <a:t>01</a:t>
            </a:r>
            <a:endParaRPr>
              <a:solidFill>
                <a:schemeClr val="lt1"/>
              </a:solidFill>
            </a:endParaRPr>
          </a:p>
        </p:txBody>
      </p:sp>
      <p:sp>
        <p:nvSpPr>
          <p:cNvPr id="121" name="Google Shape;121;p2"/>
          <p:cNvSpPr txBox="1">
            <a:spLocks noGrp="1"/>
          </p:cNvSpPr>
          <p:nvPr>
            <p:ph type="title" idx="4"/>
          </p:nvPr>
        </p:nvSpPr>
        <p:spPr>
          <a:xfrm>
            <a:off x="6096001" y="3022539"/>
            <a:ext cx="804800" cy="5608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a:solidFill>
                  <a:schemeClr val="lt1"/>
                </a:solidFill>
              </a:rPr>
              <a:t>02</a:t>
            </a:r>
            <a:endParaRPr>
              <a:solidFill>
                <a:schemeClr val="lt1"/>
              </a:solidFill>
            </a:endParaRPr>
          </a:p>
        </p:txBody>
      </p:sp>
      <p:sp>
        <p:nvSpPr>
          <p:cNvPr id="122" name="Google Shape;122;p2"/>
          <p:cNvSpPr txBox="1">
            <a:spLocks noGrp="1"/>
          </p:cNvSpPr>
          <p:nvPr>
            <p:ph type="title"/>
          </p:nvPr>
        </p:nvSpPr>
        <p:spPr>
          <a:xfrm>
            <a:off x="582614" y="2394684"/>
            <a:ext cx="4324299" cy="13776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5F3114"/>
              </a:buClr>
              <a:buSzPts val="3200"/>
              <a:buFont typeface="Livvic"/>
              <a:buNone/>
            </a:pPr>
            <a:r>
              <a:rPr lang="fr-FR" sz="3200" b="1">
                <a:solidFill>
                  <a:srgbClr val="5F3114"/>
                </a:solidFill>
                <a:latin typeface="Livvic"/>
                <a:ea typeface="Livvic"/>
                <a:cs typeface="Livvic"/>
                <a:sym typeface="Livvic"/>
              </a:rPr>
              <a:t>PARTIE 3</a:t>
            </a:r>
            <a:br>
              <a:rPr lang="fr-FR" sz="3200" b="1">
                <a:solidFill>
                  <a:srgbClr val="5F3114"/>
                </a:solidFill>
                <a:latin typeface="Livvic"/>
                <a:ea typeface="Livvic"/>
                <a:cs typeface="Livvic"/>
                <a:sym typeface="Livvic"/>
              </a:rPr>
            </a:br>
            <a:r>
              <a:rPr lang="fr-FR" sz="3200" b="1">
                <a:solidFill>
                  <a:srgbClr val="5F3114"/>
                </a:solidFill>
                <a:latin typeface="Livvic"/>
                <a:ea typeface="Livvic"/>
                <a:cs typeface="Livvic"/>
                <a:sym typeface="Livvic"/>
              </a:rPr>
              <a:t>Diagnostic de sensibilité à l’export des menus bois</a:t>
            </a:r>
            <a:endParaRPr sz="3200" b="1">
              <a:solidFill>
                <a:srgbClr val="5F3114"/>
              </a:solidFill>
              <a:latin typeface="Livvic"/>
              <a:ea typeface="Livvic"/>
              <a:cs typeface="Livvic"/>
              <a:sym typeface="Livvic"/>
            </a:endParaRPr>
          </a:p>
        </p:txBody>
      </p:sp>
      <p:sp>
        <p:nvSpPr>
          <p:cNvPr id="123" name="Google Shape;123;p2"/>
          <p:cNvSpPr/>
          <p:nvPr/>
        </p:nvSpPr>
        <p:spPr>
          <a:xfrm>
            <a:off x="1154294" y="4171414"/>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24" name="Google Shape;124;p2"/>
          <p:cNvSpPr/>
          <p:nvPr/>
        </p:nvSpPr>
        <p:spPr>
          <a:xfrm>
            <a:off x="2565446" y="1497199"/>
            <a:ext cx="358636" cy="498355"/>
          </a:xfrm>
          <a:custGeom>
            <a:avLst/>
            <a:gdLst/>
            <a:ahLst/>
            <a:cxnLst/>
            <a:rect l="l" t="t" r="r" b="b"/>
            <a:pathLst>
              <a:path w="9138" h="12698" extrusionOk="0">
                <a:moveTo>
                  <a:pt x="7467" y="851"/>
                </a:moveTo>
                <a:lnTo>
                  <a:pt x="7467" y="1765"/>
                </a:lnTo>
                <a:cubicBezTo>
                  <a:pt x="7467" y="2363"/>
                  <a:pt x="7373" y="2931"/>
                  <a:pt x="7152" y="3466"/>
                </a:cubicBezTo>
                <a:cubicBezTo>
                  <a:pt x="6849" y="3390"/>
                  <a:pt x="6530" y="3352"/>
                  <a:pt x="6209" y="3352"/>
                </a:cubicBezTo>
                <a:cubicBezTo>
                  <a:pt x="5595" y="3352"/>
                  <a:pt x="4969" y="3492"/>
                  <a:pt x="4411" y="3781"/>
                </a:cubicBezTo>
                <a:cubicBezTo>
                  <a:pt x="3936" y="4019"/>
                  <a:pt x="3406" y="4131"/>
                  <a:pt x="2877" y="4131"/>
                </a:cubicBezTo>
                <a:cubicBezTo>
                  <a:pt x="2705" y="4131"/>
                  <a:pt x="2533" y="4119"/>
                  <a:pt x="2364" y="4096"/>
                </a:cubicBezTo>
                <a:cubicBezTo>
                  <a:pt x="1891" y="3403"/>
                  <a:pt x="1702" y="2584"/>
                  <a:pt x="1702" y="1765"/>
                </a:cubicBezTo>
                <a:lnTo>
                  <a:pt x="1702" y="851"/>
                </a:lnTo>
                <a:close/>
                <a:moveTo>
                  <a:pt x="6278" y="4137"/>
                </a:moveTo>
                <a:cubicBezTo>
                  <a:pt x="6425" y="4137"/>
                  <a:pt x="6570" y="4145"/>
                  <a:pt x="6711" y="4159"/>
                </a:cubicBezTo>
                <a:cubicBezTo>
                  <a:pt x="6428" y="4506"/>
                  <a:pt x="6081" y="4789"/>
                  <a:pt x="5672" y="4978"/>
                </a:cubicBezTo>
                <a:cubicBezTo>
                  <a:pt x="5168" y="5230"/>
                  <a:pt x="4916" y="5829"/>
                  <a:pt x="4947" y="6365"/>
                </a:cubicBezTo>
                <a:lnTo>
                  <a:pt x="4569" y="7152"/>
                </a:lnTo>
                <a:lnTo>
                  <a:pt x="4159" y="6365"/>
                </a:lnTo>
                <a:cubicBezTo>
                  <a:pt x="4222" y="5829"/>
                  <a:pt x="3970" y="5230"/>
                  <a:pt x="3466" y="4978"/>
                </a:cubicBezTo>
                <a:cubicBezTo>
                  <a:pt x="3372" y="4978"/>
                  <a:pt x="3340" y="4947"/>
                  <a:pt x="3277" y="4915"/>
                </a:cubicBezTo>
                <a:cubicBezTo>
                  <a:pt x="3781" y="4884"/>
                  <a:pt x="4285" y="4726"/>
                  <a:pt x="4758" y="4474"/>
                </a:cubicBezTo>
                <a:cubicBezTo>
                  <a:pt x="5246" y="4230"/>
                  <a:pt x="5773" y="4137"/>
                  <a:pt x="6278" y="4137"/>
                </a:cubicBezTo>
                <a:close/>
                <a:moveTo>
                  <a:pt x="5388" y="7436"/>
                </a:moveTo>
                <a:cubicBezTo>
                  <a:pt x="5483" y="7499"/>
                  <a:pt x="5577" y="7593"/>
                  <a:pt x="5703" y="7656"/>
                </a:cubicBezTo>
                <a:cubicBezTo>
                  <a:pt x="6932" y="8255"/>
                  <a:pt x="7499" y="9610"/>
                  <a:pt x="7499" y="10933"/>
                </a:cubicBezTo>
                <a:lnTo>
                  <a:pt x="7499" y="11437"/>
                </a:lnTo>
                <a:lnTo>
                  <a:pt x="7467" y="11437"/>
                </a:lnTo>
                <a:lnTo>
                  <a:pt x="4853" y="9484"/>
                </a:lnTo>
                <a:cubicBezTo>
                  <a:pt x="4774" y="9421"/>
                  <a:pt x="4679" y="9389"/>
                  <a:pt x="4585" y="9389"/>
                </a:cubicBezTo>
                <a:cubicBezTo>
                  <a:pt x="4490" y="9389"/>
                  <a:pt x="4396" y="9421"/>
                  <a:pt x="4317" y="9484"/>
                </a:cubicBezTo>
                <a:lnTo>
                  <a:pt x="1702" y="11437"/>
                </a:lnTo>
                <a:lnTo>
                  <a:pt x="1702" y="10933"/>
                </a:lnTo>
                <a:cubicBezTo>
                  <a:pt x="1702" y="9547"/>
                  <a:pt x="2269" y="8255"/>
                  <a:pt x="3466" y="7656"/>
                </a:cubicBezTo>
                <a:cubicBezTo>
                  <a:pt x="3592" y="7625"/>
                  <a:pt x="3655" y="7530"/>
                  <a:pt x="3781" y="7436"/>
                </a:cubicBezTo>
                <a:lnTo>
                  <a:pt x="4222" y="8286"/>
                </a:lnTo>
                <a:cubicBezTo>
                  <a:pt x="4301" y="8444"/>
                  <a:pt x="4443" y="8523"/>
                  <a:pt x="4585" y="8523"/>
                </a:cubicBezTo>
                <a:cubicBezTo>
                  <a:pt x="4726" y="8523"/>
                  <a:pt x="4868" y="8444"/>
                  <a:pt x="4947" y="8286"/>
                </a:cubicBezTo>
                <a:lnTo>
                  <a:pt x="5388" y="7436"/>
                </a:lnTo>
                <a:close/>
                <a:moveTo>
                  <a:pt x="4600" y="10303"/>
                </a:moveTo>
                <a:lnTo>
                  <a:pt x="6711" y="11846"/>
                </a:lnTo>
                <a:lnTo>
                  <a:pt x="2521" y="11846"/>
                </a:lnTo>
                <a:lnTo>
                  <a:pt x="4600" y="10303"/>
                </a:lnTo>
                <a:close/>
                <a:moveTo>
                  <a:pt x="442" y="1"/>
                </a:moveTo>
                <a:cubicBezTo>
                  <a:pt x="190" y="1"/>
                  <a:pt x="1" y="190"/>
                  <a:pt x="1" y="410"/>
                </a:cubicBezTo>
                <a:cubicBezTo>
                  <a:pt x="1" y="662"/>
                  <a:pt x="190" y="851"/>
                  <a:pt x="442" y="851"/>
                </a:cubicBezTo>
                <a:lnTo>
                  <a:pt x="851" y="851"/>
                </a:lnTo>
                <a:lnTo>
                  <a:pt x="851" y="1765"/>
                </a:lnTo>
                <a:cubicBezTo>
                  <a:pt x="851" y="3466"/>
                  <a:pt x="1607" y="5041"/>
                  <a:pt x="3120" y="5766"/>
                </a:cubicBezTo>
                <a:cubicBezTo>
                  <a:pt x="3309" y="5860"/>
                  <a:pt x="3340" y="6144"/>
                  <a:pt x="3340" y="6365"/>
                </a:cubicBezTo>
                <a:cubicBezTo>
                  <a:pt x="3340" y="6396"/>
                  <a:pt x="3309" y="6491"/>
                  <a:pt x="3340" y="6522"/>
                </a:cubicBezTo>
                <a:cubicBezTo>
                  <a:pt x="3309" y="6680"/>
                  <a:pt x="3214" y="6869"/>
                  <a:pt x="3120" y="6932"/>
                </a:cubicBezTo>
                <a:cubicBezTo>
                  <a:pt x="1607" y="7656"/>
                  <a:pt x="851" y="9232"/>
                  <a:pt x="851" y="10933"/>
                </a:cubicBezTo>
                <a:lnTo>
                  <a:pt x="851" y="11846"/>
                </a:lnTo>
                <a:lnTo>
                  <a:pt x="442" y="11846"/>
                </a:lnTo>
                <a:cubicBezTo>
                  <a:pt x="190" y="11846"/>
                  <a:pt x="1" y="12035"/>
                  <a:pt x="1" y="12287"/>
                </a:cubicBezTo>
                <a:cubicBezTo>
                  <a:pt x="1" y="12508"/>
                  <a:pt x="190" y="12697"/>
                  <a:pt x="442" y="12697"/>
                </a:cubicBezTo>
                <a:lnTo>
                  <a:pt x="8696" y="12697"/>
                </a:lnTo>
                <a:cubicBezTo>
                  <a:pt x="8948" y="12697"/>
                  <a:pt x="9137" y="12508"/>
                  <a:pt x="9137" y="12287"/>
                </a:cubicBezTo>
                <a:cubicBezTo>
                  <a:pt x="9137" y="12035"/>
                  <a:pt x="8948" y="11846"/>
                  <a:pt x="8696" y="11846"/>
                </a:cubicBezTo>
                <a:lnTo>
                  <a:pt x="8255" y="11846"/>
                </a:lnTo>
                <a:lnTo>
                  <a:pt x="8255" y="10933"/>
                </a:lnTo>
                <a:cubicBezTo>
                  <a:pt x="8255" y="9232"/>
                  <a:pt x="7530" y="7656"/>
                  <a:pt x="6018" y="6932"/>
                </a:cubicBezTo>
                <a:cubicBezTo>
                  <a:pt x="5892" y="6837"/>
                  <a:pt x="5829" y="6680"/>
                  <a:pt x="5798" y="6522"/>
                </a:cubicBezTo>
                <a:lnTo>
                  <a:pt x="5798" y="6365"/>
                </a:lnTo>
                <a:cubicBezTo>
                  <a:pt x="5798" y="6144"/>
                  <a:pt x="5861" y="5860"/>
                  <a:pt x="6018" y="5766"/>
                </a:cubicBezTo>
                <a:cubicBezTo>
                  <a:pt x="7530" y="5041"/>
                  <a:pt x="8255" y="3435"/>
                  <a:pt x="8255" y="1765"/>
                </a:cubicBezTo>
                <a:lnTo>
                  <a:pt x="8255" y="851"/>
                </a:lnTo>
                <a:lnTo>
                  <a:pt x="8696" y="851"/>
                </a:lnTo>
                <a:cubicBezTo>
                  <a:pt x="8948" y="851"/>
                  <a:pt x="9137" y="662"/>
                  <a:pt x="9137" y="410"/>
                </a:cubicBezTo>
                <a:cubicBezTo>
                  <a:pt x="9137" y="190"/>
                  <a:pt x="8948" y="1"/>
                  <a:pt x="8696" y="1"/>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25" name="Google Shape;125;p2"/>
          <p:cNvSpPr txBox="1">
            <a:spLocks noGrp="1"/>
          </p:cNvSpPr>
          <p:nvPr>
            <p:ph type="subTitle" idx="7"/>
          </p:nvPr>
        </p:nvSpPr>
        <p:spPr>
          <a:xfrm>
            <a:off x="7152415" y="1354006"/>
            <a:ext cx="5214800" cy="53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dirty="0">
                <a:solidFill>
                  <a:srgbClr val="BF6525"/>
                </a:solidFill>
                <a:latin typeface="Calibri"/>
                <a:ea typeface="Calibri"/>
                <a:cs typeface="Calibri"/>
                <a:sym typeface="Calibri"/>
              </a:rPr>
              <a:t>Fonctionnement biogéochimique de l’écosystème forestier</a:t>
            </a:r>
            <a:endParaRPr sz="2133" dirty="0">
              <a:solidFill>
                <a:srgbClr val="BF6525"/>
              </a:solidFill>
              <a:latin typeface="Calibri"/>
              <a:ea typeface="Calibri"/>
              <a:cs typeface="Calibri"/>
              <a:sym typeface="Calibri"/>
            </a:endParaRPr>
          </a:p>
        </p:txBody>
      </p:sp>
      <p:sp>
        <p:nvSpPr>
          <p:cNvPr id="126" name="Google Shape;126;p2"/>
          <p:cNvSpPr txBox="1">
            <a:spLocks noGrp="1"/>
          </p:cNvSpPr>
          <p:nvPr>
            <p:ph type="subTitle" idx="7"/>
          </p:nvPr>
        </p:nvSpPr>
        <p:spPr>
          <a:xfrm>
            <a:off x="7152415" y="4717070"/>
            <a:ext cx="4518000" cy="53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a:solidFill>
                  <a:srgbClr val="BF6525"/>
                </a:solidFill>
                <a:latin typeface="Calibri"/>
                <a:ea typeface="Calibri"/>
                <a:cs typeface="Calibri"/>
                <a:sym typeface="Calibri"/>
              </a:rPr>
              <a:t>Interprétation</a:t>
            </a:r>
            <a:endParaRPr/>
          </a:p>
        </p:txBody>
      </p:sp>
      <p:sp>
        <p:nvSpPr>
          <p:cNvPr id="127" name="Google Shape;127;p2"/>
          <p:cNvSpPr txBox="1">
            <a:spLocks noGrp="1"/>
          </p:cNvSpPr>
          <p:nvPr>
            <p:ph type="subTitle" idx="3"/>
          </p:nvPr>
        </p:nvSpPr>
        <p:spPr>
          <a:xfrm>
            <a:off x="293365" y="4889103"/>
            <a:ext cx="4902800" cy="8780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047B3E"/>
              </a:buClr>
              <a:buSzPts val="2667"/>
              <a:buNone/>
            </a:pPr>
            <a:r>
              <a:rPr lang="fr-FR" sz="2667" b="1">
                <a:solidFill>
                  <a:srgbClr val="047B3E"/>
                </a:solidFill>
                <a:latin typeface="Livvic"/>
                <a:ea typeface="Livvic"/>
                <a:cs typeface="Livvic"/>
                <a:sym typeface="Livvic"/>
              </a:rPr>
              <a:t>Préserver la fertilité chimique des écosystèmes forestiers</a:t>
            </a:r>
            <a:endParaRPr sz="2667" b="1">
              <a:solidFill>
                <a:srgbClr val="047B3E"/>
              </a:solidFill>
              <a:latin typeface="Livvic"/>
              <a:ea typeface="Livvic"/>
              <a:cs typeface="Livvic"/>
              <a:sym typeface="Livvic"/>
            </a:endParaRPr>
          </a:p>
        </p:txBody>
      </p:sp>
      <p:sp>
        <p:nvSpPr>
          <p:cNvPr id="128" name="Google Shape;128;p2"/>
          <p:cNvSpPr/>
          <p:nvPr/>
        </p:nvSpPr>
        <p:spPr>
          <a:xfrm>
            <a:off x="5995201" y="4515294"/>
            <a:ext cx="1006400" cy="10064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29" name="Google Shape;129;p2"/>
          <p:cNvSpPr txBox="1">
            <a:spLocks noGrp="1"/>
          </p:cNvSpPr>
          <p:nvPr>
            <p:ph type="title" idx="2"/>
          </p:nvPr>
        </p:nvSpPr>
        <p:spPr>
          <a:xfrm>
            <a:off x="6096001" y="4738894"/>
            <a:ext cx="804800" cy="5608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dirty="0">
                <a:solidFill>
                  <a:schemeClr val="lt1"/>
                </a:solidFill>
              </a:rPr>
              <a:t>03</a:t>
            </a:r>
            <a:endParaRPr dirty="0">
              <a:solidFill>
                <a:schemeClr val="lt1"/>
              </a:solidFill>
            </a:endParaRPr>
          </a:p>
        </p:txBody>
      </p:sp>
      <p:sp>
        <p:nvSpPr>
          <p:cNvPr id="130" name="Google Shape;130;p2"/>
          <p:cNvSpPr txBox="1">
            <a:spLocks noGrp="1"/>
          </p:cNvSpPr>
          <p:nvPr>
            <p:ph type="subTitle" idx="7"/>
          </p:nvPr>
        </p:nvSpPr>
        <p:spPr>
          <a:xfrm>
            <a:off x="7152415" y="3035538"/>
            <a:ext cx="4849256" cy="53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a:solidFill>
                  <a:srgbClr val="BF6525"/>
                </a:solidFill>
                <a:latin typeface="Calibri"/>
                <a:ea typeface="Calibri"/>
                <a:cs typeface="Calibri"/>
                <a:sym typeface="Calibri"/>
              </a:rPr>
              <a:t>Diagnostic de sensibilité à l’export des menus bois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659181" y="2394684"/>
            <a:ext cx="4171167" cy="13776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5F3114"/>
              </a:buClr>
              <a:buSzPts val="3200"/>
              <a:buFont typeface="Livvic"/>
              <a:buNone/>
            </a:pPr>
            <a:r>
              <a:rPr lang="fr-FR" sz="3200" b="1">
                <a:solidFill>
                  <a:srgbClr val="5F3114"/>
                </a:solidFill>
                <a:latin typeface="Livvic"/>
                <a:ea typeface="Livvic"/>
                <a:cs typeface="Livvic"/>
                <a:sym typeface="Livvic"/>
              </a:rPr>
              <a:t>01</a:t>
            </a:r>
            <a:br>
              <a:rPr lang="fr-FR" sz="3200" b="1">
                <a:solidFill>
                  <a:srgbClr val="5F3114"/>
                </a:solidFill>
                <a:latin typeface="Livvic"/>
                <a:ea typeface="Livvic"/>
                <a:cs typeface="Livvic"/>
                <a:sym typeface="Livvic"/>
              </a:rPr>
            </a:br>
            <a:r>
              <a:rPr lang="fr-FR" sz="3200" b="1">
                <a:solidFill>
                  <a:srgbClr val="5F3114"/>
                </a:solidFill>
                <a:latin typeface="Livvic"/>
                <a:ea typeface="Livvic"/>
                <a:cs typeface="Livvic"/>
                <a:sym typeface="Livvic"/>
              </a:rPr>
              <a:t>Fonctionnement biogéochimique de l’écosystème forestier</a:t>
            </a:r>
            <a:endParaRPr sz="3200" b="1">
              <a:solidFill>
                <a:srgbClr val="5F3114"/>
              </a:solidFill>
              <a:latin typeface="Livvic"/>
              <a:ea typeface="Livvic"/>
              <a:cs typeface="Livvic"/>
              <a:sym typeface="Livvic"/>
            </a:endParaRPr>
          </a:p>
        </p:txBody>
      </p:sp>
      <p:sp>
        <p:nvSpPr>
          <p:cNvPr id="136" name="Google Shape;136;p3"/>
          <p:cNvSpPr/>
          <p:nvPr/>
        </p:nvSpPr>
        <p:spPr>
          <a:xfrm>
            <a:off x="1154294" y="4171414"/>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37" name="Google Shape;137;p3"/>
          <p:cNvSpPr txBox="1">
            <a:spLocks noGrp="1"/>
          </p:cNvSpPr>
          <p:nvPr>
            <p:ph type="subTitle" idx="3"/>
          </p:nvPr>
        </p:nvSpPr>
        <p:spPr>
          <a:xfrm>
            <a:off x="293364" y="4683541"/>
            <a:ext cx="4902800" cy="8780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047B3E"/>
              </a:buClr>
              <a:buSzPts val="2667"/>
              <a:buNone/>
            </a:pPr>
            <a:r>
              <a:rPr lang="fr-FR" sz="2667" b="1">
                <a:solidFill>
                  <a:srgbClr val="047B3E"/>
                </a:solidFill>
                <a:latin typeface="Livvic"/>
                <a:ea typeface="Livvic"/>
                <a:cs typeface="Livvic"/>
                <a:sym typeface="Livvic"/>
              </a:rPr>
              <a:t>Ou comment produire 6 m</a:t>
            </a:r>
            <a:r>
              <a:rPr lang="fr-FR" sz="2667" b="1" baseline="30000">
                <a:solidFill>
                  <a:srgbClr val="047B3E"/>
                </a:solidFill>
                <a:latin typeface="Livvic"/>
                <a:ea typeface="Livvic"/>
                <a:cs typeface="Livvic"/>
                <a:sym typeface="Livvic"/>
              </a:rPr>
              <a:t>3 </a:t>
            </a:r>
            <a:r>
              <a:rPr lang="fr-FR" sz="2667" b="1">
                <a:solidFill>
                  <a:srgbClr val="047B3E"/>
                </a:solidFill>
                <a:latin typeface="Livvic"/>
                <a:ea typeface="Livvic"/>
                <a:cs typeface="Livvic"/>
                <a:sym typeface="Livvic"/>
              </a:rPr>
              <a:t>par ha et par an de matière végétale sur des sols contraignants, sans engrais ni irrigation</a:t>
            </a:r>
            <a:endParaRPr sz="2667" b="1">
              <a:solidFill>
                <a:srgbClr val="047B3E"/>
              </a:solidFill>
              <a:latin typeface="Livvic"/>
              <a:ea typeface="Livvic"/>
              <a:cs typeface="Livvic"/>
              <a:sym typeface="Livvic"/>
            </a:endParaRPr>
          </a:p>
        </p:txBody>
      </p:sp>
      <p:sp>
        <p:nvSpPr>
          <p:cNvPr id="138" name="Google Shape;138;p3"/>
          <p:cNvSpPr/>
          <p:nvPr/>
        </p:nvSpPr>
        <p:spPr>
          <a:xfrm>
            <a:off x="2565446" y="1497199"/>
            <a:ext cx="358636" cy="498355"/>
          </a:xfrm>
          <a:custGeom>
            <a:avLst/>
            <a:gdLst/>
            <a:ahLst/>
            <a:cxnLst/>
            <a:rect l="l" t="t" r="r" b="b"/>
            <a:pathLst>
              <a:path w="9138" h="12698" extrusionOk="0">
                <a:moveTo>
                  <a:pt x="7467" y="851"/>
                </a:moveTo>
                <a:lnTo>
                  <a:pt x="7467" y="1765"/>
                </a:lnTo>
                <a:cubicBezTo>
                  <a:pt x="7467" y="2363"/>
                  <a:pt x="7373" y="2931"/>
                  <a:pt x="7152" y="3466"/>
                </a:cubicBezTo>
                <a:cubicBezTo>
                  <a:pt x="6849" y="3390"/>
                  <a:pt x="6530" y="3352"/>
                  <a:pt x="6209" y="3352"/>
                </a:cubicBezTo>
                <a:cubicBezTo>
                  <a:pt x="5595" y="3352"/>
                  <a:pt x="4969" y="3492"/>
                  <a:pt x="4411" y="3781"/>
                </a:cubicBezTo>
                <a:cubicBezTo>
                  <a:pt x="3936" y="4019"/>
                  <a:pt x="3406" y="4131"/>
                  <a:pt x="2877" y="4131"/>
                </a:cubicBezTo>
                <a:cubicBezTo>
                  <a:pt x="2705" y="4131"/>
                  <a:pt x="2533" y="4119"/>
                  <a:pt x="2364" y="4096"/>
                </a:cubicBezTo>
                <a:cubicBezTo>
                  <a:pt x="1891" y="3403"/>
                  <a:pt x="1702" y="2584"/>
                  <a:pt x="1702" y="1765"/>
                </a:cubicBezTo>
                <a:lnTo>
                  <a:pt x="1702" y="851"/>
                </a:lnTo>
                <a:close/>
                <a:moveTo>
                  <a:pt x="6278" y="4137"/>
                </a:moveTo>
                <a:cubicBezTo>
                  <a:pt x="6425" y="4137"/>
                  <a:pt x="6570" y="4145"/>
                  <a:pt x="6711" y="4159"/>
                </a:cubicBezTo>
                <a:cubicBezTo>
                  <a:pt x="6428" y="4506"/>
                  <a:pt x="6081" y="4789"/>
                  <a:pt x="5672" y="4978"/>
                </a:cubicBezTo>
                <a:cubicBezTo>
                  <a:pt x="5168" y="5230"/>
                  <a:pt x="4916" y="5829"/>
                  <a:pt x="4947" y="6365"/>
                </a:cubicBezTo>
                <a:lnTo>
                  <a:pt x="4569" y="7152"/>
                </a:lnTo>
                <a:lnTo>
                  <a:pt x="4159" y="6365"/>
                </a:lnTo>
                <a:cubicBezTo>
                  <a:pt x="4222" y="5829"/>
                  <a:pt x="3970" y="5230"/>
                  <a:pt x="3466" y="4978"/>
                </a:cubicBezTo>
                <a:cubicBezTo>
                  <a:pt x="3372" y="4978"/>
                  <a:pt x="3340" y="4947"/>
                  <a:pt x="3277" y="4915"/>
                </a:cubicBezTo>
                <a:cubicBezTo>
                  <a:pt x="3781" y="4884"/>
                  <a:pt x="4285" y="4726"/>
                  <a:pt x="4758" y="4474"/>
                </a:cubicBezTo>
                <a:cubicBezTo>
                  <a:pt x="5246" y="4230"/>
                  <a:pt x="5773" y="4137"/>
                  <a:pt x="6278" y="4137"/>
                </a:cubicBezTo>
                <a:close/>
                <a:moveTo>
                  <a:pt x="5388" y="7436"/>
                </a:moveTo>
                <a:cubicBezTo>
                  <a:pt x="5483" y="7499"/>
                  <a:pt x="5577" y="7593"/>
                  <a:pt x="5703" y="7656"/>
                </a:cubicBezTo>
                <a:cubicBezTo>
                  <a:pt x="6932" y="8255"/>
                  <a:pt x="7499" y="9610"/>
                  <a:pt x="7499" y="10933"/>
                </a:cubicBezTo>
                <a:lnTo>
                  <a:pt x="7499" y="11437"/>
                </a:lnTo>
                <a:lnTo>
                  <a:pt x="7467" y="11437"/>
                </a:lnTo>
                <a:lnTo>
                  <a:pt x="4853" y="9484"/>
                </a:lnTo>
                <a:cubicBezTo>
                  <a:pt x="4774" y="9421"/>
                  <a:pt x="4679" y="9389"/>
                  <a:pt x="4585" y="9389"/>
                </a:cubicBezTo>
                <a:cubicBezTo>
                  <a:pt x="4490" y="9389"/>
                  <a:pt x="4396" y="9421"/>
                  <a:pt x="4317" y="9484"/>
                </a:cubicBezTo>
                <a:lnTo>
                  <a:pt x="1702" y="11437"/>
                </a:lnTo>
                <a:lnTo>
                  <a:pt x="1702" y="10933"/>
                </a:lnTo>
                <a:cubicBezTo>
                  <a:pt x="1702" y="9547"/>
                  <a:pt x="2269" y="8255"/>
                  <a:pt x="3466" y="7656"/>
                </a:cubicBezTo>
                <a:cubicBezTo>
                  <a:pt x="3592" y="7625"/>
                  <a:pt x="3655" y="7530"/>
                  <a:pt x="3781" y="7436"/>
                </a:cubicBezTo>
                <a:lnTo>
                  <a:pt x="4222" y="8286"/>
                </a:lnTo>
                <a:cubicBezTo>
                  <a:pt x="4301" y="8444"/>
                  <a:pt x="4443" y="8523"/>
                  <a:pt x="4585" y="8523"/>
                </a:cubicBezTo>
                <a:cubicBezTo>
                  <a:pt x="4726" y="8523"/>
                  <a:pt x="4868" y="8444"/>
                  <a:pt x="4947" y="8286"/>
                </a:cubicBezTo>
                <a:lnTo>
                  <a:pt x="5388" y="7436"/>
                </a:lnTo>
                <a:close/>
                <a:moveTo>
                  <a:pt x="4600" y="10303"/>
                </a:moveTo>
                <a:lnTo>
                  <a:pt x="6711" y="11846"/>
                </a:lnTo>
                <a:lnTo>
                  <a:pt x="2521" y="11846"/>
                </a:lnTo>
                <a:lnTo>
                  <a:pt x="4600" y="10303"/>
                </a:lnTo>
                <a:close/>
                <a:moveTo>
                  <a:pt x="442" y="1"/>
                </a:moveTo>
                <a:cubicBezTo>
                  <a:pt x="190" y="1"/>
                  <a:pt x="1" y="190"/>
                  <a:pt x="1" y="410"/>
                </a:cubicBezTo>
                <a:cubicBezTo>
                  <a:pt x="1" y="662"/>
                  <a:pt x="190" y="851"/>
                  <a:pt x="442" y="851"/>
                </a:cubicBezTo>
                <a:lnTo>
                  <a:pt x="851" y="851"/>
                </a:lnTo>
                <a:lnTo>
                  <a:pt x="851" y="1765"/>
                </a:lnTo>
                <a:cubicBezTo>
                  <a:pt x="851" y="3466"/>
                  <a:pt x="1607" y="5041"/>
                  <a:pt x="3120" y="5766"/>
                </a:cubicBezTo>
                <a:cubicBezTo>
                  <a:pt x="3309" y="5860"/>
                  <a:pt x="3340" y="6144"/>
                  <a:pt x="3340" y="6365"/>
                </a:cubicBezTo>
                <a:cubicBezTo>
                  <a:pt x="3340" y="6396"/>
                  <a:pt x="3309" y="6491"/>
                  <a:pt x="3340" y="6522"/>
                </a:cubicBezTo>
                <a:cubicBezTo>
                  <a:pt x="3309" y="6680"/>
                  <a:pt x="3214" y="6869"/>
                  <a:pt x="3120" y="6932"/>
                </a:cubicBezTo>
                <a:cubicBezTo>
                  <a:pt x="1607" y="7656"/>
                  <a:pt x="851" y="9232"/>
                  <a:pt x="851" y="10933"/>
                </a:cubicBezTo>
                <a:lnTo>
                  <a:pt x="851" y="11846"/>
                </a:lnTo>
                <a:lnTo>
                  <a:pt x="442" y="11846"/>
                </a:lnTo>
                <a:cubicBezTo>
                  <a:pt x="190" y="11846"/>
                  <a:pt x="1" y="12035"/>
                  <a:pt x="1" y="12287"/>
                </a:cubicBezTo>
                <a:cubicBezTo>
                  <a:pt x="1" y="12508"/>
                  <a:pt x="190" y="12697"/>
                  <a:pt x="442" y="12697"/>
                </a:cubicBezTo>
                <a:lnTo>
                  <a:pt x="8696" y="12697"/>
                </a:lnTo>
                <a:cubicBezTo>
                  <a:pt x="8948" y="12697"/>
                  <a:pt x="9137" y="12508"/>
                  <a:pt x="9137" y="12287"/>
                </a:cubicBezTo>
                <a:cubicBezTo>
                  <a:pt x="9137" y="12035"/>
                  <a:pt x="8948" y="11846"/>
                  <a:pt x="8696" y="11846"/>
                </a:cubicBezTo>
                <a:lnTo>
                  <a:pt x="8255" y="11846"/>
                </a:lnTo>
                <a:lnTo>
                  <a:pt x="8255" y="10933"/>
                </a:lnTo>
                <a:cubicBezTo>
                  <a:pt x="8255" y="9232"/>
                  <a:pt x="7530" y="7656"/>
                  <a:pt x="6018" y="6932"/>
                </a:cubicBezTo>
                <a:cubicBezTo>
                  <a:pt x="5892" y="6837"/>
                  <a:pt x="5829" y="6680"/>
                  <a:pt x="5798" y="6522"/>
                </a:cubicBezTo>
                <a:lnTo>
                  <a:pt x="5798" y="6365"/>
                </a:lnTo>
                <a:cubicBezTo>
                  <a:pt x="5798" y="6144"/>
                  <a:pt x="5861" y="5860"/>
                  <a:pt x="6018" y="5766"/>
                </a:cubicBezTo>
                <a:cubicBezTo>
                  <a:pt x="7530" y="5041"/>
                  <a:pt x="8255" y="3435"/>
                  <a:pt x="8255" y="1765"/>
                </a:cubicBezTo>
                <a:lnTo>
                  <a:pt x="8255" y="851"/>
                </a:lnTo>
                <a:lnTo>
                  <a:pt x="8696" y="851"/>
                </a:lnTo>
                <a:cubicBezTo>
                  <a:pt x="8948" y="851"/>
                  <a:pt x="9137" y="662"/>
                  <a:pt x="9137" y="410"/>
                </a:cubicBezTo>
                <a:cubicBezTo>
                  <a:pt x="9137" y="190"/>
                  <a:pt x="8948" y="1"/>
                  <a:pt x="8696" y="1"/>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39" name="Google Shape;139;p3" descr="Une image contenant arbre, extérieur, forêt, bois&#10;&#10;Description générée automatiquement"/>
          <p:cNvPicPr preferRelativeResize="0"/>
          <p:nvPr/>
        </p:nvPicPr>
        <p:blipFill rotWithShape="1">
          <a:blip r:embed="rId3">
            <a:alphaModFix/>
          </a:blip>
          <a:srcRect l="15000" r="13332"/>
          <a:stretch/>
        </p:blipFill>
        <p:spPr>
          <a:xfrm>
            <a:off x="5638800" y="0"/>
            <a:ext cx="65532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a:t>
            </a:fld>
            <a:endParaRPr/>
          </a:p>
        </p:txBody>
      </p:sp>
      <p:sp>
        <p:nvSpPr>
          <p:cNvPr id="146" name="Google Shape;146;p4"/>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Fonctionnement biogéochimique de l’écosystème forestier</a:t>
            </a:r>
            <a:endParaRPr sz="3200" b="1">
              <a:solidFill>
                <a:schemeClr val="dk1"/>
              </a:solidFill>
              <a:latin typeface="Livvic"/>
              <a:ea typeface="Livvic"/>
              <a:cs typeface="Livvic"/>
              <a:sym typeface="Livvic"/>
            </a:endParaRPr>
          </a:p>
        </p:txBody>
      </p:sp>
      <p:pic>
        <p:nvPicPr>
          <p:cNvPr id="147" name="Google Shape;147;p4" descr="Souche d’arbre avec un remplissage uni"/>
          <p:cNvPicPr preferRelativeResize="0"/>
          <p:nvPr/>
        </p:nvPicPr>
        <p:blipFill rotWithShape="1">
          <a:blip r:embed="rId3">
            <a:alphaModFix/>
          </a:blip>
          <a:srcRect/>
          <a:stretch/>
        </p:blipFill>
        <p:spPr>
          <a:xfrm>
            <a:off x="10936902" y="620798"/>
            <a:ext cx="833796" cy="833796"/>
          </a:xfrm>
          <a:prstGeom prst="rect">
            <a:avLst/>
          </a:prstGeom>
          <a:noFill/>
          <a:ln>
            <a:noFill/>
          </a:ln>
        </p:spPr>
      </p:pic>
      <p:pic>
        <p:nvPicPr>
          <p:cNvPr id="3" name="Image 2">
            <a:extLst>
              <a:ext uri="{FF2B5EF4-FFF2-40B4-BE49-F238E27FC236}">
                <a16:creationId xmlns:a16="http://schemas.microsoft.com/office/drawing/2014/main" id="{0C2FBB63-C0A1-587E-4702-6209E28B459D}"/>
              </a:ext>
            </a:extLst>
          </p:cNvPr>
          <p:cNvPicPr>
            <a:picLocks noChangeAspect="1"/>
          </p:cNvPicPr>
          <p:nvPr/>
        </p:nvPicPr>
        <p:blipFill rotWithShape="1">
          <a:blip r:embed="rId4"/>
          <a:srcRect r="33924"/>
          <a:stretch/>
        </p:blipFill>
        <p:spPr>
          <a:xfrm>
            <a:off x="1410311" y="950584"/>
            <a:ext cx="5810621" cy="6219532"/>
          </a:xfrm>
          <a:prstGeom prst="rect">
            <a:avLst/>
          </a:prstGeom>
        </p:spPr>
      </p:pic>
      <p:sp>
        <p:nvSpPr>
          <p:cNvPr id="4" name="ZoneTexte 3">
            <a:extLst>
              <a:ext uri="{FF2B5EF4-FFF2-40B4-BE49-F238E27FC236}">
                <a16:creationId xmlns:a16="http://schemas.microsoft.com/office/drawing/2014/main" id="{F868E93F-F56A-96CC-A8C9-26E77D34BDC7}"/>
              </a:ext>
            </a:extLst>
          </p:cNvPr>
          <p:cNvSpPr txBox="1"/>
          <p:nvPr/>
        </p:nvSpPr>
        <p:spPr>
          <a:xfrm>
            <a:off x="3872948" y="2690336"/>
            <a:ext cx="1056861" cy="738664"/>
          </a:xfrm>
          <a:prstGeom prst="rect">
            <a:avLst/>
          </a:prstGeom>
          <a:solidFill>
            <a:schemeClr val="bg1"/>
          </a:solidFill>
        </p:spPr>
        <p:txBody>
          <a:bodyPr wrap="square" rtlCol="0">
            <a:spAutoFit/>
          </a:bodyPr>
          <a:lstStyle/>
          <a:p>
            <a:pPr algn="ctr"/>
            <a:r>
              <a:rPr lang="fr-FR" b="1" dirty="0">
                <a:latin typeface="Calibri" panose="020F0502020204030204" pitchFamily="34" charset="0"/>
                <a:cs typeface="Calibri" panose="020F0502020204030204" pitchFamily="34" charset="0"/>
              </a:rPr>
              <a:t>Cycle interne des éléments</a:t>
            </a:r>
          </a:p>
        </p:txBody>
      </p:sp>
      <p:sp>
        <p:nvSpPr>
          <p:cNvPr id="5" name="ZoneTexte 4">
            <a:extLst>
              <a:ext uri="{FF2B5EF4-FFF2-40B4-BE49-F238E27FC236}">
                <a16:creationId xmlns:a16="http://schemas.microsoft.com/office/drawing/2014/main" id="{39956B89-9F65-ED72-1495-EA470D6E05D4}"/>
              </a:ext>
            </a:extLst>
          </p:cNvPr>
          <p:cNvSpPr txBox="1"/>
          <p:nvPr/>
        </p:nvSpPr>
        <p:spPr>
          <a:xfrm>
            <a:off x="2363680" y="5907416"/>
            <a:ext cx="1056861" cy="307777"/>
          </a:xfrm>
          <a:prstGeom prst="rect">
            <a:avLst/>
          </a:prstGeom>
          <a:noFill/>
        </p:spPr>
        <p:txBody>
          <a:bodyPr wrap="square" rtlCol="0">
            <a:spAutoFit/>
          </a:bodyPr>
          <a:lstStyle/>
          <a:p>
            <a:pPr algn="ctr"/>
            <a:r>
              <a:rPr lang="fr-FR" b="1" dirty="0">
                <a:solidFill>
                  <a:srgbClr val="0FB406"/>
                </a:solidFill>
                <a:latin typeface="Calibri" panose="020F0502020204030204" pitchFamily="34" charset="0"/>
                <a:cs typeface="Calibri" panose="020F0502020204030204" pitchFamily="34" charset="0"/>
              </a:rPr>
              <a:t>Altération</a:t>
            </a:r>
          </a:p>
        </p:txBody>
      </p:sp>
      <p:sp>
        <p:nvSpPr>
          <p:cNvPr id="6" name="ZoneTexte 5">
            <a:extLst>
              <a:ext uri="{FF2B5EF4-FFF2-40B4-BE49-F238E27FC236}">
                <a16:creationId xmlns:a16="http://schemas.microsoft.com/office/drawing/2014/main" id="{6C03F7ED-08D3-66E9-C33B-B31FDC43BD44}"/>
              </a:ext>
            </a:extLst>
          </p:cNvPr>
          <p:cNvSpPr txBox="1"/>
          <p:nvPr/>
        </p:nvSpPr>
        <p:spPr>
          <a:xfrm>
            <a:off x="6043220" y="6048573"/>
            <a:ext cx="895215" cy="307777"/>
          </a:xfrm>
          <a:prstGeom prst="rect">
            <a:avLst/>
          </a:prstGeom>
          <a:solidFill>
            <a:schemeClr val="bg1"/>
          </a:solid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Drainage</a:t>
            </a:r>
          </a:p>
        </p:txBody>
      </p:sp>
      <p:sp>
        <p:nvSpPr>
          <p:cNvPr id="7" name="ZoneTexte 6">
            <a:extLst>
              <a:ext uri="{FF2B5EF4-FFF2-40B4-BE49-F238E27FC236}">
                <a16:creationId xmlns:a16="http://schemas.microsoft.com/office/drawing/2014/main" id="{F689709C-4F41-F94B-0696-D050D372C0E7}"/>
              </a:ext>
            </a:extLst>
          </p:cNvPr>
          <p:cNvSpPr txBox="1"/>
          <p:nvPr/>
        </p:nvSpPr>
        <p:spPr>
          <a:xfrm>
            <a:off x="6510131" y="2798058"/>
            <a:ext cx="895216" cy="523220"/>
          </a:xfrm>
          <a:prstGeom prst="rect">
            <a:avLst/>
          </a:prstGeom>
          <a:solidFill>
            <a:schemeClr val="bg1"/>
          </a:solid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Export de biomasse</a:t>
            </a:r>
          </a:p>
        </p:txBody>
      </p:sp>
      <p:sp>
        <p:nvSpPr>
          <p:cNvPr id="8" name="ZoneTexte 7">
            <a:extLst>
              <a:ext uri="{FF2B5EF4-FFF2-40B4-BE49-F238E27FC236}">
                <a16:creationId xmlns:a16="http://schemas.microsoft.com/office/drawing/2014/main" id="{1EED055B-D7DC-AB83-BA5A-362DE16A621A}"/>
              </a:ext>
            </a:extLst>
          </p:cNvPr>
          <p:cNvSpPr txBox="1"/>
          <p:nvPr/>
        </p:nvSpPr>
        <p:spPr>
          <a:xfrm>
            <a:off x="1200802" y="1536799"/>
            <a:ext cx="2219739" cy="307777"/>
          </a:xfrm>
          <a:prstGeom prst="rect">
            <a:avLst/>
          </a:prstGeom>
          <a:noFill/>
        </p:spPr>
        <p:txBody>
          <a:bodyPr wrap="square" rtlCol="0">
            <a:spAutoFit/>
          </a:bodyPr>
          <a:lstStyle/>
          <a:p>
            <a:pPr algn="ctr"/>
            <a:r>
              <a:rPr lang="fr-FR" b="1" dirty="0">
                <a:solidFill>
                  <a:srgbClr val="0FB406"/>
                </a:solidFill>
                <a:latin typeface="Calibri" panose="020F0502020204030204" pitchFamily="34" charset="0"/>
                <a:cs typeface="Calibri" panose="020F0502020204030204" pitchFamily="34" charset="0"/>
              </a:rPr>
              <a:t>Apports atmosphériques</a:t>
            </a:r>
          </a:p>
        </p:txBody>
      </p:sp>
      <p:sp>
        <p:nvSpPr>
          <p:cNvPr id="9" name="ZoneTexte 8">
            <a:extLst>
              <a:ext uri="{FF2B5EF4-FFF2-40B4-BE49-F238E27FC236}">
                <a16:creationId xmlns:a16="http://schemas.microsoft.com/office/drawing/2014/main" id="{F9290A62-4FB7-3308-5B8C-39F1614FD018}"/>
              </a:ext>
            </a:extLst>
          </p:cNvPr>
          <p:cNvSpPr txBox="1"/>
          <p:nvPr/>
        </p:nvSpPr>
        <p:spPr>
          <a:xfrm>
            <a:off x="1200802" y="2536448"/>
            <a:ext cx="2219739" cy="523220"/>
          </a:xfrm>
          <a:prstGeom prst="rect">
            <a:avLst/>
          </a:prstGeom>
          <a:solidFill>
            <a:schemeClr val="bg1"/>
          </a:solidFill>
        </p:spPr>
        <p:txBody>
          <a:bodyPr wrap="square" rtlCol="0">
            <a:spAutoFit/>
          </a:bodyPr>
          <a:lstStyle/>
          <a:p>
            <a:pPr algn="ctr"/>
            <a:r>
              <a:rPr lang="fr-FR" b="1" dirty="0">
                <a:latin typeface="Calibri" panose="020F0502020204030204" pitchFamily="34" charset="0"/>
                <a:cs typeface="Calibri" panose="020F0502020204030204" pitchFamily="34" charset="0"/>
              </a:rPr>
              <a:t>Chute et minéralisation de feuilles et de menus bois</a:t>
            </a:r>
          </a:p>
        </p:txBody>
      </p:sp>
      <p:sp>
        <p:nvSpPr>
          <p:cNvPr id="10" name="ZoneTexte 9">
            <a:extLst>
              <a:ext uri="{FF2B5EF4-FFF2-40B4-BE49-F238E27FC236}">
                <a16:creationId xmlns:a16="http://schemas.microsoft.com/office/drawing/2014/main" id="{60B1DEA6-2690-4D50-DB9C-5CC935C319E7}"/>
              </a:ext>
            </a:extLst>
          </p:cNvPr>
          <p:cNvSpPr txBox="1"/>
          <p:nvPr/>
        </p:nvSpPr>
        <p:spPr>
          <a:xfrm>
            <a:off x="4899137" y="3914860"/>
            <a:ext cx="1388167" cy="523220"/>
          </a:xfrm>
          <a:prstGeom prst="rect">
            <a:avLst/>
          </a:prstGeom>
          <a:solidFill>
            <a:schemeClr val="bg1"/>
          </a:solidFill>
        </p:spPr>
        <p:txBody>
          <a:bodyPr wrap="square" rtlCol="0">
            <a:spAutoFit/>
          </a:bodyPr>
          <a:lstStyle/>
          <a:p>
            <a:pPr algn="ctr"/>
            <a:r>
              <a:rPr lang="fr-FR" b="1" dirty="0">
                <a:latin typeface="Calibri" panose="020F0502020204030204" pitchFamily="34" charset="0"/>
                <a:cs typeface="Calibri" panose="020F0502020204030204" pitchFamily="34" charset="0"/>
              </a:rPr>
              <a:t>Prélèvements par les racines</a:t>
            </a:r>
          </a:p>
        </p:txBody>
      </p:sp>
      <p:sp>
        <p:nvSpPr>
          <p:cNvPr id="11" name="ZoneTexte 10">
            <a:extLst>
              <a:ext uri="{FF2B5EF4-FFF2-40B4-BE49-F238E27FC236}">
                <a16:creationId xmlns:a16="http://schemas.microsoft.com/office/drawing/2014/main" id="{90027086-9A1D-B39A-B128-73D34F038FD8}"/>
              </a:ext>
            </a:extLst>
          </p:cNvPr>
          <p:cNvSpPr txBox="1"/>
          <p:nvPr/>
        </p:nvSpPr>
        <p:spPr>
          <a:xfrm>
            <a:off x="8970104" y="3398726"/>
            <a:ext cx="1612051" cy="523220"/>
          </a:xfrm>
          <a:prstGeom prst="rect">
            <a:avLst/>
          </a:prstGeom>
          <a:solidFill>
            <a:schemeClr val="bg1"/>
          </a:solidFill>
        </p:spPr>
        <p:txBody>
          <a:bodyPr wrap="square" rtlCol="0">
            <a:spAutoFit/>
          </a:bodyPr>
          <a:lstStyle/>
          <a:p>
            <a:pPr algn="ctr"/>
            <a:r>
              <a:rPr lang="fr-FR" b="1" dirty="0">
                <a:latin typeface="Calibri" panose="020F0502020204030204" pitchFamily="34" charset="0"/>
                <a:cs typeface="Calibri" panose="020F0502020204030204" pitchFamily="34" charset="0"/>
              </a:rPr>
              <a:t>Ouverture du cycle vers l’extérieur :</a:t>
            </a:r>
          </a:p>
        </p:txBody>
      </p:sp>
      <p:pic>
        <p:nvPicPr>
          <p:cNvPr id="12" name="Image 11">
            <a:extLst>
              <a:ext uri="{FF2B5EF4-FFF2-40B4-BE49-F238E27FC236}">
                <a16:creationId xmlns:a16="http://schemas.microsoft.com/office/drawing/2014/main" id="{17250A3E-57FA-68D8-4D09-2170B5D63615}"/>
              </a:ext>
            </a:extLst>
          </p:cNvPr>
          <p:cNvPicPr>
            <a:picLocks noChangeAspect="1"/>
          </p:cNvPicPr>
          <p:nvPr/>
        </p:nvPicPr>
        <p:blipFill rotWithShape="1">
          <a:blip r:embed="rId4"/>
          <a:srcRect l="66440" t="61232" r="10037" b="11940"/>
          <a:stretch/>
        </p:blipFill>
        <p:spPr>
          <a:xfrm>
            <a:off x="8044621" y="3914860"/>
            <a:ext cx="2068591" cy="1668545"/>
          </a:xfrm>
          <a:prstGeom prst="rect">
            <a:avLst/>
          </a:prstGeom>
        </p:spPr>
      </p:pic>
      <p:sp>
        <p:nvSpPr>
          <p:cNvPr id="13" name="ZoneTexte 12">
            <a:extLst>
              <a:ext uri="{FF2B5EF4-FFF2-40B4-BE49-F238E27FC236}">
                <a16:creationId xmlns:a16="http://schemas.microsoft.com/office/drawing/2014/main" id="{640025E5-4E2D-29A9-173F-CCD64D1A2FFA}"/>
              </a:ext>
            </a:extLst>
          </p:cNvPr>
          <p:cNvSpPr txBox="1"/>
          <p:nvPr/>
        </p:nvSpPr>
        <p:spPr>
          <a:xfrm>
            <a:off x="9624807" y="4370973"/>
            <a:ext cx="1156882" cy="307777"/>
          </a:xfrm>
          <a:prstGeom prst="rect">
            <a:avLst/>
          </a:prstGeom>
          <a:noFill/>
        </p:spPr>
        <p:txBody>
          <a:bodyPr wrap="square" rtlCol="0">
            <a:spAutoFit/>
          </a:bodyPr>
          <a:lstStyle/>
          <a:p>
            <a:pPr algn="ctr"/>
            <a:r>
              <a:rPr lang="fr-FR" b="1" dirty="0">
                <a:solidFill>
                  <a:srgbClr val="0FB406"/>
                </a:solidFill>
                <a:latin typeface="Calibri" panose="020F0502020204030204" pitchFamily="34" charset="0"/>
                <a:cs typeface="Calibri" panose="020F0502020204030204" pitchFamily="34" charset="0"/>
              </a:rPr>
              <a:t>Apports </a:t>
            </a:r>
          </a:p>
        </p:txBody>
      </p:sp>
      <p:sp>
        <p:nvSpPr>
          <p:cNvPr id="14" name="ZoneTexte 13">
            <a:extLst>
              <a:ext uri="{FF2B5EF4-FFF2-40B4-BE49-F238E27FC236}">
                <a16:creationId xmlns:a16="http://schemas.microsoft.com/office/drawing/2014/main" id="{AC22CE49-D177-60D6-F0CB-1E5452F183EC}"/>
              </a:ext>
            </a:extLst>
          </p:cNvPr>
          <p:cNvSpPr txBox="1"/>
          <p:nvPr/>
        </p:nvSpPr>
        <p:spPr>
          <a:xfrm>
            <a:off x="9473975" y="4815121"/>
            <a:ext cx="895216" cy="307777"/>
          </a:xfrm>
          <a:prstGeom prst="rect">
            <a:avLst/>
          </a:prstGeom>
          <a:solidFill>
            <a:schemeClr val="bg1"/>
          </a:solid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Exports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16b7f7c7733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a:t>
            </a:fld>
            <a:endParaRPr/>
          </a:p>
        </p:txBody>
      </p:sp>
      <p:sp>
        <p:nvSpPr>
          <p:cNvPr id="156" name="Google Shape;156;g16b7f7c7733_0_0"/>
          <p:cNvSpPr txBox="1"/>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dirty="0">
                <a:solidFill>
                  <a:schemeClr val="dk1"/>
                </a:solidFill>
                <a:latin typeface="Livvic"/>
                <a:ea typeface="Livvic"/>
                <a:cs typeface="Livvic"/>
                <a:sym typeface="Livv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Les éléments nutritifs du sol</a:t>
            </a:r>
            <a:endParaRPr sz="3200" b="1" dirty="0">
              <a:solidFill>
                <a:schemeClr val="dk1"/>
              </a:solidFill>
              <a:latin typeface="Livvic"/>
              <a:ea typeface="Livvic"/>
              <a:cs typeface="Livvic"/>
              <a:sym typeface="Livvic"/>
            </a:endParaRPr>
          </a:p>
        </p:txBody>
      </p:sp>
      <p:pic>
        <p:nvPicPr>
          <p:cNvPr id="157" name="Google Shape;157;g16b7f7c7733_0_0" descr="Souche d’arbre avec un remplissage uni"/>
          <p:cNvPicPr preferRelativeResize="0"/>
          <p:nvPr/>
        </p:nvPicPr>
        <p:blipFill rotWithShape="1">
          <a:blip r:embed="rId3">
            <a:alphaModFix/>
          </a:blip>
          <a:srcRect/>
          <a:stretch/>
        </p:blipFill>
        <p:spPr>
          <a:xfrm>
            <a:off x="10936902" y="620798"/>
            <a:ext cx="833796" cy="833796"/>
          </a:xfrm>
          <a:prstGeom prst="rect">
            <a:avLst/>
          </a:prstGeom>
          <a:noFill/>
          <a:ln>
            <a:noFill/>
          </a:ln>
        </p:spPr>
      </p:pic>
      <p:grpSp>
        <p:nvGrpSpPr>
          <p:cNvPr id="12" name="Groupe 11">
            <a:extLst>
              <a:ext uri="{FF2B5EF4-FFF2-40B4-BE49-F238E27FC236}">
                <a16:creationId xmlns:a16="http://schemas.microsoft.com/office/drawing/2014/main" id="{261DF9CD-9F05-8707-57B0-8B168E895B01}"/>
              </a:ext>
            </a:extLst>
          </p:cNvPr>
          <p:cNvGrpSpPr/>
          <p:nvPr/>
        </p:nvGrpSpPr>
        <p:grpSpPr>
          <a:xfrm>
            <a:off x="1249710" y="834434"/>
            <a:ext cx="6362052" cy="6023566"/>
            <a:chOff x="1249710" y="834434"/>
            <a:chExt cx="6362052" cy="6023566"/>
          </a:xfrm>
        </p:grpSpPr>
        <p:pic>
          <p:nvPicPr>
            <p:cNvPr id="3" name="Image 2">
              <a:extLst>
                <a:ext uri="{FF2B5EF4-FFF2-40B4-BE49-F238E27FC236}">
                  <a16:creationId xmlns:a16="http://schemas.microsoft.com/office/drawing/2014/main" id="{54450AFD-35B1-2A17-6B80-3FE763846330}"/>
                </a:ext>
              </a:extLst>
            </p:cNvPr>
            <p:cNvPicPr>
              <a:picLocks noChangeAspect="1"/>
            </p:cNvPicPr>
            <p:nvPr/>
          </p:nvPicPr>
          <p:blipFill rotWithShape="1">
            <a:blip r:embed="rId4"/>
            <a:srcRect l="30377" r="12673"/>
            <a:stretch/>
          </p:blipFill>
          <p:spPr>
            <a:xfrm>
              <a:off x="2761386" y="834434"/>
              <a:ext cx="4850376" cy="6023566"/>
            </a:xfrm>
            <a:prstGeom prst="rect">
              <a:avLst/>
            </a:prstGeom>
          </p:spPr>
        </p:pic>
        <p:sp>
          <p:nvSpPr>
            <p:cNvPr id="4" name="ZoneTexte 3">
              <a:extLst>
                <a:ext uri="{FF2B5EF4-FFF2-40B4-BE49-F238E27FC236}">
                  <a16:creationId xmlns:a16="http://schemas.microsoft.com/office/drawing/2014/main" id="{38E586FF-0C6A-AF87-67DE-81920E5A8C86}"/>
                </a:ext>
              </a:extLst>
            </p:cNvPr>
            <p:cNvSpPr txBox="1"/>
            <p:nvPr/>
          </p:nvSpPr>
          <p:spPr>
            <a:xfrm>
              <a:off x="1977550" y="2374177"/>
              <a:ext cx="1834512" cy="308638"/>
            </a:xfrm>
            <a:prstGeom prst="rect">
              <a:avLst/>
            </a:prstGeom>
            <a:solidFill>
              <a:srgbClr val="8406B4"/>
            </a:solid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Azote atmosphérique</a:t>
              </a:r>
            </a:p>
          </p:txBody>
        </p:sp>
        <p:sp>
          <p:nvSpPr>
            <p:cNvPr id="5" name="ZoneTexte 4">
              <a:extLst>
                <a:ext uri="{FF2B5EF4-FFF2-40B4-BE49-F238E27FC236}">
                  <a16:creationId xmlns:a16="http://schemas.microsoft.com/office/drawing/2014/main" id="{139E96DF-FC9A-E065-D51F-6707590BFB58}"/>
                </a:ext>
              </a:extLst>
            </p:cNvPr>
            <p:cNvSpPr txBox="1"/>
            <p:nvPr/>
          </p:nvSpPr>
          <p:spPr>
            <a:xfrm>
              <a:off x="1249710" y="3947625"/>
              <a:ext cx="1896172" cy="523220"/>
            </a:xfrm>
            <a:prstGeom prst="rect">
              <a:avLst/>
            </a:prstGeom>
            <a:solidFill>
              <a:schemeClr val="accent6"/>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La matière organique du sol est riche en : </a:t>
              </a:r>
            </a:p>
          </p:txBody>
        </p:sp>
        <p:sp>
          <p:nvSpPr>
            <p:cNvPr id="6" name="ZoneTexte 5">
              <a:extLst>
                <a:ext uri="{FF2B5EF4-FFF2-40B4-BE49-F238E27FC236}">
                  <a16:creationId xmlns:a16="http://schemas.microsoft.com/office/drawing/2014/main" id="{27BC37A4-89E3-DE0C-0E4E-14C9F121C98F}"/>
                </a:ext>
              </a:extLst>
            </p:cNvPr>
            <p:cNvSpPr txBox="1"/>
            <p:nvPr/>
          </p:nvSpPr>
          <p:spPr>
            <a:xfrm>
              <a:off x="3393319" y="3947625"/>
              <a:ext cx="1029401" cy="307023"/>
            </a:xfrm>
            <a:prstGeom prst="rect">
              <a:avLst/>
            </a:prstGeom>
            <a:solidFill>
              <a:srgbClr val="CED600"/>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Phosphore</a:t>
              </a:r>
            </a:p>
          </p:txBody>
        </p:sp>
        <p:sp>
          <p:nvSpPr>
            <p:cNvPr id="7" name="ZoneTexte 6">
              <a:extLst>
                <a:ext uri="{FF2B5EF4-FFF2-40B4-BE49-F238E27FC236}">
                  <a16:creationId xmlns:a16="http://schemas.microsoft.com/office/drawing/2014/main" id="{4CE23715-90B5-5A31-602D-D7E6DB457EAE}"/>
                </a:ext>
              </a:extLst>
            </p:cNvPr>
            <p:cNvSpPr txBox="1"/>
            <p:nvPr/>
          </p:nvSpPr>
          <p:spPr>
            <a:xfrm>
              <a:off x="3331896" y="4623815"/>
              <a:ext cx="1090824" cy="307023"/>
            </a:xfrm>
            <a:prstGeom prst="rect">
              <a:avLst/>
            </a:prstGeom>
            <a:solidFill>
              <a:srgbClr val="B44306"/>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Magnésium</a:t>
              </a:r>
            </a:p>
          </p:txBody>
        </p:sp>
        <p:sp>
          <p:nvSpPr>
            <p:cNvPr id="9" name="ZoneTexte 8">
              <a:extLst>
                <a:ext uri="{FF2B5EF4-FFF2-40B4-BE49-F238E27FC236}">
                  <a16:creationId xmlns:a16="http://schemas.microsoft.com/office/drawing/2014/main" id="{5053ADC1-0C02-BD8D-7577-272E2DE86C5C}"/>
                </a:ext>
              </a:extLst>
            </p:cNvPr>
            <p:cNvSpPr txBox="1"/>
            <p:nvPr/>
          </p:nvSpPr>
          <p:spPr>
            <a:xfrm>
              <a:off x="3591748" y="4285343"/>
              <a:ext cx="830972" cy="307777"/>
            </a:xfrm>
            <a:prstGeom prst="rect">
              <a:avLst/>
            </a:prstGeom>
            <a:solidFill>
              <a:srgbClr val="06B490"/>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Calcium</a:t>
              </a:r>
            </a:p>
          </p:txBody>
        </p:sp>
        <p:sp>
          <p:nvSpPr>
            <p:cNvPr id="10" name="ZoneTexte 9">
              <a:extLst>
                <a:ext uri="{FF2B5EF4-FFF2-40B4-BE49-F238E27FC236}">
                  <a16:creationId xmlns:a16="http://schemas.microsoft.com/office/drawing/2014/main" id="{AD296C64-6A83-06DC-4927-3975AAA5B577}"/>
                </a:ext>
              </a:extLst>
            </p:cNvPr>
            <p:cNvSpPr txBox="1"/>
            <p:nvPr/>
          </p:nvSpPr>
          <p:spPr>
            <a:xfrm>
              <a:off x="6223857" y="6191609"/>
              <a:ext cx="1023666" cy="307777"/>
            </a:xfrm>
            <a:prstGeom prst="rect">
              <a:avLst/>
            </a:prstGeom>
            <a:solidFill>
              <a:srgbClr val="B48C06"/>
            </a:solid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Potassium</a:t>
              </a:r>
            </a:p>
          </p:txBody>
        </p:sp>
        <p:sp>
          <p:nvSpPr>
            <p:cNvPr id="11" name="ZoneTexte 10">
              <a:extLst>
                <a:ext uri="{FF2B5EF4-FFF2-40B4-BE49-F238E27FC236}">
                  <a16:creationId xmlns:a16="http://schemas.microsoft.com/office/drawing/2014/main" id="{35AA1B45-21F9-46E8-C2FB-FB09DC4E996B}"/>
                </a:ext>
              </a:extLst>
            </p:cNvPr>
            <p:cNvSpPr txBox="1"/>
            <p:nvPr/>
          </p:nvSpPr>
          <p:spPr>
            <a:xfrm>
              <a:off x="3729749" y="3609153"/>
              <a:ext cx="692971" cy="307777"/>
            </a:xfrm>
            <a:prstGeom prst="rect">
              <a:avLst/>
            </a:prstGeom>
            <a:solidFill>
              <a:srgbClr val="8406B4"/>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Azote</a:t>
              </a:r>
            </a:p>
          </p:txBody>
        </p:sp>
        <p:sp>
          <p:nvSpPr>
            <p:cNvPr id="19" name="ZoneTexte 18">
              <a:extLst>
                <a:ext uri="{FF2B5EF4-FFF2-40B4-BE49-F238E27FC236}">
                  <a16:creationId xmlns:a16="http://schemas.microsoft.com/office/drawing/2014/main" id="{CF5D644E-7AE7-3245-BD57-57406589743A}"/>
                </a:ext>
              </a:extLst>
            </p:cNvPr>
            <p:cNvSpPr txBox="1"/>
            <p:nvPr/>
          </p:nvSpPr>
          <p:spPr>
            <a:xfrm>
              <a:off x="3812062" y="6048573"/>
              <a:ext cx="830972" cy="307777"/>
            </a:xfrm>
            <a:prstGeom prst="rect">
              <a:avLst/>
            </a:prstGeom>
            <a:solidFill>
              <a:srgbClr val="06B490"/>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Calcium</a:t>
              </a:r>
            </a:p>
          </p:txBody>
        </p:sp>
        <p:sp>
          <p:nvSpPr>
            <p:cNvPr id="20" name="ZoneTexte 19">
              <a:extLst>
                <a:ext uri="{FF2B5EF4-FFF2-40B4-BE49-F238E27FC236}">
                  <a16:creationId xmlns:a16="http://schemas.microsoft.com/office/drawing/2014/main" id="{7D15FFCC-DD64-9119-66CC-DC06E63AF247}"/>
                </a:ext>
              </a:extLst>
            </p:cNvPr>
            <p:cNvSpPr txBox="1"/>
            <p:nvPr/>
          </p:nvSpPr>
          <p:spPr>
            <a:xfrm>
              <a:off x="4976656" y="6239227"/>
              <a:ext cx="1090824" cy="307023"/>
            </a:xfrm>
            <a:prstGeom prst="rect">
              <a:avLst/>
            </a:prstGeom>
            <a:solidFill>
              <a:srgbClr val="B44306"/>
            </a:solidFill>
          </p:spPr>
          <p:txBody>
            <a:bodyPr wrap="square" rtlCol="0">
              <a:spAutoFit/>
            </a:bodyPr>
            <a:lstStyle/>
            <a:p>
              <a:pPr algn="r"/>
              <a:r>
                <a:rPr lang="fr-FR" b="1" dirty="0">
                  <a:solidFill>
                    <a:schemeClr val="bg1"/>
                  </a:solidFill>
                  <a:latin typeface="Calibri" panose="020F0502020204030204" pitchFamily="34" charset="0"/>
                  <a:cs typeface="Calibri" panose="020F0502020204030204" pitchFamily="34" charset="0"/>
                </a:rPr>
                <a:t>Magnésium</a:t>
              </a:r>
            </a:p>
          </p:txBody>
        </p:sp>
      </p:grpSp>
      <p:grpSp>
        <p:nvGrpSpPr>
          <p:cNvPr id="43" name="Groupe 42">
            <a:extLst>
              <a:ext uri="{FF2B5EF4-FFF2-40B4-BE49-F238E27FC236}">
                <a16:creationId xmlns:a16="http://schemas.microsoft.com/office/drawing/2014/main" id="{0885EFF0-6178-E48F-868C-CA7FF3AE50E9}"/>
              </a:ext>
            </a:extLst>
          </p:cNvPr>
          <p:cNvGrpSpPr/>
          <p:nvPr/>
        </p:nvGrpSpPr>
        <p:grpSpPr>
          <a:xfrm>
            <a:off x="7341624" y="1773182"/>
            <a:ext cx="4850376" cy="4383688"/>
            <a:chOff x="7341624" y="1773182"/>
            <a:chExt cx="4850376" cy="4383688"/>
          </a:xfrm>
        </p:grpSpPr>
        <p:pic>
          <p:nvPicPr>
            <p:cNvPr id="8" name="Image 7">
              <a:extLst>
                <a:ext uri="{FF2B5EF4-FFF2-40B4-BE49-F238E27FC236}">
                  <a16:creationId xmlns:a16="http://schemas.microsoft.com/office/drawing/2014/main" id="{A16276D7-F942-EAF3-EFA6-FAC15A8DCA8B}"/>
                </a:ext>
              </a:extLst>
            </p:cNvPr>
            <p:cNvPicPr>
              <a:picLocks noChangeAspect="1"/>
            </p:cNvPicPr>
            <p:nvPr/>
          </p:nvPicPr>
          <p:blipFill rotWithShape="1">
            <a:blip r:embed="rId5"/>
            <a:srcRect t="29018" b="7061"/>
            <a:stretch/>
          </p:blipFill>
          <p:spPr>
            <a:xfrm>
              <a:off x="7341624" y="1773182"/>
              <a:ext cx="4850376" cy="4383688"/>
            </a:xfrm>
            <a:prstGeom prst="rect">
              <a:avLst/>
            </a:prstGeom>
          </p:spPr>
        </p:pic>
        <p:sp>
          <p:nvSpPr>
            <p:cNvPr id="13" name="ZoneTexte 12">
              <a:extLst>
                <a:ext uri="{FF2B5EF4-FFF2-40B4-BE49-F238E27FC236}">
                  <a16:creationId xmlns:a16="http://schemas.microsoft.com/office/drawing/2014/main" id="{DCDE9D8F-BD99-681A-31F9-A59B679ECD9C}"/>
                </a:ext>
              </a:extLst>
            </p:cNvPr>
            <p:cNvSpPr txBox="1"/>
            <p:nvPr/>
          </p:nvSpPr>
          <p:spPr>
            <a:xfrm>
              <a:off x="8928030" y="2509501"/>
              <a:ext cx="1676949" cy="1015663"/>
            </a:xfrm>
            <a:prstGeom prst="rect">
              <a:avLst/>
            </a:prstGeom>
            <a:solidFill>
              <a:schemeClr val="accent6"/>
            </a:solidFill>
          </p:spPr>
          <p:txBody>
            <a:bodyPr wrap="square" rtlCol="0">
              <a:spAutoFit/>
            </a:bodyPr>
            <a:lstStyle/>
            <a:p>
              <a:pPr algn="ctr"/>
              <a:r>
                <a:rPr lang="fr-FR" sz="2000" b="1" dirty="0">
                  <a:solidFill>
                    <a:schemeClr val="bg1"/>
                  </a:solidFill>
                  <a:latin typeface="Calibri" panose="020F0502020204030204" pitchFamily="34" charset="0"/>
                  <a:cs typeface="Calibri" panose="020F0502020204030204" pitchFamily="34" charset="0"/>
                </a:rPr>
                <a:t>Matière organique</a:t>
              </a:r>
            </a:p>
            <a:p>
              <a:pPr algn="ctr"/>
              <a:r>
                <a:rPr lang="fr-FR" sz="2000" b="1" dirty="0">
                  <a:solidFill>
                    <a:schemeClr val="bg1"/>
                  </a:solidFill>
                  <a:latin typeface="Calibri" panose="020F0502020204030204" pitchFamily="34" charset="0"/>
                  <a:cs typeface="Calibri" panose="020F0502020204030204" pitchFamily="34" charset="0"/>
                </a:rPr>
                <a:t>(-)</a:t>
              </a:r>
            </a:p>
          </p:txBody>
        </p:sp>
        <p:sp>
          <p:nvSpPr>
            <p:cNvPr id="14" name="ZoneTexte 13">
              <a:extLst>
                <a:ext uri="{FF2B5EF4-FFF2-40B4-BE49-F238E27FC236}">
                  <a16:creationId xmlns:a16="http://schemas.microsoft.com/office/drawing/2014/main" id="{C657DFE7-C63B-1FE6-08D6-4FFF98EA206A}"/>
                </a:ext>
              </a:extLst>
            </p:cNvPr>
            <p:cNvSpPr txBox="1"/>
            <p:nvPr/>
          </p:nvSpPr>
          <p:spPr>
            <a:xfrm>
              <a:off x="9147573" y="4192518"/>
              <a:ext cx="1252031" cy="707886"/>
            </a:xfrm>
            <a:prstGeom prst="rect">
              <a:avLst/>
            </a:prstGeom>
            <a:solidFill>
              <a:schemeClr val="accent3"/>
            </a:solidFill>
          </p:spPr>
          <p:txBody>
            <a:bodyPr wrap="square" rtlCol="0">
              <a:spAutoFit/>
            </a:bodyPr>
            <a:lstStyle/>
            <a:p>
              <a:pPr algn="ctr"/>
              <a:r>
                <a:rPr lang="fr-FR" sz="2000" b="1" dirty="0">
                  <a:solidFill>
                    <a:schemeClr val="bg1"/>
                  </a:solidFill>
                  <a:latin typeface="Calibri" panose="020F0502020204030204" pitchFamily="34" charset="0"/>
                  <a:cs typeface="Calibri" panose="020F0502020204030204" pitchFamily="34" charset="0"/>
                </a:rPr>
                <a:t>Argile</a:t>
              </a:r>
            </a:p>
            <a:p>
              <a:pPr algn="ctr"/>
              <a:r>
                <a:rPr lang="fr-FR" sz="2000" b="1" dirty="0">
                  <a:solidFill>
                    <a:schemeClr val="bg1"/>
                  </a:solidFill>
                  <a:latin typeface="Calibri" panose="020F0502020204030204" pitchFamily="34" charset="0"/>
                  <a:cs typeface="Calibri" panose="020F0502020204030204" pitchFamily="34" charset="0"/>
                </a:rPr>
                <a:t>(-)</a:t>
              </a:r>
            </a:p>
          </p:txBody>
        </p:sp>
        <p:sp>
          <p:nvSpPr>
            <p:cNvPr id="15" name="ZoneTexte 14">
              <a:extLst>
                <a:ext uri="{FF2B5EF4-FFF2-40B4-BE49-F238E27FC236}">
                  <a16:creationId xmlns:a16="http://schemas.microsoft.com/office/drawing/2014/main" id="{DEC1AEA7-2B01-7DB7-8405-5316E9AF2F03}"/>
                </a:ext>
              </a:extLst>
            </p:cNvPr>
            <p:cNvSpPr txBox="1"/>
            <p:nvPr/>
          </p:nvSpPr>
          <p:spPr>
            <a:xfrm>
              <a:off x="10065149" y="1881874"/>
              <a:ext cx="759373" cy="369332"/>
            </a:xfrm>
            <a:prstGeom prst="rect">
              <a:avLst/>
            </a:prstGeom>
            <a:noFill/>
          </p:spPr>
          <p:txBody>
            <a:bodyPr wrap="square" rtlCol="0">
              <a:spAutoFit/>
            </a:bodyPr>
            <a:lstStyle/>
            <a:p>
              <a:pPr algn="ctr"/>
              <a:r>
                <a:rPr lang="fr-FR" sz="1800" b="1" dirty="0">
                  <a:solidFill>
                    <a:schemeClr val="bg1"/>
                  </a:solidFill>
                  <a:latin typeface="Calibri" panose="020F0502020204030204" pitchFamily="34" charset="0"/>
                  <a:cs typeface="Calibri" panose="020F0502020204030204" pitchFamily="34" charset="0"/>
                </a:rPr>
                <a:t>NH</a:t>
              </a:r>
              <a:r>
                <a:rPr lang="fr-FR" sz="1800" b="1" baseline="-25000" dirty="0">
                  <a:solidFill>
                    <a:schemeClr val="bg1"/>
                  </a:solidFill>
                  <a:latin typeface="Calibri" panose="020F0502020204030204" pitchFamily="34" charset="0"/>
                  <a:cs typeface="Calibri" panose="020F0502020204030204" pitchFamily="34" charset="0"/>
                </a:rPr>
                <a:t>4</a:t>
              </a:r>
              <a:r>
                <a:rPr lang="fr-FR" sz="1800" b="1" baseline="30000" dirty="0">
                  <a:solidFill>
                    <a:schemeClr val="bg1"/>
                  </a:solidFill>
                  <a:latin typeface="Calibri" panose="020F0502020204030204" pitchFamily="34" charset="0"/>
                  <a:cs typeface="Calibri" panose="020F0502020204030204" pitchFamily="34" charset="0"/>
                </a:rPr>
                <a:t>+</a:t>
              </a:r>
            </a:p>
          </p:txBody>
        </p:sp>
        <p:sp>
          <p:nvSpPr>
            <p:cNvPr id="16" name="ZoneTexte 15">
              <a:extLst>
                <a:ext uri="{FF2B5EF4-FFF2-40B4-BE49-F238E27FC236}">
                  <a16:creationId xmlns:a16="http://schemas.microsoft.com/office/drawing/2014/main" id="{94D976D7-8709-4BEF-4D61-59180BAA6F39}"/>
                </a:ext>
              </a:extLst>
            </p:cNvPr>
            <p:cNvSpPr txBox="1"/>
            <p:nvPr/>
          </p:nvSpPr>
          <p:spPr>
            <a:xfrm>
              <a:off x="8514958" y="5036482"/>
              <a:ext cx="759373" cy="369332"/>
            </a:xfrm>
            <a:prstGeom prst="rect">
              <a:avLst/>
            </a:prstGeom>
            <a:noFill/>
          </p:spPr>
          <p:txBody>
            <a:bodyPr wrap="square" rtlCol="0">
              <a:spAutoFit/>
            </a:bodyPr>
            <a:lstStyle/>
            <a:p>
              <a:pPr algn="ctr"/>
              <a:r>
                <a:rPr lang="fr-FR" sz="1800" b="1" dirty="0">
                  <a:solidFill>
                    <a:schemeClr val="bg1"/>
                  </a:solidFill>
                  <a:latin typeface="Calibri" panose="020F0502020204030204" pitchFamily="34" charset="0"/>
                  <a:cs typeface="Calibri" panose="020F0502020204030204" pitchFamily="34" charset="0"/>
                </a:rPr>
                <a:t>NH</a:t>
              </a:r>
              <a:r>
                <a:rPr lang="fr-FR" sz="1800" b="1" baseline="-25000" dirty="0">
                  <a:solidFill>
                    <a:schemeClr val="bg1"/>
                  </a:solidFill>
                  <a:latin typeface="Calibri" panose="020F0502020204030204" pitchFamily="34" charset="0"/>
                  <a:cs typeface="Calibri" panose="020F0502020204030204" pitchFamily="34" charset="0"/>
                </a:rPr>
                <a:t>4</a:t>
              </a:r>
              <a:r>
                <a:rPr lang="fr-FR" sz="1800" b="1" baseline="30000" dirty="0">
                  <a:solidFill>
                    <a:schemeClr val="bg1"/>
                  </a:solidFill>
                  <a:latin typeface="Calibri" panose="020F0502020204030204" pitchFamily="34" charset="0"/>
                  <a:cs typeface="Calibri" panose="020F0502020204030204" pitchFamily="34" charset="0"/>
                </a:rPr>
                <a:t>+</a:t>
              </a:r>
            </a:p>
          </p:txBody>
        </p:sp>
        <p:sp>
          <p:nvSpPr>
            <p:cNvPr id="17" name="ZoneTexte 16">
              <a:extLst>
                <a:ext uri="{FF2B5EF4-FFF2-40B4-BE49-F238E27FC236}">
                  <a16:creationId xmlns:a16="http://schemas.microsoft.com/office/drawing/2014/main" id="{4FFE5B35-3F30-9FB4-F520-429AD7E63386}"/>
                </a:ext>
              </a:extLst>
            </p:cNvPr>
            <p:cNvSpPr txBox="1"/>
            <p:nvPr/>
          </p:nvSpPr>
          <p:spPr>
            <a:xfrm>
              <a:off x="10392826" y="5036482"/>
              <a:ext cx="759373" cy="369332"/>
            </a:xfrm>
            <a:prstGeom prst="rect">
              <a:avLst/>
            </a:prstGeom>
            <a:noFill/>
          </p:spPr>
          <p:txBody>
            <a:bodyPr wrap="square" rtlCol="0">
              <a:spAutoFit/>
            </a:bodyPr>
            <a:lstStyle/>
            <a:p>
              <a:pPr algn="ctr"/>
              <a:r>
                <a:rPr lang="fr-FR" sz="1800" b="1" dirty="0">
                  <a:solidFill>
                    <a:schemeClr val="bg1"/>
                  </a:solidFill>
                  <a:latin typeface="Calibri" panose="020F0502020204030204" pitchFamily="34" charset="0"/>
                  <a:cs typeface="Calibri" panose="020F0502020204030204" pitchFamily="34" charset="0"/>
                </a:rPr>
                <a:t>NH</a:t>
              </a:r>
              <a:r>
                <a:rPr lang="fr-FR" sz="1800" b="1" baseline="-25000" dirty="0">
                  <a:solidFill>
                    <a:schemeClr val="bg1"/>
                  </a:solidFill>
                  <a:latin typeface="Calibri" panose="020F0502020204030204" pitchFamily="34" charset="0"/>
                  <a:cs typeface="Calibri" panose="020F0502020204030204" pitchFamily="34" charset="0"/>
                </a:rPr>
                <a:t>4</a:t>
              </a:r>
              <a:r>
                <a:rPr lang="fr-FR" sz="1800" b="1" baseline="30000" dirty="0">
                  <a:solidFill>
                    <a:schemeClr val="bg1"/>
                  </a:solidFill>
                  <a:latin typeface="Calibri" panose="020F0502020204030204" pitchFamily="34" charset="0"/>
                  <a:cs typeface="Calibri" panose="020F0502020204030204" pitchFamily="34" charset="0"/>
                </a:rPr>
                <a:t>+</a:t>
              </a:r>
            </a:p>
          </p:txBody>
        </p:sp>
        <p:sp>
          <p:nvSpPr>
            <p:cNvPr id="18" name="ZoneTexte 17">
              <a:extLst>
                <a:ext uri="{FF2B5EF4-FFF2-40B4-BE49-F238E27FC236}">
                  <a16:creationId xmlns:a16="http://schemas.microsoft.com/office/drawing/2014/main" id="{CFD3B703-3B59-A790-1671-5D6F11619DE5}"/>
                </a:ext>
              </a:extLst>
            </p:cNvPr>
            <p:cNvSpPr txBox="1"/>
            <p:nvPr/>
          </p:nvSpPr>
          <p:spPr>
            <a:xfrm>
              <a:off x="11044280" y="3031495"/>
              <a:ext cx="759373" cy="369332"/>
            </a:xfrm>
            <a:prstGeom prst="rect">
              <a:avLst/>
            </a:prstGeom>
            <a:noFill/>
          </p:spPr>
          <p:txBody>
            <a:bodyPr wrap="square" rtlCol="0">
              <a:spAutoFit/>
            </a:bodyPr>
            <a:lstStyle/>
            <a:p>
              <a:pPr algn="ctr"/>
              <a:r>
                <a:rPr lang="fr-FR" sz="1800" b="1" dirty="0">
                  <a:solidFill>
                    <a:schemeClr val="bg1"/>
                  </a:solidFill>
                  <a:latin typeface="Calibri" panose="020F0502020204030204" pitchFamily="34" charset="0"/>
                  <a:cs typeface="Calibri" panose="020F0502020204030204" pitchFamily="34" charset="0"/>
                </a:rPr>
                <a:t>NH</a:t>
              </a:r>
              <a:r>
                <a:rPr lang="fr-FR" sz="1800" b="1" baseline="-25000" dirty="0">
                  <a:solidFill>
                    <a:schemeClr val="bg1"/>
                  </a:solidFill>
                  <a:latin typeface="Calibri" panose="020F0502020204030204" pitchFamily="34" charset="0"/>
                  <a:cs typeface="Calibri" panose="020F0502020204030204" pitchFamily="34" charset="0"/>
                </a:rPr>
                <a:t>4</a:t>
              </a:r>
              <a:r>
                <a:rPr lang="fr-FR" sz="1800" b="1" baseline="30000" dirty="0">
                  <a:solidFill>
                    <a:schemeClr val="bg1"/>
                  </a:solidFill>
                  <a:latin typeface="Calibri" panose="020F0502020204030204" pitchFamily="34" charset="0"/>
                  <a:cs typeface="Calibri" panose="020F0502020204030204" pitchFamily="34" charset="0"/>
                </a:rPr>
                <a:t>+</a:t>
              </a:r>
            </a:p>
          </p:txBody>
        </p:sp>
        <p:sp>
          <p:nvSpPr>
            <p:cNvPr id="21" name="ZoneTexte 20">
              <a:extLst>
                <a:ext uri="{FF2B5EF4-FFF2-40B4-BE49-F238E27FC236}">
                  <a16:creationId xmlns:a16="http://schemas.microsoft.com/office/drawing/2014/main" id="{3B878108-C809-A387-E7A3-F0953F9AA537}"/>
                </a:ext>
              </a:extLst>
            </p:cNvPr>
            <p:cNvSpPr txBox="1"/>
            <p:nvPr/>
          </p:nvSpPr>
          <p:spPr>
            <a:xfrm>
              <a:off x="8150652" y="3626286"/>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2" name="ZoneTexte 21">
              <a:extLst>
                <a:ext uri="{FF2B5EF4-FFF2-40B4-BE49-F238E27FC236}">
                  <a16:creationId xmlns:a16="http://schemas.microsoft.com/office/drawing/2014/main" id="{6A367413-7426-BC8F-D633-B9FBDAE5469D}"/>
                </a:ext>
              </a:extLst>
            </p:cNvPr>
            <p:cNvSpPr txBox="1"/>
            <p:nvPr/>
          </p:nvSpPr>
          <p:spPr>
            <a:xfrm>
              <a:off x="8771600" y="3618594"/>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3" name="ZoneTexte 22">
              <a:extLst>
                <a:ext uri="{FF2B5EF4-FFF2-40B4-BE49-F238E27FC236}">
                  <a16:creationId xmlns:a16="http://schemas.microsoft.com/office/drawing/2014/main" id="{7A958E13-61FA-3AC4-21DE-9995712E6A7D}"/>
                </a:ext>
              </a:extLst>
            </p:cNvPr>
            <p:cNvSpPr txBox="1"/>
            <p:nvPr/>
          </p:nvSpPr>
          <p:spPr>
            <a:xfrm>
              <a:off x="9414893" y="3600823"/>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4" name="ZoneTexte 23">
              <a:extLst>
                <a:ext uri="{FF2B5EF4-FFF2-40B4-BE49-F238E27FC236}">
                  <a16:creationId xmlns:a16="http://schemas.microsoft.com/office/drawing/2014/main" id="{10A85BE9-C9DE-15E9-7CE3-7C64ED46ED5F}"/>
                </a:ext>
              </a:extLst>
            </p:cNvPr>
            <p:cNvSpPr txBox="1"/>
            <p:nvPr/>
          </p:nvSpPr>
          <p:spPr>
            <a:xfrm>
              <a:off x="10089863" y="3626281"/>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5" name="ZoneTexte 24">
              <a:extLst>
                <a:ext uri="{FF2B5EF4-FFF2-40B4-BE49-F238E27FC236}">
                  <a16:creationId xmlns:a16="http://schemas.microsoft.com/office/drawing/2014/main" id="{7680D154-C9AC-2852-D863-9404466F3645}"/>
                </a:ext>
              </a:extLst>
            </p:cNvPr>
            <p:cNvSpPr txBox="1"/>
            <p:nvPr/>
          </p:nvSpPr>
          <p:spPr>
            <a:xfrm>
              <a:off x="10652288" y="3618595"/>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6" name="ZoneTexte 25">
              <a:extLst>
                <a:ext uri="{FF2B5EF4-FFF2-40B4-BE49-F238E27FC236}">
                  <a16:creationId xmlns:a16="http://schemas.microsoft.com/office/drawing/2014/main" id="{5ECEB0CC-E4A7-EB49-5D76-EE6A43798E1F}"/>
                </a:ext>
              </a:extLst>
            </p:cNvPr>
            <p:cNvSpPr txBox="1"/>
            <p:nvPr/>
          </p:nvSpPr>
          <p:spPr>
            <a:xfrm>
              <a:off x="10664593" y="2532856"/>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7" name="ZoneTexte 26">
              <a:extLst>
                <a:ext uri="{FF2B5EF4-FFF2-40B4-BE49-F238E27FC236}">
                  <a16:creationId xmlns:a16="http://schemas.microsoft.com/office/drawing/2014/main" id="{D3CC9F93-AB62-1648-24C8-D62A0E84029B}"/>
                </a:ext>
              </a:extLst>
            </p:cNvPr>
            <p:cNvSpPr txBox="1"/>
            <p:nvPr/>
          </p:nvSpPr>
          <p:spPr>
            <a:xfrm>
              <a:off x="10652289" y="4658086"/>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8" name="ZoneTexte 27">
              <a:extLst>
                <a:ext uri="{FF2B5EF4-FFF2-40B4-BE49-F238E27FC236}">
                  <a16:creationId xmlns:a16="http://schemas.microsoft.com/office/drawing/2014/main" id="{542328D6-1D02-BAED-5A3F-C2D58E942B00}"/>
                </a:ext>
              </a:extLst>
            </p:cNvPr>
            <p:cNvSpPr txBox="1"/>
            <p:nvPr/>
          </p:nvSpPr>
          <p:spPr>
            <a:xfrm>
              <a:off x="9905220" y="5197777"/>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29" name="ZoneTexte 28">
              <a:extLst>
                <a:ext uri="{FF2B5EF4-FFF2-40B4-BE49-F238E27FC236}">
                  <a16:creationId xmlns:a16="http://schemas.microsoft.com/office/drawing/2014/main" id="{C8E885D1-A8E9-18C9-1C25-DEEEE243DF7D}"/>
                </a:ext>
              </a:extLst>
            </p:cNvPr>
            <p:cNvSpPr txBox="1"/>
            <p:nvPr/>
          </p:nvSpPr>
          <p:spPr>
            <a:xfrm>
              <a:off x="9300767" y="5319451"/>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30" name="ZoneTexte 29">
              <a:extLst>
                <a:ext uri="{FF2B5EF4-FFF2-40B4-BE49-F238E27FC236}">
                  <a16:creationId xmlns:a16="http://schemas.microsoft.com/office/drawing/2014/main" id="{C9848713-DF4F-7BFC-2207-8B481540BADB}"/>
                </a:ext>
              </a:extLst>
            </p:cNvPr>
            <p:cNvSpPr txBox="1"/>
            <p:nvPr/>
          </p:nvSpPr>
          <p:spPr>
            <a:xfrm>
              <a:off x="8182272" y="4691295"/>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31" name="ZoneTexte 30">
              <a:extLst>
                <a:ext uri="{FF2B5EF4-FFF2-40B4-BE49-F238E27FC236}">
                  <a16:creationId xmlns:a16="http://schemas.microsoft.com/office/drawing/2014/main" id="{B7C2D26B-A09F-12E0-8F7A-B833FD5AC18A}"/>
                </a:ext>
              </a:extLst>
            </p:cNvPr>
            <p:cNvSpPr txBox="1"/>
            <p:nvPr/>
          </p:nvSpPr>
          <p:spPr>
            <a:xfrm>
              <a:off x="7945279" y="2964887"/>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Ca</a:t>
              </a:r>
              <a:r>
                <a:rPr lang="fr-FR" b="1" baseline="30000" dirty="0">
                  <a:solidFill>
                    <a:schemeClr val="bg1"/>
                  </a:solidFill>
                  <a:latin typeface="Calibri" panose="020F0502020204030204" pitchFamily="34" charset="0"/>
                  <a:cs typeface="Calibri" panose="020F0502020204030204" pitchFamily="34" charset="0"/>
                </a:rPr>
                <a:t>2+</a:t>
              </a:r>
            </a:p>
          </p:txBody>
        </p:sp>
        <p:sp>
          <p:nvSpPr>
            <p:cNvPr id="32" name="ZoneTexte 31">
              <a:extLst>
                <a:ext uri="{FF2B5EF4-FFF2-40B4-BE49-F238E27FC236}">
                  <a16:creationId xmlns:a16="http://schemas.microsoft.com/office/drawing/2014/main" id="{8606ABD4-A935-2B6E-CB12-2EBACF161957}"/>
                </a:ext>
              </a:extLst>
            </p:cNvPr>
            <p:cNvSpPr txBox="1"/>
            <p:nvPr/>
          </p:nvSpPr>
          <p:spPr>
            <a:xfrm>
              <a:off x="8743028" y="2012858"/>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K</a:t>
              </a:r>
              <a:r>
                <a:rPr lang="fr-FR" b="1" baseline="30000" dirty="0">
                  <a:solidFill>
                    <a:schemeClr val="bg1"/>
                  </a:solidFill>
                  <a:latin typeface="Calibri" panose="020F0502020204030204" pitchFamily="34" charset="0"/>
                  <a:cs typeface="Calibri" panose="020F0502020204030204" pitchFamily="34" charset="0"/>
                </a:rPr>
                <a:t>+</a:t>
              </a:r>
            </a:p>
          </p:txBody>
        </p:sp>
        <p:sp>
          <p:nvSpPr>
            <p:cNvPr id="33" name="ZoneTexte 32">
              <a:extLst>
                <a:ext uri="{FF2B5EF4-FFF2-40B4-BE49-F238E27FC236}">
                  <a16:creationId xmlns:a16="http://schemas.microsoft.com/office/drawing/2014/main" id="{E587435D-ACC6-4BE5-EAC5-47FA4F3E0EDD}"/>
                </a:ext>
              </a:extLst>
            </p:cNvPr>
            <p:cNvSpPr txBox="1"/>
            <p:nvPr/>
          </p:nvSpPr>
          <p:spPr>
            <a:xfrm>
              <a:off x="11011325" y="3854840"/>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K</a:t>
              </a:r>
              <a:r>
                <a:rPr lang="fr-FR" b="1" baseline="30000" dirty="0">
                  <a:solidFill>
                    <a:schemeClr val="bg1"/>
                  </a:solidFill>
                  <a:latin typeface="Calibri" panose="020F0502020204030204" pitchFamily="34" charset="0"/>
                  <a:cs typeface="Calibri" panose="020F0502020204030204" pitchFamily="34" charset="0"/>
                </a:rPr>
                <a:t>+</a:t>
              </a:r>
            </a:p>
          </p:txBody>
        </p:sp>
        <p:sp>
          <p:nvSpPr>
            <p:cNvPr id="34" name="ZoneTexte 33">
              <a:extLst>
                <a:ext uri="{FF2B5EF4-FFF2-40B4-BE49-F238E27FC236}">
                  <a16:creationId xmlns:a16="http://schemas.microsoft.com/office/drawing/2014/main" id="{FEF81CE2-38E6-BD40-A596-4B8FCF32B5B6}"/>
                </a:ext>
              </a:extLst>
            </p:cNvPr>
            <p:cNvSpPr txBox="1"/>
            <p:nvPr/>
          </p:nvSpPr>
          <p:spPr>
            <a:xfrm>
              <a:off x="10406380" y="2217393"/>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K</a:t>
              </a:r>
              <a:r>
                <a:rPr lang="fr-FR" b="1" baseline="30000" dirty="0">
                  <a:solidFill>
                    <a:schemeClr val="bg1"/>
                  </a:solidFill>
                  <a:latin typeface="Calibri" panose="020F0502020204030204" pitchFamily="34" charset="0"/>
                  <a:cs typeface="Calibri" panose="020F0502020204030204" pitchFamily="34" charset="0"/>
                </a:rPr>
                <a:t>+</a:t>
              </a:r>
            </a:p>
          </p:txBody>
        </p:sp>
        <p:sp>
          <p:nvSpPr>
            <p:cNvPr id="35" name="ZoneTexte 34">
              <a:extLst>
                <a:ext uri="{FF2B5EF4-FFF2-40B4-BE49-F238E27FC236}">
                  <a16:creationId xmlns:a16="http://schemas.microsoft.com/office/drawing/2014/main" id="{F319F978-067E-83FE-CAF9-52989021BCBB}"/>
                </a:ext>
              </a:extLst>
            </p:cNvPr>
            <p:cNvSpPr txBox="1"/>
            <p:nvPr/>
          </p:nvSpPr>
          <p:spPr>
            <a:xfrm>
              <a:off x="8367255" y="2274648"/>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H</a:t>
              </a:r>
              <a:r>
                <a:rPr lang="fr-FR" b="1" baseline="30000" dirty="0">
                  <a:solidFill>
                    <a:schemeClr val="bg1"/>
                  </a:solidFill>
                  <a:latin typeface="Calibri" panose="020F0502020204030204" pitchFamily="34" charset="0"/>
                  <a:cs typeface="Calibri" panose="020F0502020204030204" pitchFamily="34" charset="0"/>
                </a:rPr>
                <a:t>+</a:t>
              </a:r>
            </a:p>
          </p:txBody>
        </p:sp>
        <p:sp>
          <p:nvSpPr>
            <p:cNvPr id="36" name="ZoneTexte 35">
              <a:extLst>
                <a:ext uri="{FF2B5EF4-FFF2-40B4-BE49-F238E27FC236}">
                  <a16:creationId xmlns:a16="http://schemas.microsoft.com/office/drawing/2014/main" id="{1DBAF612-512A-59C0-54D4-D82DB96E5B18}"/>
                </a:ext>
              </a:extLst>
            </p:cNvPr>
            <p:cNvSpPr txBox="1"/>
            <p:nvPr/>
          </p:nvSpPr>
          <p:spPr>
            <a:xfrm>
              <a:off x="9151286" y="1932398"/>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H</a:t>
              </a:r>
              <a:r>
                <a:rPr lang="fr-FR" b="1" baseline="30000" dirty="0">
                  <a:solidFill>
                    <a:schemeClr val="bg1"/>
                  </a:solidFill>
                  <a:latin typeface="Calibri" panose="020F0502020204030204" pitchFamily="34" charset="0"/>
                  <a:cs typeface="Calibri" panose="020F0502020204030204" pitchFamily="34" charset="0"/>
                </a:rPr>
                <a:t>+</a:t>
              </a:r>
            </a:p>
          </p:txBody>
        </p:sp>
        <p:sp>
          <p:nvSpPr>
            <p:cNvPr id="37" name="ZoneTexte 36">
              <a:extLst>
                <a:ext uri="{FF2B5EF4-FFF2-40B4-BE49-F238E27FC236}">
                  <a16:creationId xmlns:a16="http://schemas.microsoft.com/office/drawing/2014/main" id="{300FDEC9-5203-7823-36D5-22CB9F876546}"/>
                </a:ext>
              </a:extLst>
            </p:cNvPr>
            <p:cNvSpPr txBox="1"/>
            <p:nvPr/>
          </p:nvSpPr>
          <p:spPr>
            <a:xfrm>
              <a:off x="8948858" y="5199154"/>
              <a:ext cx="759373" cy="307777"/>
            </a:xfrm>
            <a:prstGeom prst="rect">
              <a:avLst/>
            </a:prstGeom>
            <a:noFill/>
          </p:spPr>
          <p:txBody>
            <a:bodyPr wrap="square" rtlCol="0">
              <a:spAutoFit/>
            </a:bodyPr>
            <a:lstStyle/>
            <a:p>
              <a:pPr algn="ctr"/>
              <a:r>
                <a:rPr lang="fr-FR" b="1" dirty="0">
                  <a:solidFill>
                    <a:schemeClr val="bg1"/>
                  </a:solidFill>
                  <a:latin typeface="Calibri" panose="020F0502020204030204" pitchFamily="34" charset="0"/>
                  <a:cs typeface="Calibri" panose="020F0502020204030204" pitchFamily="34" charset="0"/>
                </a:rPr>
                <a:t>H</a:t>
              </a:r>
              <a:r>
                <a:rPr lang="fr-FR" b="1" baseline="30000" dirty="0">
                  <a:solidFill>
                    <a:schemeClr val="bg1"/>
                  </a:solidFill>
                  <a:latin typeface="Calibri" panose="020F0502020204030204" pitchFamily="34" charset="0"/>
                  <a:cs typeface="Calibri" panose="020F0502020204030204" pitchFamily="34" charset="0"/>
                </a:rPr>
                <a:t>+</a:t>
              </a:r>
            </a:p>
          </p:txBody>
        </p:sp>
        <p:sp>
          <p:nvSpPr>
            <p:cNvPr id="38" name="ZoneTexte 37">
              <a:extLst>
                <a:ext uri="{FF2B5EF4-FFF2-40B4-BE49-F238E27FC236}">
                  <a16:creationId xmlns:a16="http://schemas.microsoft.com/office/drawing/2014/main" id="{10902085-F03A-68CF-6201-FCBDD3D512CE}"/>
                </a:ext>
              </a:extLst>
            </p:cNvPr>
            <p:cNvSpPr txBox="1"/>
            <p:nvPr/>
          </p:nvSpPr>
          <p:spPr>
            <a:xfrm>
              <a:off x="8123452" y="2588558"/>
              <a:ext cx="759373" cy="276999"/>
            </a:xfrm>
            <a:prstGeom prst="rect">
              <a:avLst/>
            </a:prstGeom>
            <a:noFill/>
          </p:spPr>
          <p:txBody>
            <a:bodyPr wrap="square" rtlCol="0">
              <a:spAutoFit/>
            </a:bodyPr>
            <a:lstStyle/>
            <a:p>
              <a:pPr algn="ctr"/>
              <a:r>
                <a:rPr lang="fr-FR" sz="1200" b="1" dirty="0">
                  <a:solidFill>
                    <a:schemeClr val="bg1"/>
                  </a:solidFill>
                  <a:latin typeface="Calibri" panose="020F0502020204030204" pitchFamily="34" charset="0"/>
                  <a:cs typeface="Calibri" panose="020F0502020204030204" pitchFamily="34" charset="0"/>
                </a:rPr>
                <a:t>Mg</a:t>
              </a:r>
              <a:r>
                <a:rPr lang="fr-FR" sz="1200" b="1" baseline="30000" dirty="0">
                  <a:solidFill>
                    <a:schemeClr val="bg1"/>
                  </a:solidFill>
                  <a:latin typeface="Calibri" panose="020F0502020204030204" pitchFamily="34" charset="0"/>
                  <a:cs typeface="Calibri" panose="020F0502020204030204" pitchFamily="34" charset="0"/>
                </a:rPr>
                <a:t>2+</a:t>
              </a:r>
            </a:p>
          </p:txBody>
        </p:sp>
        <p:sp>
          <p:nvSpPr>
            <p:cNvPr id="39" name="ZoneTexte 38">
              <a:extLst>
                <a:ext uri="{FF2B5EF4-FFF2-40B4-BE49-F238E27FC236}">
                  <a16:creationId xmlns:a16="http://schemas.microsoft.com/office/drawing/2014/main" id="{D29749CE-B491-DE88-4E77-96EE14ABC743}"/>
                </a:ext>
              </a:extLst>
            </p:cNvPr>
            <p:cNvSpPr txBox="1"/>
            <p:nvPr/>
          </p:nvSpPr>
          <p:spPr>
            <a:xfrm>
              <a:off x="10912726" y="4225723"/>
              <a:ext cx="759373" cy="276999"/>
            </a:xfrm>
            <a:prstGeom prst="rect">
              <a:avLst/>
            </a:prstGeom>
            <a:noFill/>
          </p:spPr>
          <p:txBody>
            <a:bodyPr wrap="square" rtlCol="0">
              <a:spAutoFit/>
            </a:bodyPr>
            <a:lstStyle/>
            <a:p>
              <a:pPr algn="ctr"/>
              <a:r>
                <a:rPr lang="fr-FR" sz="1200" b="1" dirty="0">
                  <a:solidFill>
                    <a:schemeClr val="bg1"/>
                  </a:solidFill>
                  <a:latin typeface="Calibri" panose="020F0502020204030204" pitchFamily="34" charset="0"/>
                  <a:cs typeface="Calibri" panose="020F0502020204030204" pitchFamily="34" charset="0"/>
                </a:rPr>
                <a:t>Mg</a:t>
              </a:r>
              <a:r>
                <a:rPr lang="fr-FR" sz="1200" b="1" baseline="30000" dirty="0">
                  <a:solidFill>
                    <a:schemeClr val="bg1"/>
                  </a:solidFill>
                  <a:latin typeface="Calibri" panose="020F0502020204030204" pitchFamily="34" charset="0"/>
                  <a:cs typeface="Calibri" panose="020F0502020204030204" pitchFamily="34" charset="0"/>
                </a:rPr>
                <a:t>2+</a:t>
              </a:r>
            </a:p>
          </p:txBody>
        </p:sp>
        <p:sp>
          <p:nvSpPr>
            <p:cNvPr id="40" name="ZoneTexte 39">
              <a:extLst>
                <a:ext uri="{FF2B5EF4-FFF2-40B4-BE49-F238E27FC236}">
                  <a16:creationId xmlns:a16="http://schemas.microsoft.com/office/drawing/2014/main" id="{CDD936E3-9124-4CFF-BB48-9BD3CA045BB5}"/>
                </a:ext>
              </a:extLst>
            </p:cNvPr>
            <p:cNvSpPr txBox="1"/>
            <p:nvPr/>
          </p:nvSpPr>
          <p:spPr>
            <a:xfrm>
              <a:off x="9589497" y="1905264"/>
              <a:ext cx="759373" cy="276999"/>
            </a:xfrm>
            <a:prstGeom prst="rect">
              <a:avLst/>
            </a:prstGeom>
            <a:noFill/>
          </p:spPr>
          <p:txBody>
            <a:bodyPr wrap="square" rtlCol="0">
              <a:spAutoFit/>
            </a:bodyPr>
            <a:lstStyle/>
            <a:p>
              <a:pPr algn="ctr"/>
              <a:r>
                <a:rPr lang="fr-FR" sz="1200" b="1" dirty="0">
                  <a:solidFill>
                    <a:schemeClr val="bg1"/>
                  </a:solidFill>
                  <a:latin typeface="Calibri" panose="020F0502020204030204" pitchFamily="34" charset="0"/>
                  <a:cs typeface="Calibri" panose="020F0502020204030204" pitchFamily="34" charset="0"/>
                </a:rPr>
                <a:t>Mg</a:t>
              </a:r>
              <a:r>
                <a:rPr lang="fr-FR" sz="1200" b="1" baseline="30000" dirty="0">
                  <a:solidFill>
                    <a:schemeClr val="bg1"/>
                  </a:solidFill>
                  <a:latin typeface="Calibri" panose="020F0502020204030204" pitchFamily="34" charset="0"/>
                  <a:cs typeface="Calibri" panose="020F0502020204030204" pitchFamily="34" charset="0"/>
                </a:rPr>
                <a:t>2+</a:t>
              </a:r>
            </a:p>
          </p:txBody>
        </p:sp>
        <p:sp>
          <p:nvSpPr>
            <p:cNvPr id="41" name="ZoneTexte 40">
              <a:extLst>
                <a:ext uri="{FF2B5EF4-FFF2-40B4-BE49-F238E27FC236}">
                  <a16:creationId xmlns:a16="http://schemas.microsoft.com/office/drawing/2014/main" id="{B23677FD-A639-B267-7869-0D6120D76369}"/>
                </a:ext>
              </a:extLst>
            </p:cNvPr>
            <p:cNvSpPr txBox="1"/>
            <p:nvPr/>
          </p:nvSpPr>
          <p:spPr>
            <a:xfrm>
              <a:off x="7942203" y="4097463"/>
              <a:ext cx="759373" cy="276999"/>
            </a:xfrm>
            <a:prstGeom prst="rect">
              <a:avLst/>
            </a:prstGeom>
            <a:noFill/>
          </p:spPr>
          <p:txBody>
            <a:bodyPr wrap="square" rtlCol="0">
              <a:spAutoFit/>
            </a:bodyPr>
            <a:lstStyle/>
            <a:p>
              <a:pPr algn="ctr"/>
              <a:r>
                <a:rPr lang="fr-FR" sz="1200" b="1" dirty="0">
                  <a:solidFill>
                    <a:schemeClr val="bg1"/>
                  </a:solidFill>
                  <a:latin typeface="Calibri" panose="020F0502020204030204" pitchFamily="34" charset="0"/>
                  <a:cs typeface="Calibri" panose="020F0502020204030204" pitchFamily="34" charset="0"/>
                </a:rPr>
                <a:t>Mg</a:t>
              </a:r>
              <a:r>
                <a:rPr lang="fr-FR" sz="1200" b="1" baseline="30000" dirty="0">
                  <a:solidFill>
                    <a:schemeClr val="bg1"/>
                  </a:solidFill>
                  <a:latin typeface="Calibri" panose="020F0502020204030204" pitchFamily="34" charset="0"/>
                  <a:cs typeface="Calibri" panose="020F0502020204030204" pitchFamily="34" charset="0"/>
                </a:rPr>
                <a:t>2+</a:t>
              </a:r>
            </a:p>
          </p:txBody>
        </p:sp>
        <p:sp>
          <p:nvSpPr>
            <p:cNvPr id="42" name="ZoneTexte 41">
              <a:extLst>
                <a:ext uri="{FF2B5EF4-FFF2-40B4-BE49-F238E27FC236}">
                  <a16:creationId xmlns:a16="http://schemas.microsoft.com/office/drawing/2014/main" id="{D9DAE9E1-E003-4045-5E80-6A9E80A94FBC}"/>
                </a:ext>
              </a:extLst>
            </p:cNvPr>
            <p:cNvSpPr txBox="1"/>
            <p:nvPr/>
          </p:nvSpPr>
          <p:spPr>
            <a:xfrm>
              <a:off x="9657650" y="5546819"/>
              <a:ext cx="759373" cy="338554"/>
            </a:xfrm>
            <a:prstGeom prst="rect">
              <a:avLst/>
            </a:prstGeom>
            <a:noFill/>
          </p:spPr>
          <p:txBody>
            <a:bodyPr wrap="square" rtlCol="0">
              <a:spAutoFit/>
            </a:bodyPr>
            <a:lstStyle/>
            <a:p>
              <a:pPr algn="ctr"/>
              <a:r>
                <a:rPr lang="fr-FR" sz="1600" b="1" dirty="0">
                  <a:solidFill>
                    <a:schemeClr val="bg1"/>
                  </a:solidFill>
                  <a:latin typeface="Calibri" panose="020F0502020204030204" pitchFamily="34" charset="0"/>
                  <a:cs typeface="Calibri" panose="020F0502020204030204" pitchFamily="34" charset="0"/>
                </a:rPr>
                <a:t>PO</a:t>
              </a:r>
              <a:r>
                <a:rPr lang="fr-FR" sz="1600" b="1" baseline="-25000" dirty="0">
                  <a:solidFill>
                    <a:schemeClr val="bg1"/>
                  </a:solidFill>
                  <a:latin typeface="Calibri" panose="020F0502020204030204" pitchFamily="34" charset="0"/>
                  <a:cs typeface="Calibri" panose="020F0502020204030204" pitchFamily="34" charset="0"/>
                </a:rPr>
                <a:t>4</a:t>
              </a:r>
              <a:r>
                <a:rPr lang="fr-FR" sz="1600" b="1" baseline="30000" dirty="0">
                  <a:solidFill>
                    <a:schemeClr val="bg1"/>
                  </a:solidFill>
                  <a:latin typeface="Calibri" panose="020F0502020204030204" pitchFamily="34" charset="0"/>
                  <a:cs typeface="Calibri" panose="020F0502020204030204" pitchFamily="34" charset="0"/>
                </a:rPr>
                <a:t>3-</a:t>
              </a:r>
            </a:p>
          </p:txBody>
        </p:sp>
      </p:grpSp>
    </p:spTree>
    <p:extLst>
      <p:ext uri="{BB962C8B-B14F-4D97-AF65-F5344CB8AC3E}">
        <p14:creationId xmlns:p14="http://schemas.microsoft.com/office/powerpoint/2010/main" val="263368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pSp>
        <p:nvGrpSpPr>
          <p:cNvPr id="166" name="Google Shape;166;p5"/>
          <p:cNvGrpSpPr/>
          <p:nvPr/>
        </p:nvGrpSpPr>
        <p:grpSpPr>
          <a:xfrm>
            <a:off x="3842950" y="1175794"/>
            <a:ext cx="7484345" cy="5783920"/>
            <a:chOff x="3054261" y="991792"/>
            <a:chExt cx="7635376" cy="5866211"/>
          </a:xfrm>
        </p:grpSpPr>
        <p:pic>
          <p:nvPicPr>
            <p:cNvPr id="167" name="Google Shape;167;p5"/>
            <p:cNvPicPr preferRelativeResize="0"/>
            <p:nvPr/>
          </p:nvPicPr>
          <p:blipFill rotWithShape="1">
            <a:blip r:embed="rId3">
              <a:alphaModFix/>
            </a:blip>
            <a:srcRect t="2591"/>
            <a:stretch/>
          </p:blipFill>
          <p:spPr>
            <a:xfrm>
              <a:off x="3054261" y="991792"/>
              <a:ext cx="7481488" cy="5866211"/>
            </a:xfrm>
            <a:prstGeom prst="rect">
              <a:avLst/>
            </a:prstGeom>
            <a:noFill/>
            <a:ln>
              <a:noFill/>
            </a:ln>
          </p:spPr>
        </p:pic>
        <p:sp>
          <p:nvSpPr>
            <p:cNvPr id="168" name="Google Shape;168;p5"/>
            <p:cNvSpPr txBox="1"/>
            <p:nvPr/>
          </p:nvSpPr>
          <p:spPr>
            <a:xfrm rot="5400000">
              <a:off x="9904837" y="5066486"/>
              <a:ext cx="1245900" cy="32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Livvic"/>
                  <a:ea typeface="Livvic"/>
                  <a:cs typeface="Livvic"/>
                  <a:sym typeface="Livvic"/>
                </a:rPr>
                <a:t>Court, 2018</a:t>
              </a:r>
              <a:endParaRPr>
                <a:latin typeface="Livvic"/>
                <a:ea typeface="Livvic"/>
                <a:cs typeface="Livvic"/>
                <a:sym typeface="Livvic"/>
              </a:endParaRPr>
            </a:p>
          </p:txBody>
        </p:sp>
      </p:grpSp>
      <p:sp>
        <p:nvSpPr>
          <p:cNvPr id="163" name="Google Shape;16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dirty="0"/>
              <a:t>Nutrition minérale de l’écosystème forestier</a:t>
            </a:r>
            <a:endParaRPr dirty="0"/>
          </a:p>
        </p:txBody>
      </p:sp>
      <p:sp>
        <p:nvSpPr>
          <p:cNvPr id="164" name="Google Shape;16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a:t>
            </a:fld>
            <a:endParaRPr/>
          </a:p>
        </p:txBody>
      </p:sp>
      <p:pic>
        <p:nvPicPr>
          <p:cNvPr id="165" name="Google Shape;165;p5" descr="Souche d’arbre avec un remplissage uni"/>
          <p:cNvPicPr preferRelativeResize="0"/>
          <p:nvPr/>
        </p:nvPicPr>
        <p:blipFill rotWithShape="1">
          <a:blip r:embed="rId4">
            <a:alphaModFix/>
          </a:blip>
          <a:srcRect/>
          <a:stretch/>
        </p:blipFill>
        <p:spPr>
          <a:xfrm>
            <a:off x="10936902" y="620798"/>
            <a:ext cx="833796" cy="833796"/>
          </a:xfrm>
          <a:prstGeom prst="rect">
            <a:avLst/>
          </a:prstGeom>
          <a:noFill/>
          <a:ln>
            <a:noFill/>
          </a:ln>
        </p:spPr>
      </p:pic>
      <p:sp>
        <p:nvSpPr>
          <p:cNvPr id="169" name="Google Shape;169;p5"/>
          <p:cNvSpPr txBox="1"/>
          <p:nvPr/>
        </p:nvSpPr>
        <p:spPr>
          <a:xfrm>
            <a:off x="80997" y="4816075"/>
            <a:ext cx="2686917" cy="13236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Quelques chiffres pour des hêtraies françaises :</a:t>
            </a:r>
            <a:endParaRPr dirty="0">
              <a:latin typeface="Calibri" panose="020F0502020204030204" pitchFamily="34" charset="0"/>
              <a:ea typeface="Livvic"/>
              <a:cs typeface="Calibri" panose="020F0502020204030204" pitchFamily="34" charset="0"/>
              <a:sym typeface="Livvic"/>
            </a:endParaRPr>
          </a:p>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Stocks en kg/ha</a:t>
            </a:r>
            <a:endParaRPr dirty="0">
              <a:latin typeface="Calibri" panose="020F0502020204030204" pitchFamily="34" charset="0"/>
              <a:ea typeface="Livvic"/>
              <a:cs typeface="Calibri" panose="020F0502020204030204" pitchFamily="34" charset="0"/>
              <a:sym typeface="Livvic"/>
            </a:endParaRPr>
          </a:p>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Flux en kg/ha/an</a:t>
            </a:r>
            <a:endParaRPr dirty="0">
              <a:latin typeface="Calibri" panose="020F0502020204030204" pitchFamily="34" charset="0"/>
              <a:ea typeface="Livvic"/>
              <a:cs typeface="Calibri" panose="020F0502020204030204" pitchFamily="34" charset="0"/>
              <a:sym typeface="Livvic"/>
            </a:endParaRPr>
          </a:p>
        </p:txBody>
      </p:sp>
      <p:sp>
        <p:nvSpPr>
          <p:cNvPr id="170" name="Google Shape;170;p5"/>
          <p:cNvSpPr txBox="1"/>
          <p:nvPr/>
        </p:nvSpPr>
        <p:spPr>
          <a:xfrm>
            <a:off x="117198" y="2041925"/>
            <a:ext cx="3639256" cy="1938952"/>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La nutrition minérale des peuplements forestiers dépend en grande partie du sol : taille du réservoir, vitesse d’altération, minéralisation des composés organiques…</a:t>
            </a:r>
            <a:endParaRPr dirty="0">
              <a:latin typeface="Calibri" panose="020F0502020204030204" pitchFamily="34" charset="0"/>
              <a:ea typeface="Livvic"/>
              <a:cs typeface="Calibri" panose="020F0502020204030204" pitchFamily="34" charset="0"/>
              <a:sym typeface="Livv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9" name="Google Shape;179;p6"/>
          <p:cNvPicPr preferRelativeResize="0"/>
          <p:nvPr/>
        </p:nvPicPr>
        <p:blipFill rotWithShape="1">
          <a:blip r:embed="rId3">
            <a:alphaModFix/>
          </a:blip>
          <a:srcRect/>
          <a:stretch/>
        </p:blipFill>
        <p:spPr>
          <a:xfrm>
            <a:off x="3558940" y="1135535"/>
            <a:ext cx="7377962" cy="5357340"/>
          </a:xfrm>
          <a:prstGeom prst="rect">
            <a:avLst/>
          </a:prstGeom>
          <a:noFill/>
          <a:ln>
            <a:noFill/>
          </a:ln>
        </p:spPr>
      </p:pic>
      <p:sp>
        <p:nvSpPr>
          <p:cNvPr id="176" name="Google Shape;17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dirty="0"/>
              <a:t>Importance du recyclage des éléments nutritifs</a:t>
            </a:r>
            <a:endParaRPr dirty="0"/>
          </a:p>
        </p:txBody>
      </p:sp>
      <p:sp>
        <p:nvSpPr>
          <p:cNvPr id="177" name="Google Shape;17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7</a:t>
            </a:fld>
            <a:endParaRPr/>
          </a:p>
        </p:txBody>
      </p:sp>
      <p:pic>
        <p:nvPicPr>
          <p:cNvPr id="178" name="Google Shape;178;p6" descr="Souche d’arbre avec un remplissage uni"/>
          <p:cNvPicPr preferRelativeResize="0"/>
          <p:nvPr/>
        </p:nvPicPr>
        <p:blipFill rotWithShape="1">
          <a:blip r:embed="rId4">
            <a:alphaModFix/>
          </a:blip>
          <a:srcRect/>
          <a:stretch/>
        </p:blipFill>
        <p:spPr>
          <a:xfrm>
            <a:off x="10936902" y="620798"/>
            <a:ext cx="833796" cy="833796"/>
          </a:xfrm>
          <a:prstGeom prst="rect">
            <a:avLst/>
          </a:prstGeom>
          <a:noFill/>
          <a:ln>
            <a:noFill/>
          </a:ln>
        </p:spPr>
      </p:pic>
      <p:sp>
        <p:nvSpPr>
          <p:cNvPr id="180" name="Google Shape;180;p6"/>
          <p:cNvSpPr txBox="1"/>
          <p:nvPr/>
        </p:nvSpPr>
        <p:spPr>
          <a:xfrm>
            <a:off x="173700" y="4996819"/>
            <a:ext cx="3212052" cy="1323399"/>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Quelques chiffres pour une hêtraie dans le Morvan :</a:t>
            </a:r>
            <a:endParaRPr sz="2000" dirty="0">
              <a:solidFill>
                <a:schemeClr val="dk1"/>
              </a:solidFill>
              <a:latin typeface="Calibri" panose="020F0502020204030204" pitchFamily="34" charset="0"/>
              <a:ea typeface="Livvic"/>
              <a:cs typeface="Calibri" panose="020F0502020204030204" pitchFamily="34" charset="0"/>
              <a:sym typeface="Livvic"/>
            </a:endParaRPr>
          </a:p>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Stocks en kg/ha</a:t>
            </a:r>
            <a:endParaRPr dirty="0">
              <a:latin typeface="Calibri" panose="020F0502020204030204" pitchFamily="34" charset="0"/>
              <a:ea typeface="Livvic"/>
              <a:cs typeface="Calibri" panose="020F0502020204030204" pitchFamily="34" charset="0"/>
              <a:sym typeface="Livvic"/>
            </a:endParaRPr>
          </a:p>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Flux en kg/ha/an</a:t>
            </a:r>
            <a:endParaRPr dirty="0">
              <a:latin typeface="Calibri" panose="020F0502020204030204" pitchFamily="34" charset="0"/>
              <a:ea typeface="Livvic"/>
              <a:cs typeface="Calibri" panose="020F0502020204030204" pitchFamily="34" charset="0"/>
              <a:sym typeface="Livvic"/>
            </a:endParaRPr>
          </a:p>
        </p:txBody>
      </p:sp>
      <p:sp>
        <p:nvSpPr>
          <p:cNvPr id="181" name="Google Shape;181;p6"/>
          <p:cNvSpPr txBox="1"/>
          <p:nvPr/>
        </p:nvSpPr>
        <p:spPr>
          <a:xfrm rot="5400000">
            <a:off x="10166148" y="4944833"/>
            <a:ext cx="188660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Livvic"/>
                <a:ea typeface="Livvic"/>
                <a:cs typeface="Livvic"/>
                <a:sym typeface="Livvic"/>
              </a:rPr>
              <a:t>Legout et al. 2014</a:t>
            </a:r>
            <a:endParaRPr>
              <a:latin typeface="Livvic"/>
              <a:ea typeface="Livvic"/>
              <a:cs typeface="Livvic"/>
              <a:sym typeface="Livv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3" name="Google Shape;189;g16c8748b256_0_0">
            <a:extLst>
              <a:ext uri="{FF2B5EF4-FFF2-40B4-BE49-F238E27FC236}">
                <a16:creationId xmlns:a16="http://schemas.microsoft.com/office/drawing/2014/main" id="{A279D815-D0DE-7B0A-5967-6AAFE15FDB6C}"/>
              </a:ext>
            </a:extLst>
          </p:cNvPr>
          <p:cNvPicPr preferRelativeResize="0"/>
          <p:nvPr/>
        </p:nvPicPr>
        <p:blipFill>
          <a:blip r:embed="rId3">
            <a:alphaModFix/>
          </a:blip>
          <a:stretch>
            <a:fillRect/>
          </a:stretch>
        </p:blipFill>
        <p:spPr>
          <a:xfrm>
            <a:off x="835411" y="2451478"/>
            <a:ext cx="7167370" cy="4031871"/>
          </a:xfrm>
          <a:prstGeom prst="rect">
            <a:avLst/>
          </a:prstGeom>
          <a:noFill/>
          <a:ln>
            <a:noFill/>
          </a:ln>
        </p:spPr>
      </p:pic>
      <p:sp>
        <p:nvSpPr>
          <p:cNvPr id="820" name="Google Shape;820;p36"/>
          <p:cNvSpPr txBox="1">
            <a:spLocks noGrp="1"/>
          </p:cNvSpPr>
          <p:nvPr>
            <p:ph type="body" idx="1"/>
          </p:nvPr>
        </p:nvSpPr>
        <p:spPr>
          <a:xfrm>
            <a:off x="838200" y="1690688"/>
            <a:ext cx="10515600" cy="1162901"/>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fr-FR" sz="2000" dirty="0"/>
              <a:t>A visionner sur YouTube : </a:t>
            </a:r>
            <a:r>
              <a:rPr lang="fr-FR" sz="2000" u="sng" dirty="0">
                <a:solidFill>
                  <a:srgbClr val="1155CC"/>
                </a:solidFill>
                <a:hlinkClick r:id="rId4"/>
              </a:rPr>
              <a:t>https://youtu.be/3QW-TCAc2N0</a:t>
            </a:r>
            <a:r>
              <a:rPr lang="fr-FR" sz="2000" u="sng" dirty="0">
                <a:solidFill>
                  <a:srgbClr val="1155CC"/>
                </a:solidFill>
              </a:rPr>
              <a:t> </a:t>
            </a:r>
            <a:r>
              <a:rPr lang="fr-FR" sz="2000" dirty="0"/>
              <a:t> </a:t>
            </a:r>
          </a:p>
          <a:p>
            <a:pPr marL="0" lvl="0" indent="0" algn="l" rtl="0">
              <a:lnSpc>
                <a:spcPct val="90000"/>
              </a:lnSpc>
              <a:spcBef>
                <a:spcPts val="1000"/>
              </a:spcBef>
              <a:spcAft>
                <a:spcPts val="0"/>
              </a:spcAft>
              <a:buClr>
                <a:schemeClr val="dk1"/>
              </a:buClr>
              <a:buSzPts val="2000"/>
              <a:buNone/>
            </a:pPr>
            <a:r>
              <a:rPr lang="fr-FR" sz="2000" dirty="0"/>
              <a:t>Durée : 23 min 12 s </a:t>
            </a:r>
            <a:endParaRPr dirty="0"/>
          </a:p>
        </p:txBody>
      </p:sp>
      <p:sp>
        <p:nvSpPr>
          <p:cNvPr id="822" name="Google Shape;82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dirty="0"/>
              <a:t>Vidéo #11 Déterminer une forme d’humus</a:t>
            </a:r>
            <a:endParaRPr dirty="0"/>
          </a:p>
        </p:txBody>
      </p:sp>
      <p:sp>
        <p:nvSpPr>
          <p:cNvPr id="823" name="Google Shape;82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8</a:t>
            </a:fld>
            <a:endParaRPr/>
          </a:p>
        </p:txBody>
      </p:sp>
      <p:pic>
        <p:nvPicPr>
          <p:cNvPr id="2" name="Google Shape;178;p6" descr="Souche d’arbre avec un remplissage uni">
            <a:extLst>
              <a:ext uri="{FF2B5EF4-FFF2-40B4-BE49-F238E27FC236}">
                <a16:creationId xmlns:a16="http://schemas.microsoft.com/office/drawing/2014/main" id="{EC6322DB-85DB-11B7-6858-12CF3D77D98C}"/>
              </a:ext>
            </a:extLst>
          </p:cNvPr>
          <p:cNvPicPr preferRelativeResize="0"/>
          <p:nvPr/>
        </p:nvPicPr>
        <p:blipFill rotWithShape="1">
          <a:blip r:embed="rId5">
            <a:alphaModFix/>
          </a:blip>
          <a:srcRect/>
          <a:stretch/>
        </p:blipFill>
        <p:spPr>
          <a:xfrm>
            <a:off x="10936902" y="620798"/>
            <a:ext cx="833796" cy="833796"/>
          </a:xfrm>
          <a:prstGeom prst="rect">
            <a:avLst/>
          </a:prstGeom>
          <a:noFill/>
          <a:ln>
            <a:noFill/>
          </a:ln>
        </p:spPr>
      </p:pic>
    </p:spTree>
    <p:extLst>
      <p:ext uri="{BB962C8B-B14F-4D97-AF65-F5344CB8AC3E}">
        <p14:creationId xmlns:p14="http://schemas.microsoft.com/office/powerpoint/2010/main" val="398117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dirty="0"/>
              <a:t>Éléments nutritifs dans les formes d’humus</a:t>
            </a:r>
            <a:endParaRPr dirty="0"/>
          </a:p>
        </p:txBody>
      </p:sp>
      <p:sp>
        <p:nvSpPr>
          <p:cNvPr id="196" name="Google Shape;19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a:t>
            </a:fld>
            <a:endParaRPr/>
          </a:p>
        </p:txBody>
      </p:sp>
      <p:pic>
        <p:nvPicPr>
          <p:cNvPr id="197" name="Google Shape;197;p7" descr="Souche d’arbre avec un remplissage uni"/>
          <p:cNvPicPr preferRelativeResize="0"/>
          <p:nvPr/>
        </p:nvPicPr>
        <p:blipFill rotWithShape="1">
          <a:blip r:embed="rId3">
            <a:alphaModFix/>
          </a:blip>
          <a:srcRect/>
          <a:stretch/>
        </p:blipFill>
        <p:spPr>
          <a:xfrm>
            <a:off x="10936902" y="620798"/>
            <a:ext cx="833796" cy="833796"/>
          </a:xfrm>
          <a:prstGeom prst="rect">
            <a:avLst/>
          </a:prstGeom>
          <a:noFill/>
          <a:ln>
            <a:noFill/>
          </a:ln>
        </p:spPr>
      </p:pic>
      <p:sp>
        <p:nvSpPr>
          <p:cNvPr id="198" name="Google Shape;198;p7"/>
          <p:cNvSpPr txBox="1"/>
          <p:nvPr/>
        </p:nvSpPr>
        <p:spPr>
          <a:xfrm rot="5400000">
            <a:off x="7633823" y="4911433"/>
            <a:ext cx="1173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Livvic"/>
                <a:ea typeface="Livvic"/>
                <a:cs typeface="Livvic"/>
                <a:sym typeface="Livvic"/>
              </a:rPr>
              <a:t>Nys, 2017</a:t>
            </a:r>
            <a:endParaRPr dirty="0">
              <a:latin typeface="Livvic"/>
              <a:ea typeface="Livvic"/>
              <a:cs typeface="Livvic"/>
              <a:sym typeface="Livvic"/>
            </a:endParaRPr>
          </a:p>
        </p:txBody>
      </p:sp>
      <p:sp>
        <p:nvSpPr>
          <p:cNvPr id="199" name="Google Shape;199;p7"/>
          <p:cNvSpPr txBox="1"/>
          <p:nvPr/>
        </p:nvSpPr>
        <p:spPr>
          <a:xfrm>
            <a:off x="7702002" y="1546139"/>
            <a:ext cx="4358193" cy="400069"/>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dirty="0">
                <a:solidFill>
                  <a:schemeClr val="dk1"/>
                </a:solidFill>
                <a:latin typeface="Calibri" panose="020F0502020204030204" pitchFamily="34" charset="0"/>
                <a:ea typeface="Livvic"/>
                <a:cs typeface="Calibri" panose="020F0502020204030204" pitchFamily="34" charset="0"/>
                <a:sym typeface="Livvic"/>
              </a:rPr>
              <a:t>Litière = réservoir d’éléments nutritifs</a:t>
            </a:r>
            <a:endParaRPr dirty="0">
              <a:latin typeface="Calibri" panose="020F0502020204030204" pitchFamily="34" charset="0"/>
              <a:ea typeface="Livvic"/>
              <a:cs typeface="Calibri" panose="020F0502020204030204" pitchFamily="34" charset="0"/>
              <a:sym typeface="Livvic"/>
            </a:endParaRPr>
          </a:p>
        </p:txBody>
      </p:sp>
      <p:pic>
        <p:nvPicPr>
          <p:cNvPr id="201" name="Google Shape;201;p7"/>
          <p:cNvPicPr preferRelativeResize="0"/>
          <p:nvPr/>
        </p:nvPicPr>
        <p:blipFill rotWithShape="1">
          <a:blip r:embed="rId4">
            <a:alphaModFix/>
          </a:blip>
          <a:srcRect l="566" t="10062" r="31741" b="20524"/>
          <a:stretch/>
        </p:blipFill>
        <p:spPr>
          <a:xfrm>
            <a:off x="630194" y="2274547"/>
            <a:ext cx="7436379" cy="4583453"/>
          </a:xfrm>
          <a:prstGeom prst="rect">
            <a:avLst/>
          </a:prstGeom>
          <a:noFill/>
          <a:ln w="9525" cap="flat" cmpd="sng">
            <a:solidFill>
              <a:schemeClr val="lt1"/>
            </a:solidFill>
            <a:prstDash val="solid"/>
            <a:round/>
            <a:headEnd type="none" w="sm" len="sm"/>
            <a:tailEnd type="none" w="sm" len="sm"/>
          </a:ln>
        </p:spPr>
      </p:pic>
      <p:pic>
        <p:nvPicPr>
          <p:cNvPr id="3" name="Google Shape;201;p7">
            <a:extLst>
              <a:ext uri="{FF2B5EF4-FFF2-40B4-BE49-F238E27FC236}">
                <a16:creationId xmlns:a16="http://schemas.microsoft.com/office/drawing/2014/main" id="{CA7F8EFF-0D59-C28F-103C-9E267F95D3C5}"/>
              </a:ext>
            </a:extLst>
          </p:cNvPr>
          <p:cNvPicPr preferRelativeResize="0"/>
          <p:nvPr/>
        </p:nvPicPr>
        <p:blipFill rotWithShape="1">
          <a:blip r:embed="rId4">
            <a:alphaModFix/>
          </a:blip>
          <a:srcRect l="14588" t="81134" r="16134" b="1581"/>
          <a:stretch/>
        </p:blipFill>
        <p:spPr>
          <a:xfrm>
            <a:off x="630194" y="1454594"/>
            <a:ext cx="6505481" cy="975642"/>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Thème Office">
  <a:themeElements>
    <a:clrScheme name="Couleurs AFES">
      <a:dk1>
        <a:srgbClr val="000000"/>
      </a:dk1>
      <a:lt1>
        <a:srgbClr val="FFFFFF"/>
      </a:lt1>
      <a:dk2>
        <a:srgbClr val="44546A"/>
      </a:dk2>
      <a:lt2>
        <a:srgbClr val="EEEEEE"/>
      </a:lt2>
      <a:accent1>
        <a:srgbClr val="F6F5F0"/>
      </a:accent1>
      <a:accent2>
        <a:srgbClr val="EBE6E0"/>
      </a:accent2>
      <a:accent3>
        <a:srgbClr val="F9BF92"/>
      </a:accent3>
      <a:accent4>
        <a:srgbClr val="5EB26C"/>
      </a:accent4>
      <a:accent5>
        <a:srgbClr val="237D3D"/>
      </a:accent5>
      <a:accent6>
        <a:srgbClr val="5F3114"/>
      </a:accent6>
      <a:hlink>
        <a:srgbClr val="BF6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1976</Words>
  <Application>Microsoft Office PowerPoint</Application>
  <PresentationFormat>Grand écran</PresentationFormat>
  <Paragraphs>117</Paragraphs>
  <Slides>11</Slides>
  <Notes>11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Calibri</vt:lpstr>
      <vt:lpstr>Arial</vt:lpstr>
      <vt:lpstr>Livvic</vt:lpstr>
      <vt:lpstr>Josefin Sans</vt:lpstr>
      <vt:lpstr>Thème Office</vt:lpstr>
      <vt:lpstr>Plan de la formation</vt:lpstr>
      <vt:lpstr>01</vt:lpstr>
      <vt:lpstr>01 Fonctionnement biogéochimique de l’écosystème forestier</vt:lpstr>
      <vt:lpstr>Présentation PowerPoint</vt:lpstr>
      <vt:lpstr>Présentation PowerPoint</vt:lpstr>
      <vt:lpstr>Nutrition minérale de l’écosystème forestier</vt:lpstr>
      <vt:lpstr>Importance du recyclage des éléments nutritifs</vt:lpstr>
      <vt:lpstr>Vidéo #11 Déterminer une forme d’humus</vt:lpstr>
      <vt:lpstr>Éléments nutritifs dans les formes d’humus</vt:lpstr>
      <vt:lpstr>Concentration en éléments nutritifs dans les arbres</vt:lpstr>
      <vt:lpstr>Vidéo réalisée avec le soutien financier de l’ADEME.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de la formation</dc:title>
  <dc:creator>SOLENN CHAUVEL</dc:creator>
  <cp:lastModifiedBy>SOLENN CHAUVEL</cp:lastModifiedBy>
  <cp:revision>23</cp:revision>
  <dcterms:created xsi:type="dcterms:W3CDTF">2022-05-25T06:49:56Z</dcterms:created>
  <dcterms:modified xsi:type="dcterms:W3CDTF">2023-02-19T18:10:42Z</dcterms:modified>
</cp:coreProperties>
</file>