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7" r:id="rId2"/>
    <p:sldId id="266" r:id="rId3"/>
    <p:sldId id="267" r:id="rId4"/>
    <p:sldId id="268" r:id="rId5"/>
    <p:sldId id="269" r:id="rId6"/>
    <p:sldId id="270" r:id="rId7"/>
    <p:sldId id="271" r:id="rId8"/>
    <p:sldId id="272" r:id="rId9"/>
    <p:sldId id="288" r:id="rId10"/>
    <p:sldId id="277"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Josefin Sans" pitchFamily="2" charset="0"/>
      <p:regular r:id="rId17"/>
      <p:bold r:id="rId18"/>
      <p:italic r:id="rId19"/>
      <p:boldItalic r:id="rId20"/>
    </p:embeddedFont>
    <p:embeddedFont>
      <p:font typeface="Livvic" pitchFamily="2" charset="0"/>
      <p:regular r:id="rId21"/>
      <p:bold r:id="rId22"/>
      <p:italic r:id="rId23"/>
      <p:boldItalic r:id="rId24"/>
    </p:embeddedFont>
    <p:embeddedFont>
      <p:font typeface="Source Sans Pro Light" panose="020B0403030403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hxekLq856cShkarFZJ5FB50hL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lenn Chauvel" initials="" lastIdx="6" clrIdx="0"/>
  <p:cmAuthor id="1" name="Noemie Pousse"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744EA4-9710-4F71-9964-AB22B10B0270}">
  <a:tblStyle styleId="{13744EA4-9710-4F71-9964-AB22B10B027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0F547E-E8F8-477A-A2EF-77FEA8F9D10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DFC"/>
          </a:solidFill>
        </a:fill>
      </a:tcStyle>
    </a:wholeTbl>
    <a:band1H>
      <a:tcTxStyle/>
      <a:tcStyle>
        <a:tcBdr/>
        <a:fill>
          <a:solidFill>
            <a:srgbClr val="FBFBF9"/>
          </a:solidFill>
        </a:fill>
      </a:tcStyle>
    </a:band1H>
    <a:band2H>
      <a:tcTxStyle/>
      <a:tcStyle>
        <a:tcBdr/>
      </a:tcStyle>
    </a:band2H>
    <a:band1V>
      <a:tcTxStyle/>
      <a:tcStyle>
        <a:tcBdr/>
        <a:fill>
          <a:solidFill>
            <a:srgbClr val="FBFBF9"/>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58" autoAdjust="0"/>
  </p:normalViewPr>
  <p:slideViewPr>
    <p:cSldViewPr snapToGrid="0">
      <p:cViewPr varScale="1">
        <p:scale>
          <a:sx n="49" d="100"/>
          <a:sy n="49" d="100"/>
        </p:scale>
        <p:origin x="131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fr-FR" dirty="0"/>
              <a:t>Toujours dans la troisième partie de cette formation théorique, nous allons maintenant détailler la sous partie 2 qui concerne la réalisation du diagnostic de sensibilité à l’export des menus bois.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a:solidFill>
                  <a:srgbClr val="000000"/>
                </a:solidFill>
                <a:latin typeface="Arial"/>
                <a:ea typeface="Arial"/>
                <a:cs typeface="Arial"/>
                <a:sym typeface="Arial"/>
              </a:rPr>
              <a:t>Cette deuxième sous-partie </a:t>
            </a:r>
            <a:r>
              <a:rPr lang="fr-FR">
                <a:solidFill>
                  <a:srgbClr val="000000"/>
                </a:solidFill>
                <a:latin typeface="Arial"/>
                <a:ea typeface="Arial"/>
                <a:cs typeface="Arial"/>
                <a:sym typeface="Arial"/>
              </a:rPr>
              <a:t>met en évidence</a:t>
            </a:r>
            <a:r>
              <a:rPr lang="fr-FR" sz="1200" b="0" i="0" u="none" strike="noStrike">
                <a:solidFill>
                  <a:srgbClr val="000000"/>
                </a:solidFill>
                <a:latin typeface="Arial"/>
                <a:ea typeface="Arial"/>
                <a:cs typeface="Arial"/>
                <a:sym typeface="Arial"/>
              </a:rPr>
              <a:t> l’importance de conserver les branches et le feuillage au sol et pourquoi il est essentiel de raisonner l’export des bois de diamètre inférieur à 7cm, appelés menus bois, en fonction de la sensibilité du sol. Le diagnostic de sensibilité y sera également détaillé.</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Ce</a:t>
            </a:r>
            <a:r>
              <a:rPr lang="fr-FR"/>
              <a:t> graphique est issu d’une analyse de la littérature internationale réalisée en 2013, relative à l’impact des modes de récolte sur les exports d’éléments minéraux. En abscisse, vous avez l’élément considéré et en ordonnée il s’agit du pourcentage de modification des exports d’éléments nutritifs induit par une récolte par arbre entier par rapport à une récolte conventionnelle, c’est-à-dire avec l’export uniquement du bois et de l’écorce au-delà d’un diamètre de 7cm. En rouge, les feuillus, en vert, les résineux. Lorsque les valeurs sont supérieures à zéro, cela signifie que la récolte par arbre entier induit un export plus important des éléments minéraux. Les résultats montrent que l’effet est variable mais toujours positif, c’est-à-dire qu’une récolte par arbre entier occasionne un export supérieur en éléments nutritifs par rapport à une récolte conventionnelle, sauf pour le calcium pour les feuillus, en lien avec une accumulation de calcium dans les tissus ligneux.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Cette analyse de la littérature a également mis en évidence des effets négatifs de l’export massif de menus bois sur la hauteur des peuplements, les effets croissants avec l’intensité de l’export. En moyenne on perd 3 % de hauteur avec un export de menus bois et 7% avec des exports de menus bois et de feuillage. </a:t>
            </a:r>
            <a:r>
              <a:rPr lang="fr-FR"/>
              <a:t>Il faut également garder en tête que les effets mesurés en climat tempéré ont tendance à augmenter avec le temps car les processus y sont plus lents qu’en climat tropical où les effets des récoltes par arbre entier sont immédiats et forts. Les effets de l’export de feuillage sont systématiques, c’est-à-dire touchent tous les types de climat et de sol. Par contre les effets de l’export des menus bois le sont moins, les sols les plus riches sont capables de supporter l’export supplémentaire sans changer de fonctionnement.</a:t>
            </a:r>
            <a:endParaRPr/>
          </a:p>
        </p:txBody>
      </p:sp>
      <p:sp>
        <p:nvSpPr>
          <p:cNvPr id="225" name="Google Shape;22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t>Pour déterminer si le sol est ou n’est pas en capacité de compenser l’export supplémentaire d’éléments nutritifs occasionné par la récolte des menus bois, le projet insensé (</a:t>
            </a:r>
            <a:r>
              <a:rPr lang="fr-FR" dirty="0" err="1"/>
              <a:t>indiacteurs</a:t>
            </a:r>
            <a:r>
              <a:rPr lang="fr-FR" dirty="0"/>
              <a:t> de sensibilité des écosystèmes forestiers à une récolte accrue de biomasse) a élaboré des indicateurs de sensibilité à l’export des menus bois. Les indicateurs qui en sont issus sont un compromis entre fiabilité et accessibilité sur le terrain. Seule une analyse de sol ou une analyse foliaire permet de qualifier, de manière fiable, l’état nutritionnel de l’écosystème. Les indicateurs insensé le permettent, sans analyse de sol, avec un risque d’erreur d’une classe de sensibilité une fois sur deux et aucun risque d’erreur de deux classes de sensibilité.</a:t>
            </a:r>
            <a:endParaRPr dirty="0"/>
          </a:p>
        </p:txBody>
      </p:sp>
      <p:sp>
        <p:nvSpPr>
          <p:cNvPr id="238" name="Google Shape;2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En première étape, un indicateur fiable, ici nommé indicateur analytique de sensibilité, a été créé pour chaque élément nutritif, Ca, Mg, K, P et N, en se basant sur des analyses de sol. En l’état actuel des connaissances, la concentration de chacun de ces éléments dans les 10 premiers cm du sol reflète la prépondérance du recyclage d’origine biologique. Le graphique présente la distribution du nombre de profil de la base de données sur les sols forestiers français par classe de sensibilité établie pour le Mg à partir de la littérature scientifique. En abscisse les valeurs de concentrations en Mg dans l’horizon 0-10 cm, valeurs croissantes de gauche à droite. En ordonnée, le nombre de profils de sols par classe de concentration. Si la concentration en Mg est élevée, le recyclage d’origine biologique des éléments nutritifs est mineur notamment grâce à des apports importants via l’altération du matériau parental. Les barres vertes donnent le nombre de profils de sol à l’échelle de la France se trouvant dans une telle situation. Si la concentration en Mg est faible, le recyclage biologique des éléments nutritifs est estimé représenter une source majeure d’élément nutritif d’après la littérature, les barres rouges donnent le nombre de profils de sol se trouvant dans cette situation. Le réseau systématique </a:t>
            </a:r>
            <a:r>
              <a:rPr lang="fr-FR" i="0" u="none" strike="noStrike"/>
              <a:t>d’observation des écosystèmes forestiers de niveau 1</a:t>
            </a:r>
            <a:r>
              <a:rPr lang="fr-FR"/>
              <a:t> a fait l’objet d’analyses de sol en 2006-2007, campagne d’analyse nommée BioSoil. Ces analyses nous montrent qu’un tiers des sols forestiers français est fortement sensible pour le calcium et le magnésium. 45% des sols forestiers sont fortement sensibles pour le potassium et 35% pour le phosphore. En lien avec le long historique d’appauvrissement des sols forestiers français, ces chiffres nous illustrent leur forte sensibilité.</a:t>
            </a:r>
            <a:endParaRPr/>
          </a:p>
        </p:txBody>
      </p:sp>
      <p:sp>
        <p:nvSpPr>
          <p:cNvPr id="255" name="Google Shape;25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u="none" strike="noStrike">
                <a:latin typeface="Arial"/>
                <a:ea typeface="Arial"/>
                <a:cs typeface="Arial"/>
                <a:sym typeface="Arial"/>
              </a:rPr>
              <a:t>Une fois la sensibilité analytique calculée, le lien avec des descripteurs de terrain a été calculé sur une base de données de 7000 profils à l’échelle de la France. Cette étape a donné naissance à cinq indicateurs de terrain, un par élément nutritif. Il a ensuite été nécessaire de simplifier encore le système de diagnostic en combinant les sensibilités prédites par élément. Le schéma illustre </a:t>
            </a:r>
            <a:r>
              <a:rPr lang="fr-FR" sz="1200" b="0" i="0" u="none" strike="noStrike">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les combinaisons possibles</a:t>
            </a:r>
            <a:r>
              <a:rPr lang="fr-FR" sz="1200" b="0" i="0" u="none" strike="noStrike">
                <a:latin typeface="Arial"/>
                <a:ea typeface="Arial"/>
                <a:cs typeface="Arial"/>
                <a:sym typeface="Arial"/>
              </a:rPr>
              <a:t>. Seule la dernière combinaison est complexe d’interprétation, la sensibilité globale est dite partielle ou indéterminée, c</a:t>
            </a:r>
            <a:r>
              <a:rPr lang="fr-FR">
                <a:latin typeface="Arial"/>
                <a:ea typeface="Arial"/>
                <a:cs typeface="Arial"/>
                <a:sym typeface="Arial"/>
              </a:rPr>
              <a:t>ar la</a:t>
            </a:r>
            <a:r>
              <a:rPr lang="fr-FR" sz="1200" b="0" i="0" u="none" strike="noStrike">
                <a:latin typeface="Arial"/>
                <a:ea typeface="Arial"/>
                <a:cs typeface="Arial"/>
                <a:sym typeface="Arial"/>
              </a:rPr>
              <a:t> sensibilité est forte pour au moins un des éléments nutritifs et faible pour au moins un autre élément nutritif. La fertilité de ces sols doit être gérée avec précaution surtout si aucun apport d’éléments nutritifs par amendement ou fertilisation n’est envisagé. </a:t>
            </a:r>
            <a:endParaRPr/>
          </a:p>
        </p:txBody>
      </p:sp>
      <p:sp>
        <p:nvSpPr>
          <p:cNvPr id="281" name="Google Shape;2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Le diagnostic de terrain se décompose en 5 critères. Il faut déterminer - la Grande Région Ecologique définie par l’inventaire forestier national, - la forme d’humus, - la classe de texture à 10 cm de profondeur, selon un triangle à 5 classes, - si la profondeur d’apparition de l’effervescence de la terre fine est inférieure ou supérieure à 25 cm et  - si la profondeur prospectable par les racines est inférieure ou supérieure à 25 cm. Il existe une clé de détermination par élément nutritif puis les sensibilités par éléments sont agrégées en une sensibilité globale. La forme d'humus dépendant à la fois du climat et de la richesse chimique du sol, il est important de nuancer le diagnostic de richesse chimique donné par la forme d'humus via l'utilisation des GRECO. Au nombre de 11, les GRECOs délimitent des régions forestières françaises qui sont relativement similaires du point de vue climatique, voire du point de vue géologique. Ce paramètre permet ainsi à l’algorithme de tenir compte indirectement du climat et de la géologie sans que l’utilisateur ait besoin d’informations locales sur ces facteurs. Pour le calcium et le magnésium, si l’effervescence des particules de sol inférieures à 2 mm apparaît avant 25 cm de profondeur, la sensibilité est faible pour ces deux éléments nutritifs.  Pour le potassium, l’azote et le phosphore, la classe de texture influence fortement la richesse du sol. Si la profondeur prospectable est inférieure à 25 cm, la sensibilité globale est déclassée d’une classe car</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a:t>
            </a:r>
            <a:r>
              <a:rPr lang="fr-FR">
                <a:highlight>
                  <a:srgbClr val="FFFFFF"/>
                </a:highlight>
              </a:rPr>
              <a:t>la réserve en éléments nutritifs aura été surestimée du fait d'une estimation sur un profil de sol incomplet</a:t>
            </a:r>
            <a:r>
              <a:rPr lang="fr-FR"/>
              <a:t>. Quelle que soit la sensibilité globale, les humus de type tourbe sont classés en sensibilité forte d’un point de vue du déstockage de carbone suite à un export de menus bois.</a:t>
            </a:r>
            <a:endParaRPr/>
          </a:p>
        </p:txBody>
      </p:sp>
      <p:sp>
        <p:nvSpPr>
          <p:cNvPr id="301" name="Google Shape;30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Il existe un autre indicateur de sensibilité à l’export des menus bois. Il s’agit de l’indicateur du guide Ademe de 2006 qui peut s’utiliser soit avec la forme d’humus ou avec le pH du sol bio-indiqué par la flore. Si on compare les résultats obtenus à l’échelle nationale à partir des descriptions de sol de l’inventaire forestier national sur une grille systématique de 1 km²,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on observe une divergence forte de  l’indicateur du guide Ademe de 2006 utilisé avec le pH bio-indiqué par la flore, par rapport aux autres indicateurs. </a:t>
            </a:r>
            <a:r>
              <a:rPr lang="fr-FR"/>
              <a:t>La surestimation du pH induite par l'approche par bio-indication, notamment pour les pH faibles, a biaisé le diagnostic en augmentant la part de points en sensibilité faible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nous obtenons 65% de points en sensibilité faible contre 27% </a:t>
            </a:r>
            <a:r>
              <a:rPr lang="fr-FR"/>
              <a:t>sur la base des analyses. Si on regarde les résultats obtenus selon le guide Ademe de 2006 avec la forme d’humus, on obtient 31% des points en sensibilité forte contre 27% sur la base des analyses (BioSoil), 39% en sensibilité faible contre 27% sur la base des analyses. Avec le diagnostic de terrain insensé, on se rapproche du diagnostic selon les analyses.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C’est pour cela que l’on préfère utiliser l’indicateur Insensé dans cette formation.</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24" name="Google Shape;32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t>Pour réaliser le diagnostic de sensibilité à l’export des menus bois, nous utilisons l’application For-Eval. Nous vous proposons de regarder la vidéo 12 pour bien comprendre comment réaliser ce diagnostic de sensibilité à l’aide de l’application. </a:t>
            </a:r>
          </a:p>
        </p:txBody>
      </p:sp>
      <p:sp>
        <p:nvSpPr>
          <p:cNvPr id="818" name="Google Shape;81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extLst>
      <p:ext uri="{BB962C8B-B14F-4D97-AF65-F5344CB8AC3E}">
        <p14:creationId xmlns:p14="http://schemas.microsoft.com/office/powerpoint/2010/main" val="314057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7"/>
        <p:cNvGrpSpPr/>
        <p:nvPr/>
      </p:nvGrpSpPr>
      <p:grpSpPr>
        <a:xfrm>
          <a:off x="0" y="0"/>
          <a:ext cx="0" cy="0"/>
          <a:chOff x="0" y="0"/>
          <a:chExt cx="0" cy="0"/>
        </a:xfrm>
      </p:grpSpPr>
      <p:sp>
        <p:nvSpPr>
          <p:cNvPr id="88" name="Google Shape;8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3"/>
        <p:cNvGrpSpPr/>
        <p:nvPr/>
      </p:nvGrpSpPr>
      <p:grpSpPr>
        <a:xfrm>
          <a:off x="0" y="0"/>
          <a:ext cx="0" cy="0"/>
          <a:chOff x="0" y="0"/>
          <a:chExt cx="0" cy="0"/>
        </a:xfrm>
      </p:grpSpPr>
      <p:sp>
        <p:nvSpPr>
          <p:cNvPr id="94" name="Google Shape;94;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21"/>
        <p:cNvGrpSpPr/>
        <p:nvPr/>
      </p:nvGrpSpPr>
      <p:grpSpPr>
        <a:xfrm>
          <a:off x="0" y="0"/>
          <a:ext cx="0" cy="0"/>
          <a:chOff x="0" y="0"/>
          <a:chExt cx="0" cy="0"/>
        </a:xfrm>
      </p:grpSpPr>
      <p:sp>
        <p:nvSpPr>
          <p:cNvPr id="22" name="Google Shape;22;p23"/>
          <p:cNvSpPr/>
          <p:nvPr/>
        </p:nvSpPr>
        <p:spPr>
          <a:xfrm>
            <a:off x="5606800" y="0"/>
            <a:ext cx="6585200" cy="68580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3" name="Google Shape;23;p23"/>
          <p:cNvSpPr txBox="1">
            <a:spLocks noGrp="1"/>
          </p:cNvSpPr>
          <p:nvPr>
            <p:ph type="subTitle" idx="1"/>
          </p:nvPr>
        </p:nvSpPr>
        <p:spPr>
          <a:xfrm>
            <a:off x="7249533" y="617600"/>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24" name="Google Shape;24;p23"/>
          <p:cNvSpPr txBox="1">
            <a:spLocks noGrp="1"/>
          </p:cNvSpPr>
          <p:nvPr>
            <p:ph type="title"/>
          </p:nvPr>
        </p:nvSpPr>
        <p:spPr>
          <a:xfrm>
            <a:off x="950800" y="2738600"/>
            <a:ext cx="3438000" cy="1377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4400"/>
              <a:buFont typeface="Livvic"/>
              <a:buNone/>
              <a:defRPr/>
            </a:lvl1pPr>
            <a:lvl2pPr lvl="1" algn="ctr">
              <a:spcBef>
                <a:spcPts val="0"/>
              </a:spcBef>
              <a:spcAft>
                <a:spcPts val="0"/>
              </a:spcAft>
              <a:buSzPts val="1800"/>
              <a:buNone/>
              <a:defRPr/>
            </a:lvl2pPr>
            <a:lvl3pPr lvl="2" algn="ctr">
              <a:spcBef>
                <a:spcPts val="0"/>
              </a:spcBef>
              <a:spcAft>
                <a:spcPts val="0"/>
              </a:spcAft>
              <a:buSzPts val="1800"/>
              <a:buNone/>
              <a:defRPr/>
            </a:lvl3pPr>
            <a:lvl4pPr lvl="3" algn="ctr">
              <a:spcBef>
                <a:spcPts val="0"/>
              </a:spcBef>
              <a:spcAft>
                <a:spcPts val="0"/>
              </a:spcAft>
              <a:buSzPts val="1800"/>
              <a:buNone/>
              <a:defRPr/>
            </a:lvl4pPr>
            <a:lvl5pPr lvl="4" algn="ctr">
              <a:spcBef>
                <a:spcPts val="0"/>
              </a:spcBef>
              <a:spcAft>
                <a:spcPts val="0"/>
              </a:spcAft>
              <a:buSzPts val="1800"/>
              <a:buNone/>
              <a:defRPr/>
            </a:lvl5pPr>
            <a:lvl6pPr lvl="5" algn="ctr">
              <a:spcBef>
                <a:spcPts val="0"/>
              </a:spcBef>
              <a:spcAft>
                <a:spcPts val="0"/>
              </a:spcAft>
              <a:buSzPts val="1800"/>
              <a:buNone/>
              <a:defRPr/>
            </a:lvl6pPr>
            <a:lvl7pPr lvl="6" algn="ctr">
              <a:spcBef>
                <a:spcPts val="0"/>
              </a:spcBef>
              <a:spcAft>
                <a:spcPts val="0"/>
              </a:spcAft>
              <a:buSzPts val="1800"/>
              <a:buNone/>
              <a:defRPr/>
            </a:lvl7pPr>
            <a:lvl8pPr lvl="7" algn="ctr">
              <a:spcBef>
                <a:spcPts val="0"/>
              </a:spcBef>
              <a:spcAft>
                <a:spcPts val="0"/>
              </a:spcAft>
              <a:buSzPts val="1800"/>
              <a:buNone/>
              <a:defRPr/>
            </a:lvl8pPr>
            <a:lvl9pPr lvl="8" algn="ctr">
              <a:spcBef>
                <a:spcPts val="0"/>
              </a:spcBef>
              <a:spcAft>
                <a:spcPts val="0"/>
              </a:spcAft>
              <a:buSzPts val="1800"/>
              <a:buNone/>
              <a:defRPr/>
            </a:lvl9pPr>
          </a:lstStyle>
          <a:p>
            <a:endParaRPr/>
          </a:p>
        </p:txBody>
      </p:sp>
      <p:sp>
        <p:nvSpPr>
          <p:cNvPr id="25" name="Google Shape;25;p23"/>
          <p:cNvSpPr txBox="1">
            <a:spLocks noGrp="1"/>
          </p:cNvSpPr>
          <p:nvPr>
            <p:ph type="title" idx="2"/>
          </p:nvPr>
        </p:nvSpPr>
        <p:spPr>
          <a:xfrm>
            <a:off x="6156467" y="1064733"/>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6" name="Google Shape;26;p23"/>
          <p:cNvSpPr txBox="1">
            <a:spLocks noGrp="1"/>
          </p:cNvSpPr>
          <p:nvPr>
            <p:ph type="subTitle" idx="3"/>
          </p:nvPr>
        </p:nvSpPr>
        <p:spPr>
          <a:xfrm>
            <a:off x="7249533" y="1090267"/>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27" name="Google Shape;27;p23"/>
          <p:cNvSpPr txBox="1">
            <a:spLocks noGrp="1"/>
          </p:cNvSpPr>
          <p:nvPr>
            <p:ph type="title" idx="4"/>
          </p:nvPr>
        </p:nvSpPr>
        <p:spPr>
          <a:xfrm>
            <a:off x="6156467" y="2452056"/>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8" name="Google Shape;28;p23"/>
          <p:cNvSpPr txBox="1">
            <a:spLocks noGrp="1"/>
          </p:cNvSpPr>
          <p:nvPr>
            <p:ph type="title" idx="5"/>
          </p:nvPr>
        </p:nvSpPr>
        <p:spPr>
          <a:xfrm>
            <a:off x="6156467" y="3840977"/>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9" name="Google Shape;29;p23"/>
          <p:cNvSpPr txBox="1">
            <a:spLocks noGrp="1"/>
          </p:cNvSpPr>
          <p:nvPr>
            <p:ph type="title" idx="6"/>
          </p:nvPr>
        </p:nvSpPr>
        <p:spPr>
          <a:xfrm>
            <a:off x="6156467" y="5229900"/>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30" name="Google Shape;30;p23"/>
          <p:cNvSpPr txBox="1">
            <a:spLocks noGrp="1"/>
          </p:cNvSpPr>
          <p:nvPr>
            <p:ph type="subTitle" idx="7"/>
          </p:nvPr>
        </p:nvSpPr>
        <p:spPr>
          <a:xfrm>
            <a:off x="7249533" y="2004923"/>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1" name="Google Shape;31;p23"/>
          <p:cNvSpPr txBox="1">
            <a:spLocks noGrp="1"/>
          </p:cNvSpPr>
          <p:nvPr>
            <p:ph type="subTitle" idx="8"/>
          </p:nvPr>
        </p:nvSpPr>
        <p:spPr>
          <a:xfrm>
            <a:off x="7249533" y="2480389"/>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32" name="Google Shape;32;p23"/>
          <p:cNvSpPr txBox="1">
            <a:spLocks noGrp="1"/>
          </p:cNvSpPr>
          <p:nvPr>
            <p:ph type="subTitle" idx="9"/>
          </p:nvPr>
        </p:nvSpPr>
        <p:spPr>
          <a:xfrm>
            <a:off x="7249533" y="3393844"/>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3" name="Google Shape;33;p23"/>
          <p:cNvSpPr txBox="1">
            <a:spLocks noGrp="1"/>
          </p:cNvSpPr>
          <p:nvPr>
            <p:ph type="subTitle" idx="13"/>
          </p:nvPr>
        </p:nvSpPr>
        <p:spPr>
          <a:xfrm>
            <a:off x="7249533" y="3869311"/>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34" name="Google Shape;34;p23"/>
          <p:cNvSpPr txBox="1">
            <a:spLocks noGrp="1"/>
          </p:cNvSpPr>
          <p:nvPr>
            <p:ph type="subTitle" idx="14"/>
          </p:nvPr>
        </p:nvSpPr>
        <p:spPr>
          <a:xfrm>
            <a:off x="7249533" y="4782767"/>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5" name="Google Shape;35;p23"/>
          <p:cNvSpPr txBox="1">
            <a:spLocks noGrp="1"/>
          </p:cNvSpPr>
          <p:nvPr>
            <p:ph type="subTitle" idx="15"/>
          </p:nvPr>
        </p:nvSpPr>
        <p:spPr>
          <a:xfrm>
            <a:off x="7249533" y="5258233"/>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40"/>
        <p:cNvGrpSpPr/>
        <p:nvPr/>
      </p:nvGrpSpPr>
      <p:grpSpPr>
        <a:xfrm>
          <a:off x="0" y="0"/>
          <a:ext cx="0" cy="0"/>
          <a:chOff x="0" y="0"/>
          <a:chExt cx="0" cy="0"/>
        </a:xfrm>
      </p:grpSpPr>
      <p:sp>
        <p:nvSpPr>
          <p:cNvPr id="41" name="Google Shape;41;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ivv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vv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3"/>
        <p:cNvGrpSpPr/>
        <p:nvPr/>
      </p:nvGrpSpPr>
      <p:grpSpPr>
        <a:xfrm>
          <a:off x="0" y="0"/>
          <a:ext cx="0" cy="0"/>
          <a:chOff x="0" y="0"/>
          <a:chExt cx="0" cy="0"/>
        </a:xfrm>
      </p:grpSpPr>
      <p:sp>
        <p:nvSpPr>
          <p:cNvPr id="74" name="Google Shape;74;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vv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vv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1"/>
          <p:cNvSpPr>
            <a:spLocks noGrp="1"/>
          </p:cNvSpPr>
          <p:nvPr>
            <p:ph type="pic" idx="2"/>
          </p:nvPr>
        </p:nvSpPr>
        <p:spPr>
          <a:xfrm>
            <a:off x="5183188" y="987425"/>
            <a:ext cx="6172200" cy="4873625"/>
          </a:xfrm>
          <a:prstGeom prst="rect">
            <a:avLst/>
          </a:prstGeom>
          <a:noFill/>
          <a:ln>
            <a:noFill/>
          </a:ln>
        </p:spPr>
      </p:sp>
      <p:sp>
        <p:nvSpPr>
          <p:cNvPr id="83" name="Google Shape;83;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vvic"/>
              <a:buNone/>
              <a:defRPr sz="4400" b="0" i="0" u="none" strike="noStrike" cap="none">
                <a:solidFill>
                  <a:schemeClr val="dk1"/>
                </a:solidFill>
                <a:latin typeface="Livvic"/>
                <a:ea typeface="Livvic"/>
                <a:cs typeface="Livvic"/>
                <a:sym typeface="Livv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youtu.be/3QW-TCAc2N0" TargetMode="External"/><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hyperlink" Target="https://youtu.be/vc5EVF8lcW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hyperlink" Target="https://youtu.be/eH-41WgF8s8" TargetMode="External"/><Relationship Id="rId5" Type="http://schemas.openxmlformats.org/officeDocument/2006/relationships/image" Target="../media/image16.png"/><Relationship Id="rId15" Type="http://schemas.openxmlformats.org/officeDocument/2006/relationships/image" Target="../media/image22.sv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hyperlink" Target="https://inventaire-forestier.ign.fr/spip.php?article773" TargetMode="External"/><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onf.fr/onf/+/7e7::application-mobile-for-eval.html" TargetMode="External"/><Relationship Id="rId5" Type="http://schemas.openxmlformats.org/officeDocument/2006/relationships/image" Target="../media/image27.png"/><Relationship Id="rId4" Type="http://schemas.openxmlformats.org/officeDocument/2006/relationships/hyperlink" Target="https://youtu.be/bUIMNc65Ry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p:nvPr/>
        </p:nvSpPr>
        <p:spPr>
          <a:xfrm>
            <a:off x="5995201" y="1106359"/>
            <a:ext cx="1006400" cy="10064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119" name="Google Shape;119;p2"/>
          <p:cNvSpPr/>
          <p:nvPr/>
        </p:nvSpPr>
        <p:spPr>
          <a:xfrm>
            <a:off x="5995201" y="2800539"/>
            <a:ext cx="1006400" cy="10064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120" name="Google Shape;120;p2"/>
          <p:cNvSpPr txBox="1">
            <a:spLocks noGrp="1"/>
          </p:cNvSpPr>
          <p:nvPr>
            <p:ph type="title" idx="2"/>
          </p:nvPr>
        </p:nvSpPr>
        <p:spPr>
          <a:xfrm>
            <a:off x="6096001" y="1371057"/>
            <a:ext cx="804800" cy="5608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01</a:t>
            </a:r>
            <a:endParaRPr>
              <a:solidFill>
                <a:schemeClr val="lt1"/>
              </a:solidFill>
            </a:endParaRPr>
          </a:p>
        </p:txBody>
      </p:sp>
      <p:sp>
        <p:nvSpPr>
          <p:cNvPr id="121" name="Google Shape;121;p2"/>
          <p:cNvSpPr txBox="1">
            <a:spLocks noGrp="1"/>
          </p:cNvSpPr>
          <p:nvPr>
            <p:ph type="title" idx="4"/>
          </p:nvPr>
        </p:nvSpPr>
        <p:spPr>
          <a:xfrm>
            <a:off x="6096001" y="3022539"/>
            <a:ext cx="804800" cy="5608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02</a:t>
            </a:r>
            <a:endParaRPr>
              <a:solidFill>
                <a:schemeClr val="lt1"/>
              </a:solidFill>
            </a:endParaRPr>
          </a:p>
        </p:txBody>
      </p:sp>
      <p:sp>
        <p:nvSpPr>
          <p:cNvPr id="122" name="Google Shape;122;p2"/>
          <p:cNvSpPr txBox="1">
            <a:spLocks noGrp="1"/>
          </p:cNvSpPr>
          <p:nvPr>
            <p:ph type="title"/>
          </p:nvPr>
        </p:nvSpPr>
        <p:spPr>
          <a:xfrm>
            <a:off x="582614" y="2394684"/>
            <a:ext cx="4324299" cy="1377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5F3114"/>
              </a:buClr>
              <a:buSzPts val="3200"/>
              <a:buFont typeface="Livvic"/>
              <a:buNone/>
            </a:pPr>
            <a:r>
              <a:rPr lang="fr-FR" sz="3200" b="1">
                <a:solidFill>
                  <a:srgbClr val="5F3114"/>
                </a:solidFill>
                <a:latin typeface="Livvic"/>
                <a:ea typeface="Livvic"/>
                <a:cs typeface="Livvic"/>
                <a:sym typeface="Livvic"/>
              </a:rPr>
              <a:t>PARTIE 3</a:t>
            </a:r>
            <a:br>
              <a:rPr lang="fr-FR" sz="3200" b="1">
                <a:solidFill>
                  <a:srgbClr val="5F3114"/>
                </a:solidFill>
                <a:latin typeface="Livvic"/>
                <a:ea typeface="Livvic"/>
                <a:cs typeface="Livvic"/>
                <a:sym typeface="Livvic"/>
              </a:rPr>
            </a:br>
            <a:r>
              <a:rPr lang="fr-FR" sz="3200" b="1">
                <a:solidFill>
                  <a:srgbClr val="5F3114"/>
                </a:solidFill>
                <a:latin typeface="Livvic"/>
                <a:ea typeface="Livvic"/>
                <a:cs typeface="Livvic"/>
                <a:sym typeface="Livvic"/>
              </a:rPr>
              <a:t>Diagnostic de sensibilité à l’export des menus bois</a:t>
            </a:r>
            <a:endParaRPr sz="3200" b="1">
              <a:solidFill>
                <a:srgbClr val="5F3114"/>
              </a:solidFill>
              <a:latin typeface="Livvic"/>
              <a:ea typeface="Livvic"/>
              <a:cs typeface="Livvic"/>
              <a:sym typeface="Livvic"/>
            </a:endParaRPr>
          </a:p>
        </p:txBody>
      </p:sp>
      <p:sp>
        <p:nvSpPr>
          <p:cNvPr id="123" name="Google Shape;123;p2"/>
          <p:cNvSpPr/>
          <p:nvPr/>
        </p:nvSpPr>
        <p:spPr>
          <a:xfrm>
            <a:off x="1154294" y="4171414"/>
            <a:ext cx="3180948" cy="112997"/>
          </a:xfrm>
          <a:custGeom>
            <a:avLst/>
            <a:gdLst/>
            <a:ahLst/>
            <a:cxnLst/>
            <a:rect l="l" t="t" r="r" b="b"/>
            <a:pathLst>
              <a:path w="62687" h="2227" extrusionOk="0">
                <a:moveTo>
                  <a:pt x="0" y="0"/>
                </a:moveTo>
                <a:lnTo>
                  <a:pt x="0" y="739"/>
                </a:lnTo>
                <a:cubicBezTo>
                  <a:pt x="1107" y="739"/>
                  <a:pt x="1655" y="1072"/>
                  <a:pt x="2227" y="1429"/>
                </a:cubicBezTo>
                <a:cubicBezTo>
                  <a:pt x="2834" y="1798"/>
                  <a:pt x="3513" y="2227"/>
                  <a:pt x="4822" y="2227"/>
                </a:cubicBezTo>
                <a:cubicBezTo>
                  <a:pt x="6132" y="2227"/>
                  <a:pt x="6822" y="1798"/>
                  <a:pt x="7430" y="1429"/>
                </a:cubicBezTo>
                <a:cubicBezTo>
                  <a:pt x="8013" y="1072"/>
                  <a:pt x="8549" y="739"/>
                  <a:pt x="9644" y="739"/>
                </a:cubicBezTo>
                <a:cubicBezTo>
                  <a:pt x="10752" y="739"/>
                  <a:pt x="11299" y="1072"/>
                  <a:pt x="11871" y="1429"/>
                </a:cubicBezTo>
                <a:cubicBezTo>
                  <a:pt x="12478" y="1798"/>
                  <a:pt x="13157" y="2227"/>
                  <a:pt x="14466" y="2227"/>
                </a:cubicBezTo>
                <a:cubicBezTo>
                  <a:pt x="15776" y="2227"/>
                  <a:pt x="16467" y="1798"/>
                  <a:pt x="17074" y="1429"/>
                </a:cubicBezTo>
                <a:cubicBezTo>
                  <a:pt x="17657" y="1072"/>
                  <a:pt x="18193" y="739"/>
                  <a:pt x="19288" y="739"/>
                </a:cubicBezTo>
                <a:cubicBezTo>
                  <a:pt x="20396" y="739"/>
                  <a:pt x="20943" y="1072"/>
                  <a:pt x="21515" y="1429"/>
                </a:cubicBezTo>
                <a:cubicBezTo>
                  <a:pt x="22122" y="1798"/>
                  <a:pt x="22801" y="2227"/>
                  <a:pt x="24110" y="2227"/>
                </a:cubicBezTo>
                <a:cubicBezTo>
                  <a:pt x="25420" y="2227"/>
                  <a:pt x="26111" y="1798"/>
                  <a:pt x="26718" y="1429"/>
                </a:cubicBezTo>
                <a:cubicBezTo>
                  <a:pt x="27301" y="1072"/>
                  <a:pt x="27837" y="739"/>
                  <a:pt x="28932" y="739"/>
                </a:cubicBezTo>
                <a:cubicBezTo>
                  <a:pt x="30040" y="739"/>
                  <a:pt x="30587" y="1072"/>
                  <a:pt x="31159" y="1429"/>
                </a:cubicBezTo>
                <a:cubicBezTo>
                  <a:pt x="31766" y="1798"/>
                  <a:pt x="32445" y="2227"/>
                  <a:pt x="33754" y="2227"/>
                </a:cubicBezTo>
                <a:cubicBezTo>
                  <a:pt x="35064" y="2227"/>
                  <a:pt x="35755" y="1798"/>
                  <a:pt x="36362" y="1429"/>
                </a:cubicBezTo>
                <a:cubicBezTo>
                  <a:pt x="36945" y="1072"/>
                  <a:pt x="37481" y="739"/>
                  <a:pt x="38576" y="739"/>
                </a:cubicBezTo>
                <a:cubicBezTo>
                  <a:pt x="39684" y="739"/>
                  <a:pt x="40231" y="1072"/>
                  <a:pt x="40803" y="1429"/>
                </a:cubicBezTo>
                <a:cubicBezTo>
                  <a:pt x="41410" y="1798"/>
                  <a:pt x="42089" y="2227"/>
                  <a:pt x="43398" y="2227"/>
                </a:cubicBezTo>
                <a:cubicBezTo>
                  <a:pt x="44708" y="2227"/>
                  <a:pt x="45399" y="1798"/>
                  <a:pt x="46006" y="1429"/>
                </a:cubicBezTo>
                <a:cubicBezTo>
                  <a:pt x="46589" y="1072"/>
                  <a:pt x="47125" y="739"/>
                  <a:pt x="48220" y="739"/>
                </a:cubicBezTo>
                <a:cubicBezTo>
                  <a:pt x="49328" y="739"/>
                  <a:pt x="49875" y="1072"/>
                  <a:pt x="50447" y="1429"/>
                </a:cubicBezTo>
                <a:cubicBezTo>
                  <a:pt x="51054" y="1798"/>
                  <a:pt x="51733" y="2227"/>
                  <a:pt x="53043" y="2227"/>
                </a:cubicBezTo>
                <a:cubicBezTo>
                  <a:pt x="54352" y="2227"/>
                  <a:pt x="55043" y="1798"/>
                  <a:pt x="55650" y="1429"/>
                </a:cubicBezTo>
                <a:cubicBezTo>
                  <a:pt x="56233" y="1072"/>
                  <a:pt x="56769" y="739"/>
                  <a:pt x="57865" y="739"/>
                </a:cubicBezTo>
                <a:cubicBezTo>
                  <a:pt x="58972" y="739"/>
                  <a:pt x="59520" y="1072"/>
                  <a:pt x="60091" y="1429"/>
                </a:cubicBezTo>
                <a:cubicBezTo>
                  <a:pt x="60698" y="1798"/>
                  <a:pt x="61377" y="2227"/>
                  <a:pt x="62687" y="2227"/>
                </a:cubicBezTo>
                <a:lnTo>
                  <a:pt x="62687" y="1489"/>
                </a:lnTo>
                <a:cubicBezTo>
                  <a:pt x="61591" y="1489"/>
                  <a:pt x="61044" y="1155"/>
                  <a:pt x="60472" y="798"/>
                </a:cubicBezTo>
                <a:cubicBezTo>
                  <a:pt x="59865" y="429"/>
                  <a:pt x="59174" y="0"/>
                  <a:pt x="57865" y="0"/>
                </a:cubicBezTo>
                <a:cubicBezTo>
                  <a:pt x="56555" y="0"/>
                  <a:pt x="55876" y="429"/>
                  <a:pt x="55269" y="798"/>
                </a:cubicBezTo>
                <a:cubicBezTo>
                  <a:pt x="54686" y="1155"/>
                  <a:pt x="54150" y="1489"/>
                  <a:pt x="53043" y="1489"/>
                </a:cubicBezTo>
                <a:cubicBezTo>
                  <a:pt x="51947" y="1489"/>
                  <a:pt x="51399" y="1155"/>
                  <a:pt x="50828" y="798"/>
                </a:cubicBezTo>
                <a:cubicBezTo>
                  <a:pt x="50221" y="429"/>
                  <a:pt x="49530" y="0"/>
                  <a:pt x="48220" y="0"/>
                </a:cubicBezTo>
                <a:cubicBezTo>
                  <a:pt x="46911" y="0"/>
                  <a:pt x="46232" y="429"/>
                  <a:pt x="45625" y="798"/>
                </a:cubicBezTo>
                <a:cubicBezTo>
                  <a:pt x="45042" y="1155"/>
                  <a:pt x="44506" y="1489"/>
                  <a:pt x="43398" y="1489"/>
                </a:cubicBezTo>
                <a:cubicBezTo>
                  <a:pt x="42303" y="1489"/>
                  <a:pt x="41755" y="1155"/>
                  <a:pt x="41184" y="798"/>
                </a:cubicBezTo>
                <a:cubicBezTo>
                  <a:pt x="40577" y="429"/>
                  <a:pt x="39886" y="0"/>
                  <a:pt x="38576" y="0"/>
                </a:cubicBezTo>
                <a:cubicBezTo>
                  <a:pt x="37267" y="0"/>
                  <a:pt x="36588" y="429"/>
                  <a:pt x="35981" y="798"/>
                </a:cubicBezTo>
                <a:cubicBezTo>
                  <a:pt x="35397" y="1155"/>
                  <a:pt x="34862" y="1489"/>
                  <a:pt x="33754" y="1489"/>
                </a:cubicBezTo>
                <a:cubicBezTo>
                  <a:pt x="32659" y="1489"/>
                  <a:pt x="32111" y="1155"/>
                  <a:pt x="31540" y="798"/>
                </a:cubicBezTo>
                <a:cubicBezTo>
                  <a:pt x="30933" y="429"/>
                  <a:pt x="30242" y="0"/>
                  <a:pt x="28932" y="0"/>
                </a:cubicBezTo>
                <a:cubicBezTo>
                  <a:pt x="27623" y="0"/>
                  <a:pt x="26944" y="429"/>
                  <a:pt x="26337" y="798"/>
                </a:cubicBezTo>
                <a:cubicBezTo>
                  <a:pt x="25753" y="1155"/>
                  <a:pt x="25218" y="1489"/>
                  <a:pt x="24110" y="1489"/>
                </a:cubicBezTo>
                <a:cubicBezTo>
                  <a:pt x="23015" y="1489"/>
                  <a:pt x="22467" y="1155"/>
                  <a:pt x="21896" y="798"/>
                </a:cubicBezTo>
                <a:cubicBezTo>
                  <a:pt x="21289" y="429"/>
                  <a:pt x="20598" y="0"/>
                  <a:pt x="19288" y="0"/>
                </a:cubicBezTo>
                <a:cubicBezTo>
                  <a:pt x="17979" y="0"/>
                  <a:pt x="17300" y="429"/>
                  <a:pt x="16693" y="798"/>
                </a:cubicBezTo>
                <a:cubicBezTo>
                  <a:pt x="16109" y="1155"/>
                  <a:pt x="15574" y="1489"/>
                  <a:pt x="14466" y="1489"/>
                </a:cubicBezTo>
                <a:cubicBezTo>
                  <a:pt x="13371" y="1489"/>
                  <a:pt x="12823" y="1155"/>
                  <a:pt x="12252" y="798"/>
                </a:cubicBezTo>
                <a:cubicBezTo>
                  <a:pt x="11644" y="429"/>
                  <a:pt x="10954" y="0"/>
                  <a:pt x="9644" y="0"/>
                </a:cubicBezTo>
                <a:cubicBezTo>
                  <a:pt x="8335" y="0"/>
                  <a:pt x="7656" y="429"/>
                  <a:pt x="7049" y="798"/>
                </a:cubicBezTo>
                <a:cubicBezTo>
                  <a:pt x="6465" y="1155"/>
                  <a:pt x="5929" y="1489"/>
                  <a:pt x="4822" y="1489"/>
                </a:cubicBezTo>
                <a:cubicBezTo>
                  <a:pt x="3727" y="1489"/>
                  <a:pt x="3179" y="1155"/>
                  <a:pt x="2608" y="798"/>
                </a:cubicBezTo>
                <a:cubicBezTo>
                  <a:pt x="2000" y="429"/>
                  <a:pt x="1310" y="0"/>
                  <a:pt x="0" y="0"/>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 name="Google Shape;124;p2"/>
          <p:cNvSpPr/>
          <p:nvPr/>
        </p:nvSpPr>
        <p:spPr>
          <a:xfrm>
            <a:off x="2565446" y="1497199"/>
            <a:ext cx="358636" cy="498355"/>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 name="Google Shape;125;p2"/>
          <p:cNvSpPr txBox="1">
            <a:spLocks noGrp="1"/>
          </p:cNvSpPr>
          <p:nvPr>
            <p:ph type="subTitle" idx="7"/>
          </p:nvPr>
        </p:nvSpPr>
        <p:spPr>
          <a:xfrm>
            <a:off x="7152415" y="1354006"/>
            <a:ext cx="5214800"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Fonctionnement biogéochimique de l’écosystème forestier</a:t>
            </a:r>
            <a:endParaRPr sz="2133">
              <a:solidFill>
                <a:srgbClr val="BF6525"/>
              </a:solidFill>
              <a:latin typeface="Calibri"/>
              <a:ea typeface="Calibri"/>
              <a:cs typeface="Calibri"/>
              <a:sym typeface="Calibri"/>
            </a:endParaRPr>
          </a:p>
        </p:txBody>
      </p:sp>
      <p:sp>
        <p:nvSpPr>
          <p:cNvPr id="126" name="Google Shape;126;p2"/>
          <p:cNvSpPr txBox="1">
            <a:spLocks noGrp="1"/>
          </p:cNvSpPr>
          <p:nvPr>
            <p:ph type="subTitle" idx="7"/>
          </p:nvPr>
        </p:nvSpPr>
        <p:spPr>
          <a:xfrm>
            <a:off x="7152415" y="4717070"/>
            <a:ext cx="4518000"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Interprétation</a:t>
            </a:r>
            <a:endParaRPr/>
          </a:p>
        </p:txBody>
      </p:sp>
      <p:sp>
        <p:nvSpPr>
          <p:cNvPr id="127" name="Google Shape;127;p2"/>
          <p:cNvSpPr txBox="1">
            <a:spLocks noGrp="1"/>
          </p:cNvSpPr>
          <p:nvPr>
            <p:ph type="subTitle" idx="3"/>
          </p:nvPr>
        </p:nvSpPr>
        <p:spPr>
          <a:xfrm>
            <a:off x="293365" y="4889103"/>
            <a:ext cx="4902800" cy="8780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047B3E"/>
              </a:buClr>
              <a:buSzPts val="2667"/>
              <a:buNone/>
            </a:pPr>
            <a:r>
              <a:rPr lang="fr-FR" sz="2667" b="1">
                <a:solidFill>
                  <a:srgbClr val="047B3E"/>
                </a:solidFill>
                <a:latin typeface="Livvic"/>
                <a:ea typeface="Livvic"/>
                <a:cs typeface="Livvic"/>
                <a:sym typeface="Livvic"/>
              </a:rPr>
              <a:t>Préserver la fertilité chimique des écosystèmes forestiers</a:t>
            </a:r>
            <a:endParaRPr sz="2667" b="1">
              <a:solidFill>
                <a:srgbClr val="047B3E"/>
              </a:solidFill>
              <a:latin typeface="Livvic"/>
              <a:ea typeface="Livvic"/>
              <a:cs typeface="Livvic"/>
              <a:sym typeface="Livvic"/>
            </a:endParaRPr>
          </a:p>
        </p:txBody>
      </p:sp>
      <p:sp>
        <p:nvSpPr>
          <p:cNvPr id="128" name="Google Shape;128;p2"/>
          <p:cNvSpPr/>
          <p:nvPr/>
        </p:nvSpPr>
        <p:spPr>
          <a:xfrm>
            <a:off x="5995201" y="4515294"/>
            <a:ext cx="1006400" cy="10064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129" name="Google Shape;129;p2"/>
          <p:cNvSpPr txBox="1">
            <a:spLocks noGrp="1"/>
          </p:cNvSpPr>
          <p:nvPr>
            <p:ph type="title" idx="2"/>
          </p:nvPr>
        </p:nvSpPr>
        <p:spPr>
          <a:xfrm>
            <a:off x="6096001" y="4738894"/>
            <a:ext cx="804800" cy="5608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03</a:t>
            </a:r>
            <a:endParaRPr>
              <a:solidFill>
                <a:schemeClr val="lt1"/>
              </a:solidFill>
            </a:endParaRPr>
          </a:p>
        </p:txBody>
      </p:sp>
      <p:sp>
        <p:nvSpPr>
          <p:cNvPr id="130" name="Google Shape;130;p2"/>
          <p:cNvSpPr txBox="1">
            <a:spLocks noGrp="1"/>
          </p:cNvSpPr>
          <p:nvPr>
            <p:ph type="subTitle" idx="7"/>
          </p:nvPr>
        </p:nvSpPr>
        <p:spPr>
          <a:xfrm>
            <a:off x="7152415" y="3035538"/>
            <a:ext cx="4849256"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Diagnostic de sensibilité à l’export des menus bois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4"/>
          <p:cNvSpPr txBox="1">
            <a:spLocks noGrp="1"/>
          </p:cNvSpPr>
          <p:nvPr>
            <p:ph type="title"/>
          </p:nvPr>
        </p:nvSpPr>
        <p:spPr>
          <a:xfrm>
            <a:off x="838200" y="6590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Livvic"/>
              <a:buNone/>
            </a:pPr>
            <a:r>
              <a:rPr lang="fr-FR" sz="2000" b="1" dirty="0"/>
              <a:t>Vidéo réalisée avec le soutien financier de l’ADEME.</a:t>
            </a:r>
            <a:endParaRPr sz="2000" dirty="0"/>
          </a:p>
        </p:txBody>
      </p:sp>
      <p:sp>
        <p:nvSpPr>
          <p:cNvPr id="431" name="Google Shape;43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10</a:t>
            </a:fld>
            <a:endParaRPr/>
          </a:p>
        </p:txBody>
      </p:sp>
      <p:sp>
        <p:nvSpPr>
          <p:cNvPr id="2" name="Google Shape;430;p14">
            <a:extLst>
              <a:ext uri="{FF2B5EF4-FFF2-40B4-BE49-F238E27FC236}">
                <a16:creationId xmlns:a16="http://schemas.microsoft.com/office/drawing/2014/main" id="{6E7D40FC-9431-5C5F-64E9-866BB1345975}"/>
              </a:ext>
            </a:extLst>
          </p:cNvPr>
          <p:cNvSpPr txBox="1">
            <a:spLocks/>
          </p:cNvSpPr>
          <p:nvPr/>
        </p:nvSpPr>
        <p:spPr>
          <a:xfrm>
            <a:off x="838200" y="2142161"/>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Livvic"/>
              <a:buNone/>
              <a:defRPr sz="4400" b="0"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fr-FR" sz="2000" b="1" dirty="0"/>
              <a:t>En collaboration avec les partenaires du projet IPRSol.</a:t>
            </a:r>
            <a:endParaRPr lang="fr-FR" sz="2000" dirty="0"/>
          </a:p>
        </p:txBody>
      </p:sp>
      <p:sp>
        <p:nvSpPr>
          <p:cNvPr id="3" name="Google Shape;430;p14">
            <a:extLst>
              <a:ext uri="{FF2B5EF4-FFF2-40B4-BE49-F238E27FC236}">
                <a16:creationId xmlns:a16="http://schemas.microsoft.com/office/drawing/2014/main" id="{E4F09343-1A06-5734-CFF6-AF55E0C4857F}"/>
              </a:ext>
            </a:extLst>
          </p:cNvPr>
          <p:cNvSpPr txBox="1">
            <a:spLocks/>
          </p:cNvSpPr>
          <p:nvPr/>
        </p:nvSpPr>
        <p:spPr>
          <a:xfrm>
            <a:off x="838200" y="549315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Livvic"/>
              <a:buNone/>
              <a:defRPr sz="4400" b="0"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fr-FR" sz="2000" b="1" dirty="0"/>
              <a:t>Voix, réalisation et montage : Solenn Chauvel. </a:t>
            </a:r>
            <a:endParaRPr lang="fr-FR" sz="2000" dirty="0"/>
          </a:p>
        </p:txBody>
      </p:sp>
      <p:grpSp>
        <p:nvGrpSpPr>
          <p:cNvPr id="11" name="Groupe 10">
            <a:extLst>
              <a:ext uri="{FF2B5EF4-FFF2-40B4-BE49-F238E27FC236}">
                <a16:creationId xmlns:a16="http://schemas.microsoft.com/office/drawing/2014/main" id="{B113425C-6C52-DB0A-2B14-26C4EA49B5ED}"/>
              </a:ext>
            </a:extLst>
          </p:cNvPr>
          <p:cNvGrpSpPr/>
          <p:nvPr/>
        </p:nvGrpSpPr>
        <p:grpSpPr>
          <a:xfrm>
            <a:off x="1764225" y="3133733"/>
            <a:ext cx="8663550" cy="2359187"/>
            <a:chOff x="2106050" y="2763618"/>
            <a:chExt cx="8663550" cy="2359187"/>
          </a:xfrm>
        </p:grpSpPr>
        <p:pic>
          <p:nvPicPr>
            <p:cNvPr id="4" name="Google Shape;107;p1">
              <a:extLst>
                <a:ext uri="{FF2B5EF4-FFF2-40B4-BE49-F238E27FC236}">
                  <a16:creationId xmlns:a16="http://schemas.microsoft.com/office/drawing/2014/main" id="{900E65EF-A36E-E24D-63CE-1A5E72997067}"/>
                </a:ext>
              </a:extLst>
            </p:cNvPr>
            <p:cNvPicPr preferRelativeResize="0"/>
            <p:nvPr/>
          </p:nvPicPr>
          <p:blipFill>
            <a:blip r:embed="rId3">
              <a:alphaModFix/>
            </a:blip>
            <a:stretch>
              <a:fillRect/>
            </a:stretch>
          </p:blipFill>
          <p:spPr>
            <a:xfrm>
              <a:off x="2235875" y="3858755"/>
              <a:ext cx="2705061" cy="1016650"/>
            </a:xfrm>
            <a:prstGeom prst="rect">
              <a:avLst/>
            </a:prstGeom>
            <a:noFill/>
            <a:ln>
              <a:noFill/>
            </a:ln>
          </p:spPr>
        </p:pic>
        <p:pic>
          <p:nvPicPr>
            <p:cNvPr id="5" name="Google Shape;108;p1">
              <a:extLst>
                <a:ext uri="{FF2B5EF4-FFF2-40B4-BE49-F238E27FC236}">
                  <a16:creationId xmlns:a16="http://schemas.microsoft.com/office/drawing/2014/main" id="{77CA36CB-856E-5ED3-B94B-FCC13FC63733}"/>
                </a:ext>
              </a:extLst>
            </p:cNvPr>
            <p:cNvPicPr preferRelativeResize="0"/>
            <p:nvPr/>
          </p:nvPicPr>
          <p:blipFill>
            <a:blip r:embed="rId4">
              <a:alphaModFix/>
            </a:blip>
            <a:stretch>
              <a:fillRect/>
            </a:stretch>
          </p:blipFill>
          <p:spPr>
            <a:xfrm>
              <a:off x="6374694" y="2763618"/>
              <a:ext cx="3810000" cy="952500"/>
            </a:xfrm>
            <a:prstGeom prst="rect">
              <a:avLst/>
            </a:prstGeom>
            <a:noFill/>
            <a:ln>
              <a:noFill/>
            </a:ln>
          </p:spPr>
        </p:pic>
        <p:pic>
          <p:nvPicPr>
            <p:cNvPr id="6" name="Google Shape;109;p1">
              <a:extLst>
                <a:ext uri="{FF2B5EF4-FFF2-40B4-BE49-F238E27FC236}">
                  <a16:creationId xmlns:a16="http://schemas.microsoft.com/office/drawing/2014/main" id="{24EC4A1B-CCAE-DAD9-21C2-16A460E7CFFB}"/>
                </a:ext>
              </a:extLst>
            </p:cNvPr>
            <p:cNvPicPr preferRelativeResize="0"/>
            <p:nvPr/>
          </p:nvPicPr>
          <p:blipFill>
            <a:blip r:embed="rId5">
              <a:alphaModFix/>
            </a:blip>
            <a:stretch>
              <a:fillRect/>
            </a:stretch>
          </p:blipFill>
          <p:spPr>
            <a:xfrm>
              <a:off x="9347200" y="3700405"/>
              <a:ext cx="1422400" cy="1422400"/>
            </a:xfrm>
            <a:prstGeom prst="rect">
              <a:avLst/>
            </a:prstGeom>
            <a:noFill/>
            <a:ln>
              <a:noFill/>
            </a:ln>
          </p:spPr>
        </p:pic>
        <p:pic>
          <p:nvPicPr>
            <p:cNvPr id="7" name="Google Shape;110;p1">
              <a:extLst>
                <a:ext uri="{FF2B5EF4-FFF2-40B4-BE49-F238E27FC236}">
                  <a16:creationId xmlns:a16="http://schemas.microsoft.com/office/drawing/2014/main" id="{00017B2D-BF08-C67F-4C6B-BB08B691A50A}"/>
                </a:ext>
              </a:extLst>
            </p:cNvPr>
            <p:cNvPicPr preferRelativeResize="0"/>
            <p:nvPr/>
          </p:nvPicPr>
          <p:blipFill>
            <a:blip r:embed="rId6">
              <a:alphaModFix/>
            </a:blip>
            <a:stretch>
              <a:fillRect/>
            </a:stretch>
          </p:blipFill>
          <p:spPr>
            <a:xfrm>
              <a:off x="7670100" y="3611355"/>
              <a:ext cx="1219200" cy="1422400"/>
            </a:xfrm>
            <a:prstGeom prst="rect">
              <a:avLst/>
            </a:prstGeom>
            <a:noFill/>
            <a:ln>
              <a:noFill/>
            </a:ln>
          </p:spPr>
        </p:pic>
        <p:pic>
          <p:nvPicPr>
            <p:cNvPr id="8" name="Google Shape;111;p1">
              <a:extLst>
                <a:ext uri="{FF2B5EF4-FFF2-40B4-BE49-F238E27FC236}">
                  <a16:creationId xmlns:a16="http://schemas.microsoft.com/office/drawing/2014/main" id="{F5F3F9FF-6EBE-18D8-480F-B8070AB5B8C8}"/>
                </a:ext>
              </a:extLst>
            </p:cNvPr>
            <p:cNvPicPr preferRelativeResize="0"/>
            <p:nvPr/>
          </p:nvPicPr>
          <p:blipFill>
            <a:blip r:embed="rId7">
              <a:alphaModFix/>
            </a:blip>
            <a:stretch>
              <a:fillRect/>
            </a:stretch>
          </p:blipFill>
          <p:spPr>
            <a:xfrm>
              <a:off x="5563625" y="3858761"/>
              <a:ext cx="1518227" cy="1105694"/>
            </a:xfrm>
            <a:prstGeom prst="rect">
              <a:avLst/>
            </a:prstGeom>
            <a:noFill/>
            <a:ln>
              <a:noFill/>
            </a:ln>
          </p:spPr>
        </p:pic>
        <p:pic>
          <p:nvPicPr>
            <p:cNvPr id="9" name="Google Shape;112;p1">
              <a:extLst>
                <a:ext uri="{FF2B5EF4-FFF2-40B4-BE49-F238E27FC236}">
                  <a16:creationId xmlns:a16="http://schemas.microsoft.com/office/drawing/2014/main" id="{B05F3B92-DB33-CA8D-8364-57D2C231BE1C}"/>
                </a:ext>
              </a:extLst>
            </p:cNvPr>
            <p:cNvPicPr preferRelativeResize="0"/>
            <p:nvPr/>
          </p:nvPicPr>
          <p:blipFill>
            <a:blip r:embed="rId8">
              <a:alphaModFix/>
            </a:blip>
            <a:stretch>
              <a:fillRect/>
            </a:stretch>
          </p:blipFill>
          <p:spPr>
            <a:xfrm>
              <a:off x="2106050" y="2923703"/>
              <a:ext cx="3071825" cy="721428"/>
            </a:xfrm>
            <a:prstGeom prst="rect">
              <a:avLst/>
            </a:prstGeom>
            <a:noFill/>
            <a:ln>
              <a:noFill/>
            </a:ln>
          </p:spPr>
        </p:pic>
      </p:grpSp>
      <p:pic>
        <p:nvPicPr>
          <p:cNvPr id="10" name="Google Shape;113;p1">
            <a:extLst>
              <a:ext uri="{FF2B5EF4-FFF2-40B4-BE49-F238E27FC236}">
                <a16:creationId xmlns:a16="http://schemas.microsoft.com/office/drawing/2014/main" id="{225A105D-2DB9-F0D5-C5D4-375D1AD63330}"/>
              </a:ext>
            </a:extLst>
          </p:cNvPr>
          <p:cNvPicPr preferRelativeResize="0"/>
          <p:nvPr/>
        </p:nvPicPr>
        <p:blipFill>
          <a:blip r:embed="rId9">
            <a:alphaModFix/>
          </a:blip>
          <a:stretch>
            <a:fillRect/>
          </a:stretch>
        </p:blipFill>
        <p:spPr>
          <a:xfrm>
            <a:off x="5375201" y="951652"/>
            <a:ext cx="1315335" cy="1500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476272" y="2394684"/>
            <a:ext cx="4536984" cy="1377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5F3114"/>
              </a:buClr>
              <a:buSzPts val="3200"/>
              <a:buFont typeface="Livvic"/>
              <a:buNone/>
            </a:pPr>
            <a:r>
              <a:rPr lang="fr-FR" sz="3200" b="1">
                <a:solidFill>
                  <a:srgbClr val="5F3114"/>
                </a:solidFill>
                <a:latin typeface="Livvic"/>
                <a:ea typeface="Livvic"/>
                <a:cs typeface="Livvic"/>
                <a:sym typeface="Livvic"/>
              </a:rPr>
              <a:t>02</a:t>
            </a:r>
            <a:br>
              <a:rPr lang="fr-FR" sz="3200" b="1">
                <a:solidFill>
                  <a:srgbClr val="5F3114"/>
                </a:solidFill>
                <a:latin typeface="Livvic"/>
                <a:ea typeface="Livvic"/>
                <a:cs typeface="Livvic"/>
                <a:sym typeface="Livvic"/>
              </a:rPr>
            </a:br>
            <a:r>
              <a:rPr lang="fr-FR" sz="3200" b="1">
                <a:solidFill>
                  <a:srgbClr val="5F3114"/>
                </a:solidFill>
                <a:latin typeface="Livvic"/>
                <a:ea typeface="Livvic"/>
                <a:cs typeface="Livvic"/>
                <a:sym typeface="Livvic"/>
              </a:rPr>
              <a:t>Diagnostic de sensibilité à l’export des menus bois</a:t>
            </a:r>
            <a:endParaRPr sz="3200" b="1">
              <a:solidFill>
                <a:srgbClr val="5F3114"/>
              </a:solidFill>
              <a:latin typeface="Livvic"/>
              <a:ea typeface="Livvic"/>
              <a:cs typeface="Livvic"/>
              <a:sym typeface="Livvic"/>
            </a:endParaRPr>
          </a:p>
        </p:txBody>
      </p:sp>
      <p:sp>
        <p:nvSpPr>
          <p:cNvPr id="218" name="Google Shape;218;p9"/>
          <p:cNvSpPr/>
          <p:nvPr/>
        </p:nvSpPr>
        <p:spPr>
          <a:xfrm>
            <a:off x="1154294" y="4171414"/>
            <a:ext cx="3180948" cy="112997"/>
          </a:xfrm>
          <a:custGeom>
            <a:avLst/>
            <a:gdLst/>
            <a:ahLst/>
            <a:cxnLst/>
            <a:rect l="l" t="t" r="r" b="b"/>
            <a:pathLst>
              <a:path w="62687" h="2227" extrusionOk="0">
                <a:moveTo>
                  <a:pt x="0" y="0"/>
                </a:moveTo>
                <a:lnTo>
                  <a:pt x="0" y="739"/>
                </a:lnTo>
                <a:cubicBezTo>
                  <a:pt x="1107" y="739"/>
                  <a:pt x="1655" y="1072"/>
                  <a:pt x="2227" y="1429"/>
                </a:cubicBezTo>
                <a:cubicBezTo>
                  <a:pt x="2834" y="1798"/>
                  <a:pt x="3513" y="2227"/>
                  <a:pt x="4822" y="2227"/>
                </a:cubicBezTo>
                <a:cubicBezTo>
                  <a:pt x="6132" y="2227"/>
                  <a:pt x="6822" y="1798"/>
                  <a:pt x="7430" y="1429"/>
                </a:cubicBezTo>
                <a:cubicBezTo>
                  <a:pt x="8013" y="1072"/>
                  <a:pt x="8549" y="739"/>
                  <a:pt x="9644" y="739"/>
                </a:cubicBezTo>
                <a:cubicBezTo>
                  <a:pt x="10752" y="739"/>
                  <a:pt x="11299" y="1072"/>
                  <a:pt x="11871" y="1429"/>
                </a:cubicBezTo>
                <a:cubicBezTo>
                  <a:pt x="12478" y="1798"/>
                  <a:pt x="13157" y="2227"/>
                  <a:pt x="14466" y="2227"/>
                </a:cubicBezTo>
                <a:cubicBezTo>
                  <a:pt x="15776" y="2227"/>
                  <a:pt x="16467" y="1798"/>
                  <a:pt x="17074" y="1429"/>
                </a:cubicBezTo>
                <a:cubicBezTo>
                  <a:pt x="17657" y="1072"/>
                  <a:pt x="18193" y="739"/>
                  <a:pt x="19288" y="739"/>
                </a:cubicBezTo>
                <a:cubicBezTo>
                  <a:pt x="20396" y="739"/>
                  <a:pt x="20943" y="1072"/>
                  <a:pt x="21515" y="1429"/>
                </a:cubicBezTo>
                <a:cubicBezTo>
                  <a:pt x="22122" y="1798"/>
                  <a:pt x="22801" y="2227"/>
                  <a:pt x="24110" y="2227"/>
                </a:cubicBezTo>
                <a:cubicBezTo>
                  <a:pt x="25420" y="2227"/>
                  <a:pt x="26111" y="1798"/>
                  <a:pt x="26718" y="1429"/>
                </a:cubicBezTo>
                <a:cubicBezTo>
                  <a:pt x="27301" y="1072"/>
                  <a:pt x="27837" y="739"/>
                  <a:pt x="28932" y="739"/>
                </a:cubicBezTo>
                <a:cubicBezTo>
                  <a:pt x="30040" y="739"/>
                  <a:pt x="30587" y="1072"/>
                  <a:pt x="31159" y="1429"/>
                </a:cubicBezTo>
                <a:cubicBezTo>
                  <a:pt x="31766" y="1798"/>
                  <a:pt x="32445" y="2227"/>
                  <a:pt x="33754" y="2227"/>
                </a:cubicBezTo>
                <a:cubicBezTo>
                  <a:pt x="35064" y="2227"/>
                  <a:pt x="35755" y="1798"/>
                  <a:pt x="36362" y="1429"/>
                </a:cubicBezTo>
                <a:cubicBezTo>
                  <a:pt x="36945" y="1072"/>
                  <a:pt x="37481" y="739"/>
                  <a:pt x="38576" y="739"/>
                </a:cubicBezTo>
                <a:cubicBezTo>
                  <a:pt x="39684" y="739"/>
                  <a:pt x="40231" y="1072"/>
                  <a:pt x="40803" y="1429"/>
                </a:cubicBezTo>
                <a:cubicBezTo>
                  <a:pt x="41410" y="1798"/>
                  <a:pt x="42089" y="2227"/>
                  <a:pt x="43398" y="2227"/>
                </a:cubicBezTo>
                <a:cubicBezTo>
                  <a:pt x="44708" y="2227"/>
                  <a:pt x="45399" y="1798"/>
                  <a:pt x="46006" y="1429"/>
                </a:cubicBezTo>
                <a:cubicBezTo>
                  <a:pt x="46589" y="1072"/>
                  <a:pt x="47125" y="739"/>
                  <a:pt x="48220" y="739"/>
                </a:cubicBezTo>
                <a:cubicBezTo>
                  <a:pt x="49328" y="739"/>
                  <a:pt x="49875" y="1072"/>
                  <a:pt x="50447" y="1429"/>
                </a:cubicBezTo>
                <a:cubicBezTo>
                  <a:pt x="51054" y="1798"/>
                  <a:pt x="51733" y="2227"/>
                  <a:pt x="53043" y="2227"/>
                </a:cubicBezTo>
                <a:cubicBezTo>
                  <a:pt x="54352" y="2227"/>
                  <a:pt x="55043" y="1798"/>
                  <a:pt x="55650" y="1429"/>
                </a:cubicBezTo>
                <a:cubicBezTo>
                  <a:pt x="56233" y="1072"/>
                  <a:pt x="56769" y="739"/>
                  <a:pt x="57865" y="739"/>
                </a:cubicBezTo>
                <a:cubicBezTo>
                  <a:pt x="58972" y="739"/>
                  <a:pt x="59520" y="1072"/>
                  <a:pt x="60091" y="1429"/>
                </a:cubicBezTo>
                <a:cubicBezTo>
                  <a:pt x="60698" y="1798"/>
                  <a:pt x="61377" y="2227"/>
                  <a:pt x="62687" y="2227"/>
                </a:cubicBezTo>
                <a:lnTo>
                  <a:pt x="62687" y="1489"/>
                </a:lnTo>
                <a:cubicBezTo>
                  <a:pt x="61591" y="1489"/>
                  <a:pt x="61044" y="1155"/>
                  <a:pt x="60472" y="798"/>
                </a:cubicBezTo>
                <a:cubicBezTo>
                  <a:pt x="59865" y="429"/>
                  <a:pt x="59174" y="0"/>
                  <a:pt x="57865" y="0"/>
                </a:cubicBezTo>
                <a:cubicBezTo>
                  <a:pt x="56555" y="0"/>
                  <a:pt x="55876" y="429"/>
                  <a:pt x="55269" y="798"/>
                </a:cubicBezTo>
                <a:cubicBezTo>
                  <a:pt x="54686" y="1155"/>
                  <a:pt x="54150" y="1489"/>
                  <a:pt x="53043" y="1489"/>
                </a:cubicBezTo>
                <a:cubicBezTo>
                  <a:pt x="51947" y="1489"/>
                  <a:pt x="51399" y="1155"/>
                  <a:pt x="50828" y="798"/>
                </a:cubicBezTo>
                <a:cubicBezTo>
                  <a:pt x="50221" y="429"/>
                  <a:pt x="49530" y="0"/>
                  <a:pt x="48220" y="0"/>
                </a:cubicBezTo>
                <a:cubicBezTo>
                  <a:pt x="46911" y="0"/>
                  <a:pt x="46232" y="429"/>
                  <a:pt x="45625" y="798"/>
                </a:cubicBezTo>
                <a:cubicBezTo>
                  <a:pt x="45042" y="1155"/>
                  <a:pt x="44506" y="1489"/>
                  <a:pt x="43398" y="1489"/>
                </a:cubicBezTo>
                <a:cubicBezTo>
                  <a:pt x="42303" y="1489"/>
                  <a:pt x="41755" y="1155"/>
                  <a:pt x="41184" y="798"/>
                </a:cubicBezTo>
                <a:cubicBezTo>
                  <a:pt x="40577" y="429"/>
                  <a:pt x="39886" y="0"/>
                  <a:pt x="38576" y="0"/>
                </a:cubicBezTo>
                <a:cubicBezTo>
                  <a:pt x="37267" y="0"/>
                  <a:pt x="36588" y="429"/>
                  <a:pt x="35981" y="798"/>
                </a:cubicBezTo>
                <a:cubicBezTo>
                  <a:pt x="35397" y="1155"/>
                  <a:pt x="34862" y="1489"/>
                  <a:pt x="33754" y="1489"/>
                </a:cubicBezTo>
                <a:cubicBezTo>
                  <a:pt x="32659" y="1489"/>
                  <a:pt x="32111" y="1155"/>
                  <a:pt x="31540" y="798"/>
                </a:cubicBezTo>
                <a:cubicBezTo>
                  <a:pt x="30933" y="429"/>
                  <a:pt x="30242" y="0"/>
                  <a:pt x="28932" y="0"/>
                </a:cubicBezTo>
                <a:cubicBezTo>
                  <a:pt x="27623" y="0"/>
                  <a:pt x="26944" y="429"/>
                  <a:pt x="26337" y="798"/>
                </a:cubicBezTo>
                <a:cubicBezTo>
                  <a:pt x="25753" y="1155"/>
                  <a:pt x="25218" y="1489"/>
                  <a:pt x="24110" y="1489"/>
                </a:cubicBezTo>
                <a:cubicBezTo>
                  <a:pt x="23015" y="1489"/>
                  <a:pt x="22467" y="1155"/>
                  <a:pt x="21896" y="798"/>
                </a:cubicBezTo>
                <a:cubicBezTo>
                  <a:pt x="21289" y="429"/>
                  <a:pt x="20598" y="0"/>
                  <a:pt x="19288" y="0"/>
                </a:cubicBezTo>
                <a:cubicBezTo>
                  <a:pt x="17979" y="0"/>
                  <a:pt x="17300" y="429"/>
                  <a:pt x="16693" y="798"/>
                </a:cubicBezTo>
                <a:cubicBezTo>
                  <a:pt x="16109" y="1155"/>
                  <a:pt x="15574" y="1489"/>
                  <a:pt x="14466" y="1489"/>
                </a:cubicBezTo>
                <a:cubicBezTo>
                  <a:pt x="13371" y="1489"/>
                  <a:pt x="12823" y="1155"/>
                  <a:pt x="12252" y="798"/>
                </a:cubicBezTo>
                <a:cubicBezTo>
                  <a:pt x="11644" y="429"/>
                  <a:pt x="10954" y="0"/>
                  <a:pt x="9644" y="0"/>
                </a:cubicBezTo>
                <a:cubicBezTo>
                  <a:pt x="8335" y="0"/>
                  <a:pt x="7656" y="429"/>
                  <a:pt x="7049" y="798"/>
                </a:cubicBezTo>
                <a:cubicBezTo>
                  <a:pt x="6465" y="1155"/>
                  <a:pt x="5929" y="1489"/>
                  <a:pt x="4822" y="1489"/>
                </a:cubicBezTo>
                <a:cubicBezTo>
                  <a:pt x="3727" y="1489"/>
                  <a:pt x="3179" y="1155"/>
                  <a:pt x="2608" y="798"/>
                </a:cubicBezTo>
                <a:cubicBezTo>
                  <a:pt x="2000" y="429"/>
                  <a:pt x="1310" y="0"/>
                  <a:pt x="0" y="0"/>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9" name="Google Shape;219;p9"/>
          <p:cNvSpPr txBox="1">
            <a:spLocks noGrp="1"/>
          </p:cNvSpPr>
          <p:nvPr>
            <p:ph type="subTitle" idx="3"/>
          </p:nvPr>
        </p:nvSpPr>
        <p:spPr>
          <a:xfrm>
            <a:off x="293365" y="4889103"/>
            <a:ext cx="4902800" cy="8780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047B3E"/>
              </a:buClr>
              <a:buSzPts val="2667"/>
              <a:buNone/>
            </a:pPr>
            <a:r>
              <a:rPr lang="fr-FR" sz="2667" b="1">
                <a:solidFill>
                  <a:srgbClr val="047B3E"/>
                </a:solidFill>
                <a:latin typeface="Livvic"/>
                <a:ea typeface="Livvic"/>
                <a:cs typeface="Livvic"/>
                <a:sym typeface="Livvic"/>
              </a:rPr>
              <a:t>Ou pourquoi il est important de conserver une source naturelle d’éléments nutritifs</a:t>
            </a:r>
            <a:endParaRPr sz="2667" b="1">
              <a:solidFill>
                <a:srgbClr val="047B3E"/>
              </a:solidFill>
              <a:latin typeface="Livvic"/>
              <a:ea typeface="Livvic"/>
              <a:cs typeface="Livvic"/>
              <a:sym typeface="Livvic"/>
            </a:endParaRPr>
          </a:p>
        </p:txBody>
      </p:sp>
      <p:sp>
        <p:nvSpPr>
          <p:cNvPr id="220" name="Google Shape;220;p9"/>
          <p:cNvSpPr/>
          <p:nvPr/>
        </p:nvSpPr>
        <p:spPr>
          <a:xfrm>
            <a:off x="2565446" y="1497199"/>
            <a:ext cx="358636" cy="498355"/>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221" name="Google Shape;221;p9" descr="Une image contenant arbre, extérieur, forêt, bois&#10;&#10;Description générée automatiquement"/>
          <p:cNvPicPr preferRelativeResize="0"/>
          <p:nvPr/>
        </p:nvPicPr>
        <p:blipFill rotWithShape="1">
          <a:blip r:embed="rId3">
            <a:alphaModFix/>
          </a:blip>
          <a:srcRect l="15000" r="13332"/>
          <a:stretch/>
        </p:blipFill>
        <p:spPr>
          <a:xfrm>
            <a:off x="5638800" y="0"/>
            <a:ext cx="65532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Impacts des modes de récolte</a:t>
            </a:r>
            <a:endParaRPr sz="3200" b="1" dirty="0">
              <a:solidFill>
                <a:schemeClr val="tx1"/>
              </a:solidFill>
            </a:endParaRPr>
          </a:p>
        </p:txBody>
      </p:sp>
      <p:sp>
        <p:nvSpPr>
          <p:cNvPr id="228" name="Google Shape;2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pic>
        <p:nvPicPr>
          <p:cNvPr id="229" name="Google Shape;229;p10"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pic>
        <p:nvPicPr>
          <p:cNvPr id="230" name="Google Shape;230;p10"/>
          <p:cNvPicPr preferRelativeResize="0"/>
          <p:nvPr/>
        </p:nvPicPr>
        <p:blipFill rotWithShape="1">
          <a:blip r:embed="rId4">
            <a:alphaModFix/>
          </a:blip>
          <a:srcRect l="19453" t="49912" r="2643"/>
          <a:stretch/>
        </p:blipFill>
        <p:spPr>
          <a:xfrm>
            <a:off x="2233711" y="3411636"/>
            <a:ext cx="6223000" cy="3314698"/>
          </a:xfrm>
          <a:prstGeom prst="rect">
            <a:avLst/>
          </a:prstGeom>
          <a:noFill/>
          <a:ln>
            <a:noFill/>
          </a:ln>
        </p:spPr>
      </p:pic>
      <p:sp>
        <p:nvSpPr>
          <p:cNvPr id="231" name="Google Shape;231;p10"/>
          <p:cNvSpPr txBox="1"/>
          <p:nvPr/>
        </p:nvSpPr>
        <p:spPr>
          <a:xfrm>
            <a:off x="87222" y="1440102"/>
            <a:ext cx="11444377" cy="1015663"/>
          </a:xfrm>
          <a:prstGeom prst="rect">
            <a:avLst/>
          </a:prstGeom>
          <a:solidFill>
            <a:schemeClr val="lt1"/>
          </a:solidFill>
          <a:ln w="9525" cap="flat" cmpd="sng">
            <a:solidFill>
              <a:srgbClr val="008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000" b="1" i="0" u="none" strike="noStrike" dirty="0">
                <a:solidFill>
                  <a:schemeClr val="dk1"/>
                </a:solidFill>
                <a:latin typeface="Calibri" panose="020F0502020204030204" pitchFamily="34" charset="0"/>
                <a:ea typeface="Livvic"/>
                <a:cs typeface="Calibri" panose="020F0502020204030204" pitchFamily="34" charset="0"/>
                <a:sym typeface="Livvic"/>
              </a:rPr>
              <a:t>Analyse de la littérature internationale : </a:t>
            </a:r>
            <a:r>
              <a:rPr lang="fr-FR" sz="2000" i="0" u="none" strike="noStrike" dirty="0">
                <a:solidFill>
                  <a:schemeClr val="dk1"/>
                </a:solidFill>
                <a:latin typeface="Calibri" panose="020F0502020204030204" pitchFamily="34" charset="0"/>
                <a:ea typeface="Livvic"/>
                <a:cs typeface="Calibri" panose="020F0502020204030204" pitchFamily="34" charset="0"/>
                <a:sym typeface="Livvic"/>
              </a:rPr>
              <a:t>m</a:t>
            </a:r>
            <a:r>
              <a:rPr lang="fr-FR" sz="2000" dirty="0">
                <a:solidFill>
                  <a:schemeClr val="dk1"/>
                </a:solidFill>
                <a:latin typeface="Calibri" panose="020F0502020204030204" pitchFamily="34" charset="0"/>
                <a:ea typeface="Livvic"/>
                <a:cs typeface="Calibri" panose="020F0502020204030204" pitchFamily="34" charset="0"/>
                <a:sym typeface="Livvic"/>
              </a:rPr>
              <a:t>odifications des exports d’éléments minéraux pour le scénario    « </a:t>
            </a:r>
            <a:r>
              <a:rPr lang="fr-FR" sz="2000" i="1" dirty="0">
                <a:solidFill>
                  <a:schemeClr val="dk1"/>
                </a:solidFill>
                <a:latin typeface="Calibri" panose="020F0502020204030204" pitchFamily="34" charset="0"/>
                <a:ea typeface="Livvic"/>
                <a:cs typeface="Calibri" panose="020F0502020204030204" pitchFamily="34" charset="0"/>
                <a:sym typeface="Livvic"/>
              </a:rPr>
              <a:t>tronc + écorce + branches + feuillage </a:t>
            </a:r>
            <a:r>
              <a:rPr lang="fr-FR" sz="2000" dirty="0">
                <a:solidFill>
                  <a:schemeClr val="dk1"/>
                </a:solidFill>
                <a:latin typeface="Calibri" panose="020F0502020204030204" pitchFamily="34" charset="0"/>
                <a:ea typeface="Livvic"/>
                <a:cs typeface="Calibri" panose="020F0502020204030204" pitchFamily="34" charset="0"/>
                <a:sym typeface="Livvic"/>
              </a:rPr>
              <a:t>» par rapport à la récolte conventionnelle « </a:t>
            </a:r>
            <a:r>
              <a:rPr lang="fr-FR" sz="2000" i="1" dirty="0">
                <a:solidFill>
                  <a:schemeClr val="dk1"/>
                </a:solidFill>
                <a:latin typeface="Calibri" panose="020F0502020204030204" pitchFamily="34" charset="0"/>
                <a:ea typeface="Livvic"/>
                <a:cs typeface="Calibri" panose="020F0502020204030204" pitchFamily="34" charset="0"/>
                <a:sym typeface="Livvic"/>
              </a:rPr>
              <a:t>tronc + écorce </a:t>
            </a:r>
            <a:r>
              <a:rPr lang="fr-FR" sz="2000" dirty="0">
                <a:solidFill>
                  <a:schemeClr val="dk1"/>
                </a:solidFill>
                <a:latin typeface="Calibri" panose="020F0502020204030204" pitchFamily="34" charset="0"/>
                <a:ea typeface="Livvic"/>
                <a:cs typeface="Calibri" panose="020F0502020204030204" pitchFamily="34" charset="0"/>
                <a:sym typeface="Livvic"/>
              </a:rPr>
              <a:t>». </a:t>
            </a:r>
          </a:p>
          <a:p>
            <a:pPr marL="0" marR="0" lvl="0" indent="0" algn="just" rtl="0">
              <a:spcBef>
                <a:spcPts val="0"/>
              </a:spcBef>
              <a:spcAft>
                <a:spcPts val="0"/>
              </a:spcAft>
              <a:buNone/>
            </a:pPr>
            <a:r>
              <a:rPr lang="fr-FR" sz="2000" dirty="0">
                <a:solidFill>
                  <a:srgbClr val="FF0000"/>
                </a:solidFill>
                <a:latin typeface="Calibri" panose="020F0502020204030204" pitchFamily="34" charset="0"/>
                <a:ea typeface="Livvic"/>
                <a:cs typeface="Calibri" panose="020F0502020204030204" pitchFamily="34" charset="0"/>
                <a:sym typeface="Livvic"/>
              </a:rPr>
              <a:t>Les feuillus sont en rouge </a:t>
            </a:r>
            <a:r>
              <a:rPr lang="fr-FR" sz="2000" dirty="0">
                <a:solidFill>
                  <a:schemeClr val="dk1"/>
                </a:solidFill>
                <a:latin typeface="Calibri" panose="020F0502020204030204" pitchFamily="34" charset="0"/>
                <a:ea typeface="Livvic"/>
                <a:cs typeface="Calibri" panose="020F0502020204030204" pitchFamily="34" charset="0"/>
                <a:sym typeface="Livvic"/>
              </a:rPr>
              <a:t>et </a:t>
            </a:r>
            <a:r>
              <a:rPr lang="fr-FR" sz="2000" dirty="0">
                <a:solidFill>
                  <a:srgbClr val="00B050"/>
                </a:solidFill>
                <a:latin typeface="Calibri" panose="020F0502020204030204" pitchFamily="34" charset="0"/>
                <a:ea typeface="Livvic"/>
                <a:cs typeface="Calibri" panose="020F0502020204030204" pitchFamily="34" charset="0"/>
                <a:sym typeface="Livvic"/>
              </a:rPr>
              <a:t>les résineux sont en vert.</a:t>
            </a:r>
            <a:endParaRPr dirty="0">
              <a:solidFill>
                <a:srgbClr val="00B050"/>
              </a:solidFill>
              <a:latin typeface="Calibri" panose="020F0502020204030204" pitchFamily="34" charset="0"/>
              <a:ea typeface="Livvic"/>
              <a:cs typeface="Calibri" panose="020F0502020204030204" pitchFamily="34" charset="0"/>
              <a:sym typeface="Livvic"/>
            </a:endParaRPr>
          </a:p>
        </p:txBody>
      </p:sp>
      <p:sp>
        <p:nvSpPr>
          <p:cNvPr id="232" name="Google Shape;232;p10"/>
          <p:cNvSpPr txBox="1"/>
          <p:nvPr/>
        </p:nvSpPr>
        <p:spPr>
          <a:xfrm rot="5400000">
            <a:off x="7778200" y="5673001"/>
            <a:ext cx="1242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a:solidFill>
                  <a:schemeClr val="dk1"/>
                </a:solidFill>
                <a:latin typeface="Livvic"/>
                <a:ea typeface="Livvic"/>
                <a:cs typeface="Livvic"/>
                <a:sym typeface="Livvic"/>
              </a:rPr>
              <a:t>Achat, 2013</a:t>
            </a:r>
            <a:endParaRPr>
              <a:latin typeface="Livvic"/>
              <a:ea typeface="Livvic"/>
              <a:cs typeface="Livvic"/>
              <a:sym typeface="Livvic"/>
            </a:endParaRPr>
          </a:p>
        </p:txBody>
      </p:sp>
      <p:cxnSp>
        <p:nvCxnSpPr>
          <p:cNvPr id="233" name="Google Shape;233;p10"/>
          <p:cNvCxnSpPr/>
          <p:nvPr/>
        </p:nvCxnSpPr>
        <p:spPr>
          <a:xfrm>
            <a:off x="2891950" y="5160975"/>
            <a:ext cx="6552900" cy="31800"/>
          </a:xfrm>
          <a:prstGeom prst="straightConnector1">
            <a:avLst/>
          </a:prstGeom>
          <a:noFill/>
          <a:ln w="38100" cap="flat" cmpd="sng">
            <a:solidFill>
              <a:schemeClr val="dk2"/>
            </a:solidFill>
            <a:prstDash val="dash"/>
            <a:round/>
            <a:headEnd type="none" w="med" len="med"/>
            <a:tailEnd type="none" w="med" len="med"/>
          </a:ln>
        </p:spPr>
      </p:cxnSp>
      <p:sp>
        <p:nvSpPr>
          <p:cNvPr id="234" name="Google Shape;234;p10"/>
          <p:cNvSpPr txBox="1"/>
          <p:nvPr/>
        </p:nvSpPr>
        <p:spPr>
          <a:xfrm>
            <a:off x="318965" y="3011526"/>
            <a:ext cx="693651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dirty="0">
                <a:solidFill>
                  <a:schemeClr val="dk1"/>
                </a:solidFill>
                <a:latin typeface="Calibri" panose="020F0502020204030204" pitchFamily="34" charset="0"/>
                <a:ea typeface="Livvic"/>
                <a:cs typeface="Calibri" panose="020F0502020204030204" pitchFamily="34" charset="0"/>
                <a:sym typeface="Livvic"/>
              </a:rPr>
              <a:t>Modifications des exports d’éléments minéraux (%)</a:t>
            </a:r>
            <a:endParaRPr dirty="0">
              <a:latin typeface="Calibri" panose="020F0502020204030204" pitchFamily="34" charset="0"/>
              <a:ea typeface="Livvic"/>
              <a:cs typeface="Calibri" panose="020F0502020204030204" pitchFamily="34" charset="0"/>
              <a:sym typeface="Livv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Indicateurs de sensibilité à l’export des menus bois</a:t>
            </a:r>
            <a:endParaRPr sz="3200" b="1" dirty="0">
              <a:solidFill>
                <a:schemeClr val="tx1"/>
              </a:solidFill>
            </a:endParaRPr>
          </a:p>
        </p:txBody>
      </p:sp>
      <p:sp>
        <p:nvSpPr>
          <p:cNvPr id="241" name="Google Shape;24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pic>
        <p:nvPicPr>
          <p:cNvPr id="242" name="Google Shape;242;p12"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pic>
        <p:nvPicPr>
          <p:cNvPr id="243" name="Google Shape;243;p12"/>
          <p:cNvPicPr preferRelativeResize="0"/>
          <p:nvPr/>
        </p:nvPicPr>
        <p:blipFill rotWithShape="1">
          <a:blip r:embed="rId4">
            <a:alphaModFix/>
          </a:blip>
          <a:srcRect/>
          <a:stretch/>
        </p:blipFill>
        <p:spPr>
          <a:xfrm>
            <a:off x="8748508" y="1701143"/>
            <a:ext cx="1099512" cy="451754"/>
          </a:xfrm>
          <a:prstGeom prst="rect">
            <a:avLst/>
          </a:prstGeom>
          <a:noFill/>
          <a:ln>
            <a:noFill/>
          </a:ln>
        </p:spPr>
      </p:pic>
      <p:pic>
        <p:nvPicPr>
          <p:cNvPr id="244" name="Google Shape;244;p12"/>
          <p:cNvPicPr preferRelativeResize="0"/>
          <p:nvPr/>
        </p:nvPicPr>
        <p:blipFill rotWithShape="1">
          <a:blip r:embed="rId5">
            <a:alphaModFix/>
          </a:blip>
          <a:srcRect/>
          <a:stretch/>
        </p:blipFill>
        <p:spPr>
          <a:xfrm>
            <a:off x="9816372" y="1757271"/>
            <a:ext cx="1232628" cy="471669"/>
          </a:xfrm>
          <a:prstGeom prst="rect">
            <a:avLst/>
          </a:prstGeom>
          <a:noFill/>
          <a:ln>
            <a:noFill/>
          </a:ln>
        </p:spPr>
      </p:pic>
      <p:pic>
        <p:nvPicPr>
          <p:cNvPr id="245" name="Google Shape;245;p12"/>
          <p:cNvPicPr preferRelativeResize="0"/>
          <p:nvPr/>
        </p:nvPicPr>
        <p:blipFill rotWithShape="1">
          <a:blip r:embed="rId6">
            <a:alphaModFix/>
          </a:blip>
          <a:srcRect/>
          <a:stretch/>
        </p:blipFill>
        <p:spPr>
          <a:xfrm>
            <a:off x="9152671" y="2186185"/>
            <a:ext cx="1539598" cy="565293"/>
          </a:xfrm>
          <a:prstGeom prst="rect">
            <a:avLst/>
          </a:prstGeom>
          <a:noFill/>
          <a:ln>
            <a:noFill/>
          </a:ln>
        </p:spPr>
      </p:pic>
      <p:pic>
        <p:nvPicPr>
          <p:cNvPr id="247" name="Google Shape;247;p12"/>
          <p:cNvPicPr preferRelativeResize="0"/>
          <p:nvPr/>
        </p:nvPicPr>
        <p:blipFill rotWithShape="1">
          <a:blip r:embed="rId7">
            <a:alphaModFix/>
          </a:blip>
          <a:srcRect/>
          <a:stretch/>
        </p:blipFill>
        <p:spPr>
          <a:xfrm>
            <a:off x="8172281" y="1562361"/>
            <a:ext cx="484161" cy="666578"/>
          </a:xfrm>
          <a:prstGeom prst="rect">
            <a:avLst/>
          </a:prstGeom>
          <a:noFill/>
          <a:ln>
            <a:noFill/>
          </a:ln>
        </p:spPr>
      </p:pic>
      <p:pic>
        <p:nvPicPr>
          <p:cNvPr id="248" name="Google Shape;248;p12"/>
          <p:cNvPicPr preferRelativeResize="0"/>
          <p:nvPr/>
        </p:nvPicPr>
        <p:blipFill rotWithShape="1">
          <a:blip r:embed="rId8">
            <a:alphaModFix/>
          </a:blip>
          <a:srcRect/>
          <a:stretch/>
        </p:blipFill>
        <p:spPr>
          <a:xfrm>
            <a:off x="8762445" y="2053771"/>
            <a:ext cx="479005" cy="676058"/>
          </a:xfrm>
          <a:prstGeom prst="rect">
            <a:avLst/>
          </a:prstGeom>
          <a:noFill/>
          <a:ln>
            <a:noFill/>
          </a:ln>
        </p:spPr>
      </p:pic>
      <p:sp>
        <p:nvSpPr>
          <p:cNvPr id="249" name="Google Shape;249;p12"/>
          <p:cNvSpPr txBox="1"/>
          <p:nvPr/>
        </p:nvSpPr>
        <p:spPr>
          <a:xfrm>
            <a:off x="316499" y="2560174"/>
            <a:ext cx="7749778" cy="923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dirty="0">
                <a:solidFill>
                  <a:schemeClr val="dk1"/>
                </a:solidFill>
                <a:latin typeface="Calibri" panose="020F0502020204030204" pitchFamily="34" charset="0"/>
                <a:ea typeface="Livvic"/>
                <a:cs typeface="Calibri" panose="020F0502020204030204" pitchFamily="34" charset="0"/>
                <a:sym typeface="Livvic"/>
              </a:rPr>
              <a:t>Objectif</a:t>
            </a:r>
            <a:r>
              <a:rPr lang="fr-FR" sz="1800" dirty="0">
                <a:solidFill>
                  <a:schemeClr val="dk1"/>
                </a:solidFill>
                <a:latin typeface="Calibri" panose="020F0502020204030204" pitchFamily="34" charset="0"/>
                <a:ea typeface="Livvic"/>
                <a:cs typeface="Calibri" panose="020F0502020204030204" pitchFamily="34" charset="0"/>
                <a:sym typeface="Livvic"/>
              </a:rPr>
              <a:t> : produire des indicateurs de sensibilité des sols à des récoltes intensives de biomasse forestière (exports supplémentaires d’éléments minéraux et de matière organique).</a:t>
            </a:r>
            <a:endParaRPr dirty="0">
              <a:latin typeface="Calibri" panose="020F0502020204030204" pitchFamily="34" charset="0"/>
              <a:ea typeface="Livvic"/>
              <a:cs typeface="Calibri" panose="020F0502020204030204" pitchFamily="34" charset="0"/>
              <a:sym typeface="Livvic"/>
            </a:endParaRPr>
          </a:p>
        </p:txBody>
      </p:sp>
      <p:sp>
        <p:nvSpPr>
          <p:cNvPr id="250" name="Google Shape;250;p12"/>
          <p:cNvSpPr txBox="1"/>
          <p:nvPr/>
        </p:nvSpPr>
        <p:spPr>
          <a:xfrm>
            <a:off x="316499" y="1499222"/>
            <a:ext cx="7749779" cy="83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400" b="1" dirty="0">
                <a:solidFill>
                  <a:srgbClr val="C00000"/>
                </a:solidFill>
                <a:latin typeface="Livvic"/>
                <a:ea typeface="Livvic"/>
                <a:cs typeface="Livvic"/>
                <a:sym typeface="Livvic"/>
              </a:rPr>
              <a:t>INSENSE : </a:t>
            </a:r>
            <a:r>
              <a:rPr lang="fr-FR" sz="2400" dirty="0" err="1">
                <a:solidFill>
                  <a:srgbClr val="C00000"/>
                </a:solidFill>
                <a:latin typeface="Livvic"/>
                <a:ea typeface="Livvic"/>
                <a:cs typeface="Livvic"/>
                <a:sym typeface="Livvic"/>
              </a:rPr>
              <a:t>INdicateurs</a:t>
            </a:r>
            <a:r>
              <a:rPr lang="fr-FR" sz="2400" dirty="0">
                <a:solidFill>
                  <a:srgbClr val="C00000"/>
                </a:solidFill>
                <a:latin typeface="Livvic"/>
                <a:ea typeface="Livvic"/>
                <a:cs typeface="Livvic"/>
                <a:sym typeface="Livvic"/>
              </a:rPr>
              <a:t> de </a:t>
            </a:r>
            <a:r>
              <a:rPr lang="fr-FR" sz="2400" dirty="0" err="1">
                <a:solidFill>
                  <a:srgbClr val="C00000"/>
                </a:solidFill>
                <a:latin typeface="Livvic"/>
                <a:ea typeface="Livvic"/>
                <a:cs typeface="Livvic"/>
                <a:sym typeface="Livvic"/>
              </a:rPr>
              <a:t>SENSibilité</a:t>
            </a:r>
            <a:r>
              <a:rPr lang="fr-FR" sz="2400" dirty="0">
                <a:solidFill>
                  <a:srgbClr val="C00000"/>
                </a:solidFill>
                <a:latin typeface="Livvic"/>
                <a:ea typeface="Livvic"/>
                <a:cs typeface="Livvic"/>
                <a:sym typeface="Livvic"/>
              </a:rPr>
              <a:t> des écosystèmes forestiers soumis à une récolte accrue de biomasse.</a:t>
            </a:r>
            <a:endParaRPr sz="2400" dirty="0">
              <a:solidFill>
                <a:schemeClr val="dk1"/>
              </a:solidFill>
              <a:latin typeface="Livvic"/>
              <a:ea typeface="Livvic"/>
              <a:cs typeface="Livvic"/>
              <a:sym typeface="Livvic"/>
            </a:endParaRPr>
          </a:p>
        </p:txBody>
      </p:sp>
      <p:sp>
        <p:nvSpPr>
          <p:cNvPr id="2" name="Google Shape;306;p15">
            <a:extLst>
              <a:ext uri="{FF2B5EF4-FFF2-40B4-BE49-F238E27FC236}">
                <a16:creationId xmlns:a16="http://schemas.microsoft.com/office/drawing/2014/main" id="{CFDFFBD5-EBDE-DE15-EAB2-51A60A05849C}"/>
              </a:ext>
            </a:extLst>
          </p:cNvPr>
          <p:cNvSpPr/>
          <p:nvPr/>
        </p:nvSpPr>
        <p:spPr>
          <a:xfrm>
            <a:off x="4753791" y="3546750"/>
            <a:ext cx="2684417"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Indicateur INSENSÉ : </a:t>
            </a:r>
          </a:p>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3 classes de sensibilité</a:t>
            </a:r>
            <a:endParaRPr dirty="0"/>
          </a:p>
        </p:txBody>
      </p:sp>
      <p:sp>
        <p:nvSpPr>
          <p:cNvPr id="4" name="Google Shape;306;p15">
            <a:extLst>
              <a:ext uri="{FF2B5EF4-FFF2-40B4-BE49-F238E27FC236}">
                <a16:creationId xmlns:a16="http://schemas.microsoft.com/office/drawing/2014/main" id="{49BFA1B7-4CDE-E88A-FCA5-224014A64254}"/>
              </a:ext>
            </a:extLst>
          </p:cNvPr>
          <p:cNvSpPr/>
          <p:nvPr/>
        </p:nvSpPr>
        <p:spPr>
          <a:xfrm>
            <a:off x="3363290" y="4981892"/>
            <a:ext cx="1656196" cy="55489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Fiabilité</a:t>
            </a:r>
            <a:endParaRPr dirty="0"/>
          </a:p>
        </p:txBody>
      </p:sp>
      <p:sp>
        <p:nvSpPr>
          <p:cNvPr id="5" name="Google Shape;306;p15">
            <a:extLst>
              <a:ext uri="{FF2B5EF4-FFF2-40B4-BE49-F238E27FC236}">
                <a16:creationId xmlns:a16="http://schemas.microsoft.com/office/drawing/2014/main" id="{351C61B0-DA2A-C9D9-C778-05830CD7F1BE}"/>
              </a:ext>
            </a:extLst>
          </p:cNvPr>
          <p:cNvSpPr/>
          <p:nvPr/>
        </p:nvSpPr>
        <p:spPr>
          <a:xfrm>
            <a:off x="7000246" y="5011565"/>
            <a:ext cx="1656196" cy="55489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Accessibilité</a:t>
            </a:r>
            <a:endParaRPr dirty="0"/>
          </a:p>
        </p:txBody>
      </p:sp>
      <p:sp>
        <p:nvSpPr>
          <p:cNvPr id="6" name="Google Shape;306;p15">
            <a:extLst>
              <a:ext uri="{FF2B5EF4-FFF2-40B4-BE49-F238E27FC236}">
                <a16:creationId xmlns:a16="http://schemas.microsoft.com/office/drawing/2014/main" id="{DACCDA7C-9E35-E019-139E-838760D0030B}"/>
              </a:ext>
            </a:extLst>
          </p:cNvPr>
          <p:cNvSpPr/>
          <p:nvPr/>
        </p:nvSpPr>
        <p:spPr>
          <a:xfrm>
            <a:off x="8812499" y="5615975"/>
            <a:ext cx="1656196"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Tout terrain</a:t>
            </a:r>
            <a:endParaRPr dirty="0"/>
          </a:p>
        </p:txBody>
      </p:sp>
      <p:sp>
        <p:nvSpPr>
          <p:cNvPr id="7" name="Google Shape;306;p15">
            <a:extLst>
              <a:ext uri="{FF2B5EF4-FFF2-40B4-BE49-F238E27FC236}">
                <a16:creationId xmlns:a16="http://schemas.microsoft.com/office/drawing/2014/main" id="{AF1029EB-8AAB-3C48-E698-F0973824D01B}"/>
              </a:ext>
            </a:extLst>
          </p:cNvPr>
          <p:cNvSpPr/>
          <p:nvPr/>
        </p:nvSpPr>
        <p:spPr>
          <a:xfrm>
            <a:off x="7002127" y="6162797"/>
            <a:ext cx="1656196"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Confortable</a:t>
            </a:r>
            <a:endParaRPr dirty="0"/>
          </a:p>
        </p:txBody>
      </p:sp>
      <p:sp>
        <p:nvSpPr>
          <p:cNvPr id="8" name="Google Shape;306;p15">
            <a:extLst>
              <a:ext uri="{FF2B5EF4-FFF2-40B4-BE49-F238E27FC236}">
                <a16:creationId xmlns:a16="http://schemas.microsoft.com/office/drawing/2014/main" id="{859F9458-1CC9-A29D-307B-0EA0BDBE7A38}"/>
              </a:ext>
            </a:extLst>
          </p:cNvPr>
          <p:cNvSpPr/>
          <p:nvPr/>
        </p:nvSpPr>
        <p:spPr>
          <a:xfrm>
            <a:off x="5189874" y="5614288"/>
            <a:ext cx="1656196"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Pas cher</a:t>
            </a:r>
            <a:endParaRPr dirty="0"/>
          </a:p>
        </p:txBody>
      </p:sp>
      <p:cxnSp>
        <p:nvCxnSpPr>
          <p:cNvPr id="10" name="Connecteur droit avec flèche 9">
            <a:extLst>
              <a:ext uri="{FF2B5EF4-FFF2-40B4-BE49-F238E27FC236}">
                <a16:creationId xmlns:a16="http://schemas.microsoft.com/office/drawing/2014/main" id="{690F47EE-2C77-2C9D-64C1-B3A75F9079A7}"/>
              </a:ext>
            </a:extLst>
          </p:cNvPr>
          <p:cNvCxnSpPr>
            <a:cxnSpLocks/>
          </p:cNvCxnSpPr>
          <p:nvPr/>
        </p:nvCxnSpPr>
        <p:spPr>
          <a:xfrm flipH="1">
            <a:off x="4638305" y="4624387"/>
            <a:ext cx="419100" cy="446474"/>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cxnSp>
        <p:nvCxnSpPr>
          <p:cNvPr id="12" name="Connecteur droit avec flèche 11">
            <a:extLst>
              <a:ext uri="{FF2B5EF4-FFF2-40B4-BE49-F238E27FC236}">
                <a16:creationId xmlns:a16="http://schemas.microsoft.com/office/drawing/2014/main" id="{9AACBE9F-1758-18DF-7C83-20A634574F64}"/>
              </a:ext>
            </a:extLst>
          </p:cNvPr>
          <p:cNvCxnSpPr>
            <a:cxnSpLocks/>
          </p:cNvCxnSpPr>
          <p:nvPr/>
        </p:nvCxnSpPr>
        <p:spPr>
          <a:xfrm>
            <a:off x="6935615" y="4620327"/>
            <a:ext cx="397964" cy="454593"/>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cxnSp>
        <p:nvCxnSpPr>
          <p:cNvPr id="15" name="Connecteur droit 14">
            <a:extLst>
              <a:ext uri="{FF2B5EF4-FFF2-40B4-BE49-F238E27FC236}">
                <a16:creationId xmlns:a16="http://schemas.microsoft.com/office/drawing/2014/main" id="{3AB129CD-CB66-61AD-B47C-1C7DB5C6ADF3}"/>
              </a:ext>
            </a:extLst>
          </p:cNvPr>
          <p:cNvCxnSpPr>
            <a:cxnSpLocks/>
            <a:stCxn id="5" idx="2"/>
            <a:endCxn id="8" idx="3"/>
          </p:cNvCxnSpPr>
          <p:nvPr/>
        </p:nvCxnSpPr>
        <p:spPr>
          <a:xfrm flipH="1">
            <a:off x="6846070" y="5566464"/>
            <a:ext cx="982274" cy="325274"/>
          </a:xfrm>
          <a:prstGeom prst="line">
            <a:avLst/>
          </a:prstGeom>
        </p:spPr>
        <p:style>
          <a:lnRef idx="1">
            <a:schemeClr val="accent5"/>
          </a:lnRef>
          <a:fillRef idx="0">
            <a:schemeClr val="accent5"/>
          </a:fillRef>
          <a:effectRef idx="0">
            <a:schemeClr val="accent5"/>
          </a:effectRef>
          <a:fontRef idx="minor">
            <a:schemeClr val="tx1"/>
          </a:fontRef>
        </p:style>
      </p:cxnSp>
      <p:cxnSp>
        <p:nvCxnSpPr>
          <p:cNvPr id="17" name="Connecteur droit 16">
            <a:extLst>
              <a:ext uri="{FF2B5EF4-FFF2-40B4-BE49-F238E27FC236}">
                <a16:creationId xmlns:a16="http://schemas.microsoft.com/office/drawing/2014/main" id="{299890D7-B4AB-123D-0216-C49BAD44B650}"/>
              </a:ext>
            </a:extLst>
          </p:cNvPr>
          <p:cNvCxnSpPr>
            <a:cxnSpLocks/>
            <a:stCxn id="5" idx="2"/>
            <a:endCxn id="7" idx="0"/>
          </p:cNvCxnSpPr>
          <p:nvPr/>
        </p:nvCxnSpPr>
        <p:spPr>
          <a:xfrm>
            <a:off x="7828344" y="5566464"/>
            <a:ext cx="1881" cy="596333"/>
          </a:xfrm>
          <a:prstGeom prst="line">
            <a:avLst/>
          </a:prstGeom>
        </p:spPr>
        <p:style>
          <a:lnRef idx="1">
            <a:schemeClr val="accent5"/>
          </a:lnRef>
          <a:fillRef idx="0">
            <a:schemeClr val="accent5"/>
          </a:fillRef>
          <a:effectRef idx="0">
            <a:schemeClr val="accent5"/>
          </a:effectRef>
          <a:fontRef idx="minor">
            <a:schemeClr val="tx1"/>
          </a:fontRef>
        </p:style>
      </p:cxnSp>
      <p:cxnSp>
        <p:nvCxnSpPr>
          <p:cNvPr id="18" name="Connecteur droit 17">
            <a:extLst>
              <a:ext uri="{FF2B5EF4-FFF2-40B4-BE49-F238E27FC236}">
                <a16:creationId xmlns:a16="http://schemas.microsoft.com/office/drawing/2014/main" id="{3C051EF9-C9F1-E625-FD2D-5EAABB3925CF}"/>
              </a:ext>
            </a:extLst>
          </p:cNvPr>
          <p:cNvCxnSpPr>
            <a:cxnSpLocks/>
            <a:stCxn id="5" idx="2"/>
            <a:endCxn id="6" idx="1"/>
          </p:cNvCxnSpPr>
          <p:nvPr/>
        </p:nvCxnSpPr>
        <p:spPr>
          <a:xfrm>
            <a:off x="7828344" y="5566464"/>
            <a:ext cx="984155" cy="326961"/>
          </a:xfrm>
          <a:prstGeom prst="line">
            <a:avLst/>
          </a:prstGeom>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Indicateur analytique de sensibilité</a:t>
            </a:r>
            <a:endParaRPr sz="3200" b="1" dirty="0">
              <a:solidFill>
                <a:schemeClr val="tx1"/>
              </a:solidFill>
            </a:endParaRPr>
          </a:p>
        </p:txBody>
      </p:sp>
      <p:sp>
        <p:nvSpPr>
          <p:cNvPr id="258" name="Google Shape;25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pic>
        <p:nvPicPr>
          <p:cNvPr id="259" name="Google Shape;259;p13"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sp>
        <p:nvSpPr>
          <p:cNvPr id="260" name="Google Shape;260;p13"/>
          <p:cNvSpPr txBox="1"/>
          <p:nvPr/>
        </p:nvSpPr>
        <p:spPr>
          <a:xfrm>
            <a:off x="1476064" y="1964905"/>
            <a:ext cx="1601176"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dirty="0">
                <a:solidFill>
                  <a:schemeClr val="dk1"/>
                </a:solidFill>
                <a:latin typeface="Calibri"/>
                <a:ea typeface="Calibri"/>
                <a:cs typeface="Calibri"/>
                <a:sym typeface="Calibri"/>
              </a:rPr>
              <a:t>INSENSÉ :</a:t>
            </a:r>
            <a:endParaRPr dirty="0"/>
          </a:p>
        </p:txBody>
      </p:sp>
      <p:pic>
        <p:nvPicPr>
          <p:cNvPr id="261" name="Google Shape;261;p13"/>
          <p:cNvPicPr preferRelativeResize="0"/>
          <p:nvPr/>
        </p:nvPicPr>
        <p:blipFill rotWithShape="1">
          <a:blip r:embed="rId4">
            <a:alphaModFix/>
          </a:blip>
          <a:srcRect/>
          <a:stretch/>
        </p:blipFill>
        <p:spPr>
          <a:xfrm>
            <a:off x="4405598" y="2438774"/>
            <a:ext cx="6737019" cy="4168542"/>
          </a:xfrm>
          <a:prstGeom prst="rect">
            <a:avLst/>
          </a:prstGeom>
          <a:noFill/>
          <a:ln>
            <a:noFill/>
          </a:ln>
        </p:spPr>
      </p:pic>
      <p:pic>
        <p:nvPicPr>
          <p:cNvPr id="264" name="Google Shape;264;p13"/>
          <p:cNvPicPr preferRelativeResize="0"/>
          <p:nvPr/>
        </p:nvPicPr>
        <p:blipFill rotWithShape="1">
          <a:blip r:embed="rId5">
            <a:alphaModFix/>
          </a:blip>
          <a:srcRect l="2426" t="3410" r="2337" b="7488"/>
          <a:stretch/>
        </p:blipFill>
        <p:spPr>
          <a:xfrm>
            <a:off x="185570" y="4760219"/>
            <a:ext cx="4187944" cy="1886699"/>
          </a:xfrm>
          <a:prstGeom prst="rect">
            <a:avLst/>
          </a:prstGeom>
          <a:solidFill>
            <a:srgbClr val="FFB7B7"/>
          </a:solidFill>
          <a:ln w="38100">
            <a:solidFill>
              <a:srgbClr val="FF0000"/>
            </a:solidFill>
          </a:ln>
        </p:spPr>
      </p:pic>
      <p:grpSp>
        <p:nvGrpSpPr>
          <p:cNvPr id="265" name="Google Shape;265;p13"/>
          <p:cNvGrpSpPr/>
          <p:nvPr/>
        </p:nvGrpSpPr>
        <p:grpSpPr>
          <a:xfrm>
            <a:off x="4581484" y="1966936"/>
            <a:ext cx="673636" cy="758355"/>
            <a:chOff x="2511262" y="1285839"/>
            <a:chExt cx="511103" cy="758355"/>
          </a:xfrm>
        </p:grpSpPr>
        <p:sp>
          <p:nvSpPr>
            <p:cNvPr id="266" name="Google Shape;266;p13"/>
            <p:cNvSpPr/>
            <p:nvPr/>
          </p:nvSpPr>
          <p:spPr>
            <a:xfrm rot="-10584971" flipH="1">
              <a:off x="2796433" y="1291542"/>
              <a:ext cx="204305" cy="698360"/>
            </a:xfrm>
            <a:prstGeom prst="curvedLeftArrow">
              <a:avLst>
                <a:gd name="adj1" fmla="val 25612"/>
                <a:gd name="adj2" fmla="val 87098"/>
                <a:gd name="adj3" fmla="val 39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13"/>
            <p:cNvSpPr/>
            <p:nvPr/>
          </p:nvSpPr>
          <p:spPr>
            <a:xfrm flipH="1">
              <a:off x="2511262" y="1345834"/>
              <a:ext cx="242188" cy="698360"/>
            </a:xfrm>
            <a:prstGeom prst="curvedLeftArrow">
              <a:avLst>
                <a:gd name="adj1" fmla="val 25612"/>
                <a:gd name="adj2" fmla="val 95298"/>
                <a:gd name="adj3" fmla="val 39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68" name="Google Shape;268;p13"/>
          <p:cNvSpPr txBox="1"/>
          <p:nvPr/>
        </p:nvSpPr>
        <p:spPr>
          <a:xfrm>
            <a:off x="5091978" y="1699824"/>
            <a:ext cx="278463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dirty="0">
                <a:solidFill>
                  <a:srgbClr val="FF0000"/>
                </a:solidFill>
                <a:latin typeface="Calibri" panose="020F0502020204030204" pitchFamily="34" charset="0"/>
                <a:ea typeface="Livvic"/>
                <a:cs typeface="Calibri" panose="020F0502020204030204" pitchFamily="34" charset="0"/>
                <a:sym typeface="Livvic"/>
              </a:rPr>
              <a:t>Fort recyclage biologique des éléments nutritifs</a:t>
            </a:r>
            <a:endParaRPr dirty="0">
              <a:solidFill>
                <a:srgbClr val="FF0000"/>
              </a:solidFill>
              <a:latin typeface="Calibri" panose="020F0502020204030204" pitchFamily="34" charset="0"/>
              <a:ea typeface="Livvic"/>
              <a:cs typeface="Calibri" panose="020F0502020204030204" pitchFamily="34" charset="0"/>
              <a:sym typeface="Livvic"/>
            </a:endParaRPr>
          </a:p>
        </p:txBody>
      </p:sp>
      <p:grpSp>
        <p:nvGrpSpPr>
          <p:cNvPr id="269" name="Google Shape;269;p13"/>
          <p:cNvGrpSpPr/>
          <p:nvPr/>
        </p:nvGrpSpPr>
        <p:grpSpPr>
          <a:xfrm>
            <a:off x="8167208" y="4760611"/>
            <a:ext cx="287186" cy="379592"/>
            <a:chOff x="2511262" y="1285839"/>
            <a:chExt cx="511103" cy="758355"/>
          </a:xfrm>
        </p:grpSpPr>
        <p:sp>
          <p:nvSpPr>
            <p:cNvPr id="270" name="Google Shape;270;p13"/>
            <p:cNvSpPr/>
            <p:nvPr/>
          </p:nvSpPr>
          <p:spPr>
            <a:xfrm rot="-10584971" flipH="1">
              <a:off x="2796433" y="1291542"/>
              <a:ext cx="204305" cy="698360"/>
            </a:xfrm>
            <a:prstGeom prst="curvedLeftArrow">
              <a:avLst>
                <a:gd name="adj1" fmla="val 25612"/>
                <a:gd name="adj2" fmla="val 87098"/>
                <a:gd name="adj3" fmla="val 39000"/>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3"/>
            <p:cNvSpPr/>
            <p:nvPr/>
          </p:nvSpPr>
          <p:spPr>
            <a:xfrm flipH="1">
              <a:off x="2511262" y="1345834"/>
              <a:ext cx="242188" cy="698360"/>
            </a:xfrm>
            <a:prstGeom prst="curvedLeftArrow">
              <a:avLst>
                <a:gd name="adj1" fmla="val 25612"/>
                <a:gd name="adj2" fmla="val 95298"/>
                <a:gd name="adj3" fmla="val 39000"/>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72" name="Google Shape;272;p13"/>
          <p:cNvSpPr txBox="1"/>
          <p:nvPr/>
        </p:nvSpPr>
        <p:spPr>
          <a:xfrm>
            <a:off x="7140827" y="3798232"/>
            <a:ext cx="2096161"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dirty="0">
                <a:solidFill>
                  <a:schemeClr val="accent4"/>
                </a:solidFill>
                <a:latin typeface="Calibri" panose="020F0502020204030204" pitchFamily="34" charset="0"/>
                <a:ea typeface="Livvic"/>
                <a:cs typeface="Calibri" panose="020F0502020204030204" pitchFamily="34" charset="0"/>
                <a:sym typeface="Livvic"/>
              </a:rPr>
              <a:t>Faible recyclage biologique des éléments nutritifs</a:t>
            </a:r>
            <a:endParaRPr dirty="0">
              <a:solidFill>
                <a:schemeClr val="accent4"/>
              </a:solidFill>
              <a:latin typeface="Calibri" panose="020F0502020204030204" pitchFamily="34" charset="0"/>
              <a:ea typeface="Livvic"/>
              <a:cs typeface="Calibri" panose="020F0502020204030204" pitchFamily="34" charset="0"/>
              <a:sym typeface="Livvic"/>
            </a:endParaRPr>
          </a:p>
        </p:txBody>
      </p:sp>
      <p:pic>
        <p:nvPicPr>
          <p:cNvPr id="274" name="Google Shape;274;p13"/>
          <p:cNvPicPr preferRelativeResize="0"/>
          <p:nvPr/>
        </p:nvPicPr>
        <p:blipFill rotWithShape="1">
          <a:blip r:embed="rId6">
            <a:alphaModFix/>
          </a:blip>
          <a:srcRect/>
          <a:stretch/>
        </p:blipFill>
        <p:spPr>
          <a:xfrm>
            <a:off x="604451" y="2581434"/>
            <a:ext cx="718850" cy="720000"/>
          </a:xfrm>
          <a:prstGeom prst="rect">
            <a:avLst/>
          </a:prstGeom>
          <a:noFill/>
          <a:ln>
            <a:noFill/>
          </a:ln>
        </p:spPr>
      </p:pic>
      <p:sp>
        <p:nvSpPr>
          <p:cNvPr id="275" name="Google Shape;275;p13"/>
          <p:cNvSpPr txBox="1"/>
          <p:nvPr/>
        </p:nvSpPr>
        <p:spPr>
          <a:xfrm>
            <a:off x="5055930" y="6330676"/>
            <a:ext cx="45471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Livvic"/>
                <a:ea typeface="Livvic"/>
                <a:cs typeface="Livvic"/>
                <a:sym typeface="Livvic"/>
              </a:rPr>
              <a:t>Concentration en Mg 0-10cm, </a:t>
            </a:r>
            <a:r>
              <a:rPr lang="fr-FR" sz="1800" dirty="0" err="1">
                <a:solidFill>
                  <a:schemeClr val="dk1"/>
                </a:solidFill>
                <a:latin typeface="Livvic"/>
                <a:ea typeface="Livvic"/>
                <a:cs typeface="Livvic"/>
                <a:sym typeface="Livvic"/>
              </a:rPr>
              <a:t>cmol</a:t>
            </a:r>
            <a:r>
              <a:rPr lang="fr-FR" sz="1800" dirty="0">
                <a:solidFill>
                  <a:schemeClr val="dk1"/>
                </a:solidFill>
                <a:latin typeface="Livvic"/>
                <a:ea typeface="Livvic"/>
                <a:cs typeface="Livvic"/>
                <a:sym typeface="Livvic"/>
              </a:rPr>
              <a:t>+/kg</a:t>
            </a:r>
            <a:endParaRPr dirty="0">
              <a:latin typeface="Livvic"/>
              <a:ea typeface="Livvic"/>
              <a:cs typeface="Livvic"/>
              <a:sym typeface="Livvic"/>
            </a:endParaRPr>
          </a:p>
        </p:txBody>
      </p:sp>
      <p:sp>
        <p:nvSpPr>
          <p:cNvPr id="276" name="Google Shape;276;p13"/>
          <p:cNvSpPr txBox="1"/>
          <p:nvPr/>
        </p:nvSpPr>
        <p:spPr>
          <a:xfrm rot="-5400000">
            <a:off x="3029144" y="4226779"/>
            <a:ext cx="32352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panose="020F0502020204030204" pitchFamily="34" charset="0"/>
                <a:ea typeface="Livvic"/>
                <a:cs typeface="Calibri" panose="020F0502020204030204" pitchFamily="34" charset="0"/>
                <a:sym typeface="Livvic"/>
              </a:rPr>
              <a:t>Effectif (nombre de profils)</a:t>
            </a:r>
            <a:endParaRPr dirty="0">
              <a:latin typeface="Calibri" panose="020F0502020204030204" pitchFamily="34" charset="0"/>
              <a:ea typeface="Livvic"/>
              <a:cs typeface="Calibri" panose="020F0502020204030204" pitchFamily="34" charset="0"/>
              <a:sym typeface="Livvic"/>
            </a:endParaRPr>
          </a:p>
        </p:txBody>
      </p:sp>
      <p:sp>
        <p:nvSpPr>
          <p:cNvPr id="277" name="Google Shape;277;p13"/>
          <p:cNvSpPr txBox="1"/>
          <p:nvPr/>
        </p:nvSpPr>
        <p:spPr>
          <a:xfrm rot="5400000">
            <a:off x="8884950" y="5602726"/>
            <a:ext cx="188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dirty="0">
                <a:solidFill>
                  <a:schemeClr val="dk1"/>
                </a:solidFill>
                <a:latin typeface="Calibri" panose="020F0502020204030204" pitchFamily="34" charset="0"/>
                <a:ea typeface="Livvic"/>
                <a:cs typeface="Calibri" panose="020F0502020204030204" pitchFamily="34" charset="0"/>
                <a:sym typeface="Livvic"/>
              </a:rPr>
              <a:t>Durante </a:t>
            </a:r>
            <a:r>
              <a:rPr lang="fr-FR" sz="1400" dirty="0">
                <a:solidFill>
                  <a:schemeClr val="dk1"/>
                </a:solidFill>
                <a:latin typeface="Calibri" panose="020F0502020204030204" pitchFamily="34" charset="0"/>
                <a:ea typeface="Livvic"/>
                <a:cs typeface="Calibri" panose="020F0502020204030204" pitchFamily="34" charset="0"/>
                <a:sym typeface="Livvic"/>
              </a:rPr>
              <a:t>et al. 201</a:t>
            </a:r>
            <a:r>
              <a:rPr lang="fr-FR" dirty="0">
                <a:solidFill>
                  <a:schemeClr val="dk1"/>
                </a:solidFill>
                <a:latin typeface="Calibri" panose="020F0502020204030204" pitchFamily="34" charset="0"/>
                <a:ea typeface="Livvic"/>
                <a:cs typeface="Calibri" panose="020F0502020204030204" pitchFamily="34" charset="0"/>
                <a:sym typeface="Livvic"/>
              </a:rPr>
              <a:t>9</a:t>
            </a:r>
            <a:endParaRPr dirty="0">
              <a:latin typeface="Calibri" panose="020F0502020204030204" pitchFamily="34" charset="0"/>
              <a:ea typeface="Livvic"/>
              <a:cs typeface="Calibri" panose="020F0502020204030204" pitchFamily="34" charset="0"/>
              <a:sym typeface="Livvic"/>
            </a:endParaRPr>
          </a:p>
        </p:txBody>
      </p:sp>
      <p:cxnSp>
        <p:nvCxnSpPr>
          <p:cNvPr id="273" name="Google Shape;273;p13"/>
          <p:cNvCxnSpPr>
            <a:cxnSpLocks/>
          </p:cNvCxnSpPr>
          <p:nvPr/>
        </p:nvCxnSpPr>
        <p:spPr>
          <a:xfrm flipH="1">
            <a:off x="4384216" y="6097036"/>
            <a:ext cx="912233" cy="381134"/>
          </a:xfrm>
          <a:prstGeom prst="straightConnector1">
            <a:avLst/>
          </a:prstGeom>
          <a:noFill/>
          <a:ln w="28575" cap="flat" cmpd="sng">
            <a:solidFill>
              <a:srgbClr val="C00000"/>
            </a:solidFill>
            <a:prstDash val="solid"/>
            <a:miter lim="800000"/>
            <a:headEnd type="none" w="sm" len="sm"/>
            <a:tailEnd type="triangle" w="med" len="med"/>
          </a:ln>
        </p:spPr>
      </p:cxnSp>
      <p:sp>
        <p:nvSpPr>
          <p:cNvPr id="3" name="Google Shape;306;p15">
            <a:extLst>
              <a:ext uri="{FF2B5EF4-FFF2-40B4-BE49-F238E27FC236}">
                <a16:creationId xmlns:a16="http://schemas.microsoft.com/office/drawing/2014/main" id="{C995F416-339F-D172-D3DE-CE8FDA8A26AE}"/>
              </a:ext>
            </a:extLst>
          </p:cNvPr>
          <p:cNvSpPr/>
          <p:nvPr/>
        </p:nvSpPr>
        <p:spPr>
          <a:xfrm>
            <a:off x="1288572" y="2415468"/>
            <a:ext cx="2684417"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Indicateur analytique de sensibilité : </a:t>
            </a:r>
          </a:p>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3 classes de sensibilité</a:t>
            </a:r>
            <a:endParaRPr dirty="0"/>
          </a:p>
        </p:txBody>
      </p:sp>
      <p:sp>
        <p:nvSpPr>
          <p:cNvPr id="263" name="Google Shape;263;p13"/>
          <p:cNvSpPr/>
          <p:nvPr/>
        </p:nvSpPr>
        <p:spPr>
          <a:xfrm>
            <a:off x="952624" y="2172666"/>
            <a:ext cx="523440" cy="523440"/>
          </a:xfrm>
          <a:prstGeom prst="ellipse">
            <a:avLst/>
          </a:prstGeom>
          <a:solidFill>
            <a:srgbClr val="FFFFFF"/>
          </a:solidFill>
          <a:ln w="19075" cap="flat" cmpd="sng">
            <a:solidFill>
              <a:srgbClr val="000000"/>
            </a:solidFill>
            <a:prstDash val="solid"/>
            <a:round/>
            <a:headEnd type="none" w="sm" len="sm"/>
            <a:tailEnd type="none" w="sm" len="sm"/>
          </a:ln>
        </p:spPr>
        <p:txBody>
          <a:bodyPr spcFirstLastPara="1" wrap="square" lIns="99350" tIns="54350" rIns="99350" bIns="54350" anchor="ctr" anchorCtr="0">
            <a:noAutofit/>
          </a:bodyPr>
          <a:lstStyle/>
          <a:p>
            <a:pPr marL="0" marR="0" lvl="0" indent="0" algn="ctr" rtl="0">
              <a:spcBef>
                <a:spcPts val="0"/>
              </a:spcBef>
              <a:spcAft>
                <a:spcPts val="0"/>
              </a:spcAft>
              <a:buNone/>
            </a:pPr>
            <a:r>
              <a:rPr lang="fr-FR" sz="3600">
                <a:solidFill>
                  <a:srgbClr val="000000"/>
                </a:solidFill>
                <a:latin typeface="Source Sans Pro Light"/>
                <a:ea typeface="Source Sans Pro Light"/>
                <a:cs typeface="Source Sans Pro Light"/>
                <a:sym typeface="Source Sans Pro Light"/>
              </a:rPr>
              <a:t>1</a:t>
            </a:r>
            <a:endParaRPr sz="18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9" name="Google Shape;306;p15">
            <a:extLst>
              <a:ext uri="{FF2B5EF4-FFF2-40B4-BE49-F238E27FC236}">
                <a16:creationId xmlns:a16="http://schemas.microsoft.com/office/drawing/2014/main" id="{9A3DBF72-AE35-7C6D-9690-7B512D3F96E4}"/>
              </a:ext>
            </a:extLst>
          </p:cNvPr>
          <p:cNvSpPr/>
          <p:nvPr/>
        </p:nvSpPr>
        <p:spPr>
          <a:xfrm>
            <a:off x="2191453" y="1980047"/>
            <a:ext cx="2684417"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cs typeface="Calibri"/>
                <a:sym typeface="Calibri"/>
              </a:rPr>
              <a:t>Système expert de diagnostic (terrain)</a:t>
            </a:r>
            <a:endParaRPr dirty="0"/>
          </a:p>
        </p:txBody>
      </p:sp>
      <p:sp>
        <p:nvSpPr>
          <p:cNvPr id="283" name="Google Shape;28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5 indicateurs de terrain</a:t>
            </a:r>
            <a:endParaRPr sz="3200" b="1" dirty="0">
              <a:solidFill>
                <a:schemeClr val="tx1"/>
              </a:solidFill>
            </a:endParaRPr>
          </a:p>
        </p:txBody>
      </p:sp>
      <p:sp>
        <p:nvSpPr>
          <p:cNvPr id="284" name="Google Shape;28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pic>
        <p:nvPicPr>
          <p:cNvPr id="285" name="Google Shape;285;p14"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sp>
        <p:nvSpPr>
          <p:cNvPr id="287" name="Google Shape;287;p14"/>
          <p:cNvSpPr txBox="1"/>
          <p:nvPr/>
        </p:nvSpPr>
        <p:spPr>
          <a:xfrm>
            <a:off x="163977" y="1431332"/>
            <a:ext cx="134844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Calibri"/>
                <a:ea typeface="Calibri"/>
                <a:cs typeface="Calibri"/>
                <a:sym typeface="Calibri"/>
              </a:rPr>
              <a:t>INSENSÉ:</a:t>
            </a:r>
            <a:endParaRPr/>
          </a:p>
        </p:txBody>
      </p:sp>
      <p:sp>
        <p:nvSpPr>
          <p:cNvPr id="289" name="Google Shape;289;p14"/>
          <p:cNvSpPr/>
          <p:nvPr/>
        </p:nvSpPr>
        <p:spPr>
          <a:xfrm>
            <a:off x="1802575" y="1950809"/>
            <a:ext cx="523440" cy="523440"/>
          </a:xfrm>
          <a:prstGeom prst="ellipse">
            <a:avLst/>
          </a:prstGeom>
          <a:solidFill>
            <a:srgbClr val="FFFFFF"/>
          </a:solidFill>
          <a:ln w="19075" cap="flat" cmpd="sng">
            <a:solidFill>
              <a:srgbClr val="000000"/>
            </a:solidFill>
            <a:prstDash val="solid"/>
            <a:round/>
            <a:headEnd type="none" w="sm" len="sm"/>
            <a:tailEnd type="none" w="sm" len="sm"/>
          </a:ln>
        </p:spPr>
        <p:txBody>
          <a:bodyPr spcFirstLastPara="1" wrap="square" lIns="99350" tIns="54350" rIns="99350" bIns="54350" anchor="ctr" anchorCtr="0">
            <a:noAutofit/>
          </a:bodyPr>
          <a:lstStyle/>
          <a:p>
            <a:pPr marL="0" marR="0" lvl="0" indent="0" algn="ctr" rtl="0">
              <a:spcBef>
                <a:spcPts val="0"/>
              </a:spcBef>
              <a:spcAft>
                <a:spcPts val="0"/>
              </a:spcAft>
              <a:buNone/>
            </a:pPr>
            <a:r>
              <a:rPr lang="fr-FR" sz="3600">
                <a:solidFill>
                  <a:srgbClr val="000000"/>
                </a:solidFill>
                <a:latin typeface="Source Sans Pro Light"/>
                <a:ea typeface="Source Sans Pro Light"/>
                <a:cs typeface="Source Sans Pro Light"/>
                <a:sym typeface="Source Sans Pro Light"/>
              </a:rPr>
              <a:t>2</a:t>
            </a:r>
            <a:endParaRPr sz="1800">
              <a:solidFill>
                <a:srgbClr val="000000"/>
              </a:solidFill>
              <a:latin typeface="Arial"/>
              <a:ea typeface="Arial"/>
              <a:cs typeface="Arial"/>
              <a:sym typeface="Arial"/>
            </a:endParaRPr>
          </a:p>
        </p:txBody>
      </p:sp>
      <p:pic>
        <p:nvPicPr>
          <p:cNvPr id="290" name="Google Shape;290;p14"/>
          <p:cNvPicPr preferRelativeResize="0"/>
          <p:nvPr/>
        </p:nvPicPr>
        <p:blipFill rotWithShape="1">
          <a:blip r:embed="rId4">
            <a:alphaModFix/>
          </a:blip>
          <a:srcRect/>
          <a:stretch/>
        </p:blipFill>
        <p:spPr>
          <a:xfrm>
            <a:off x="1282034" y="2095306"/>
            <a:ext cx="718850" cy="720000"/>
          </a:xfrm>
          <a:prstGeom prst="rect">
            <a:avLst/>
          </a:prstGeom>
          <a:noFill/>
          <a:ln>
            <a:noFill/>
          </a:ln>
        </p:spPr>
      </p:pic>
      <p:pic>
        <p:nvPicPr>
          <p:cNvPr id="291" name="Google Shape;291;p14"/>
          <p:cNvPicPr preferRelativeResize="0"/>
          <p:nvPr/>
        </p:nvPicPr>
        <p:blipFill rotWithShape="1">
          <a:blip r:embed="rId5">
            <a:alphaModFix/>
          </a:blip>
          <a:srcRect/>
          <a:stretch/>
        </p:blipFill>
        <p:spPr>
          <a:xfrm>
            <a:off x="1606015" y="2595100"/>
            <a:ext cx="720000" cy="720000"/>
          </a:xfrm>
          <a:prstGeom prst="rect">
            <a:avLst/>
          </a:prstGeom>
          <a:noFill/>
          <a:ln>
            <a:noFill/>
          </a:ln>
        </p:spPr>
      </p:pic>
      <p:pic>
        <p:nvPicPr>
          <p:cNvPr id="292" name="Google Shape;292;p14"/>
          <p:cNvPicPr preferRelativeResize="0"/>
          <p:nvPr/>
        </p:nvPicPr>
        <p:blipFill rotWithShape="1">
          <a:blip r:embed="rId6">
            <a:alphaModFix/>
          </a:blip>
          <a:srcRect/>
          <a:stretch/>
        </p:blipFill>
        <p:spPr>
          <a:xfrm>
            <a:off x="6841524" y="4219513"/>
            <a:ext cx="3994754" cy="2301113"/>
          </a:xfrm>
          <a:prstGeom prst="rect">
            <a:avLst/>
          </a:prstGeom>
          <a:noFill/>
          <a:ln>
            <a:noFill/>
          </a:ln>
        </p:spPr>
      </p:pic>
      <p:sp>
        <p:nvSpPr>
          <p:cNvPr id="296" name="Google Shape;296;p14"/>
          <p:cNvSpPr/>
          <p:nvPr/>
        </p:nvSpPr>
        <p:spPr>
          <a:xfrm>
            <a:off x="5907711" y="2407411"/>
            <a:ext cx="376578" cy="365126"/>
          </a:xfrm>
          <a:prstGeom prst="plus">
            <a:avLst>
              <a:gd name="adj" fmla="val 44791"/>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4"/>
          <p:cNvSpPr txBox="1"/>
          <p:nvPr/>
        </p:nvSpPr>
        <p:spPr>
          <a:xfrm rot="5400000">
            <a:off x="10147441" y="4976980"/>
            <a:ext cx="188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a:solidFill>
                  <a:schemeClr val="dk1"/>
                </a:solidFill>
                <a:latin typeface="Livvic"/>
                <a:ea typeface="Livvic"/>
                <a:cs typeface="Livvic"/>
                <a:sym typeface="Livvic"/>
              </a:rPr>
              <a:t>Durante </a:t>
            </a:r>
            <a:r>
              <a:rPr lang="fr-FR" sz="1400">
                <a:solidFill>
                  <a:schemeClr val="dk1"/>
                </a:solidFill>
                <a:latin typeface="Livvic"/>
                <a:ea typeface="Livvic"/>
                <a:cs typeface="Livvic"/>
                <a:sym typeface="Livvic"/>
              </a:rPr>
              <a:t>et al. 201</a:t>
            </a:r>
            <a:r>
              <a:rPr lang="fr-FR">
                <a:solidFill>
                  <a:schemeClr val="dk1"/>
                </a:solidFill>
                <a:latin typeface="Livvic"/>
                <a:ea typeface="Livvic"/>
                <a:cs typeface="Livvic"/>
                <a:sym typeface="Livvic"/>
              </a:rPr>
              <a:t>9</a:t>
            </a:r>
            <a:endParaRPr>
              <a:latin typeface="Livvic"/>
              <a:ea typeface="Livvic"/>
              <a:cs typeface="Livvic"/>
              <a:sym typeface="Livvic"/>
            </a:endParaRPr>
          </a:p>
        </p:txBody>
      </p:sp>
      <p:sp>
        <p:nvSpPr>
          <p:cNvPr id="2" name="Google Shape;306;p15">
            <a:extLst>
              <a:ext uri="{FF2B5EF4-FFF2-40B4-BE49-F238E27FC236}">
                <a16:creationId xmlns:a16="http://schemas.microsoft.com/office/drawing/2014/main" id="{6C930F33-89F9-731C-C716-50D744D8BC16}"/>
              </a:ext>
            </a:extLst>
          </p:cNvPr>
          <p:cNvSpPr/>
          <p:nvPr/>
        </p:nvSpPr>
        <p:spPr>
          <a:xfrm>
            <a:off x="7496692" y="2017023"/>
            <a:ext cx="2684417"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Indicateur analytique de sensibilité : </a:t>
            </a:r>
          </a:p>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3 classes de sensibilité</a:t>
            </a:r>
            <a:endParaRPr dirty="0"/>
          </a:p>
        </p:txBody>
      </p:sp>
      <p:sp>
        <p:nvSpPr>
          <p:cNvPr id="3" name="Google Shape;306;p15">
            <a:extLst>
              <a:ext uri="{FF2B5EF4-FFF2-40B4-BE49-F238E27FC236}">
                <a16:creationId xmlns:a16="http://schemas.microsoft.com/office/drawing/2014/main" id="{1D9DAE51-E94C-69DC-86DF-57F6E9DAEE09}"/>
              </a:ext>
            </a:extLst>
          </p:cNvPr>
          <p:cNvSpPr/>
          <p:nvPr/>
        </p:nvSpPr>
        <p:spPr>
          <a:xfrm>
            <a:off x="2191453" y="3914401"/>
            <a:ext cx="2684417"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cs typeface="Calibri"/>
                <a:sym typeface="Calibri"/>
              </a:rPr>
              <a:t>5 indicateurs de terrain</a:t>
            </a:r>
            <a:endParaRPr dirty="0"/>
          </a:p>
        </p:txBody>
      </p:sp>
      <p:sp>
        <p:nvSpPr>
          <p:cNvPr id="4" name="Google Shape;306;p15">
            <a:extLst>
              <a:ext uri="{FF2B5EF4-FFF2-40B4-BE49-F238E27FC236}">
                <a16:creationId xmlns:a16="http://schemas.microsoft.com/office/drawing/2014/main" id="{7AA4ADB6-B367-75CC-660D-864088449EF1}"/>
              </a:ext>
            </a:extLst>
          </p:cNvPr>
          <p:cNvSpPr/>
          <p:nvPr/>
        </p:nvSpPr>
        <p:spPr>
          <a:xfrm>
            <a:off x="1316800" y="5149218"/>
            <a:ext cx="874653"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Ca</a:t>
            </a:r>
            <a:endParaRPr dirty="0"/>
          </a:p>
        </p:txBody>
      </p:sp>
      <p:sp>
        <p:nvSpPr>
          <p:cNvPr id="5" name="Google Shape;306;p15">
            <a:extLst>
              <a:ext uri="{FF2B5EF4-FFF2-40B4-BE49-F238E27FC236}">
                <a16:creationId xmlns:a16="http://schemas.microsoft.com/office/drawing/2014/main" id="{B5E861A9-3066-3794-0971-699881BD003B}"/>
              </a:ext>
            </a:extLst>
          </p:cNvPr>
          <p:cNvSpPr/>
          <p:nvPr/>
        </p:nvSpPr>
        <p:spPr>
          <a:xfrm>
            <a:off x="2064295" y="5751562"/>
            <a:ext cx="874653"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Mg</a:t>
            </a:r>
            <a:endParaRPr dirty="0"/>
          </a:p>
        </p:txBody>
      </p:sp>
      <p:sp>
        <p:nvSpPr>
          <p:cNvPr id="6" name="Google Shape;306;p15">
            <a:extLst>
              <a:ext uri="{FF2B5EF4-FFF2-40B4-BE49-F238E27FC236}">
                <a16:creationId xmlns:a16="http://schemas.microsoft.com/office/drawing/2014/main" id="{43EC64BF-2CCE-553A-7FCE-E75415DB632D}"/>
              </a:ext>
            </a:extLst>
          </p:cNvPr>
          <p:cNvSpPr/>
          <p:nvPr/>
        </p:nvSpPr>
        <p:spPr>
          <a:xfrm>
            <a:off x="3096334" y="6166576"/>
            <a:ext cx="874653"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K</a:t>
            </a:r>
            <a:endParaRPr dirty="0"/>
          </a:p>
        </p:txBody>
      </p:sp>
      <p:sp>
        <p:nvSpPr>
          <p:cNvPr id="7" name="Google Shape;306;p15">
            <a:extLst>
              <a:ext uri="{FF2B5EF4-FFF2-40B4-BE49-F238E27FC236}">
                <a16:creationId xmlns:a16="http://schemas.microsoft.com/office/drawing/2014/main" id="{F47E3F0C-76EB-987F-2827-8303336BC18F}"/>
              </a:ext>
            </a:extLst>
          </p:cNvPr>
          <p:cNvSpPr/>
          <p:nvPr/>
        </p:nvSpPr>
        <p:spPr>
          <a:xfrm>
            <a:off x="4117579" y="5751563"/>
            <a:ext cx="874653"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P</a:t>
            </a:r>
            <a:endParaRPr dirty="0"/>
          </a:p>
        </p:txBody>
      </p:sp>
      <p:sp>
        <p:nvSpPr>
          <p:cNvPr id="8" name="Google Shape;306;p15">
            <a:extLst>
              <a:ext uri="{FF2B5EF4-FFF2-40B4-BE49-F238E27FC236}">
                <a16:creationId xmlns:a16="http://schemas.microsoft.com/office/drawing/2014/main" id="{11E6C1B8-FBE4-0D38-89BF-A4CAE39EE44F}"/>
              </a:ext>
            </a:extLst>
          </p:cNvPr>
          <p:cNvSpPr/>
          <p:nvPr/>
        </p:nvSpPr>
        <p:spPr>
          <a:xfrm>
            <a:off x="4837288" y="5125408"/>
            <a:ext cx="874653" cy="55489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N</a:t>
            </a:r>
            <a:endParaRPr dirty="0"/>
          </a:p>
        </p:txBody>
      </p:sp>
      <p:cxnSp>
        <p:nvCxnSpPr>
          <p:cNvPr id="10" name="Connecteur droit 9">
            <a:extLst>
              <a:ext uri="{FF2B5EF4-FFF2-40B4-BE49-F238E27FC236}">
                <a16:creationId xmlns:a16="http://schemas.microsoft.com/office/drawing/2014/main" id="{67FFE6B0-F5FB-3CBF-EABF-99027E048B41}"/>
              </a:ext>
            </a:extLst>
          </p:cNvPr>
          <p:cNvCxnSpPr>
            <a:cxnSpLocks/>
            <a:stCxn id="3" idx="2"/>
            <a:endCxn id="4" idx="3"/>
          </p:cNvCxnSpPr>
          <p:nvPr/>
        </p:nvCxnSpPr>
        <p:spPr>
          <a:xfrm flipH="1">
            <a:off x="2191453" y="5081006"/>
            <a:ext cx="1342209" cy="345662"/>
          </a:xfrm>
          <a:prstGeom prst="line">
            <a:avLst/>
          </a:prstGeom>
        </p:spPr>
        <p:style>
          <a:lnRef idx="1">
            <a:schemeClr val="accent5"/>
          </a:lnRef>
          <a:fillRef idx="0">
            <a:schemeClr val="accent5"/>
          </a:fillRef>
          <a:effectRef idx="0">
            <a:schemeClr val="accent5"/>
          </a:effectRef>
          <a:fontRef idx="minor">
            <a:schemeClr val="tx1"/>
          </a:fontRef>
        </p:style>
      </p:cxnSp>
      <p:cxnSp>
        <p:nvCxnSpPr>
          <p:cNvPr id="13" name="Connecteur droit 12">
            <a:extLst>
              <a:ext uri="{FF2B5EF4-FFF2-40B4-BE49-F238E27FC236}">
                <a16:creationId xmlns:a16="http://schemas.microsoft.com/office/drawing/2014/main" id="{F6638D49-BCAE-1E21-04D1-934CAE176C51}"/>
              </a:ext>
            </a:extLst>
          </p:cNvPr>
          <p:cNvCxnSpPr>
            <a:cxnSpLocks/>
            <a:stCxn id="3" idx="2"/>
            <a:endCxn id="5" idx="0"/>
          </p:cNvCxnSpPr>
          <p:nvPr/>
        </p:nvCxnSpPr>
        <p:spPr>
          <a:xfrm flipH="1">
            <a:off x="2501622" y="5081006"/>
            <a:ext cx="1032040" cy="670556"/>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Connecteur droit 13">
            <a:extLst>
              <a:ext uri="{FF2B5EF4-FFF2-40B4-BE49-F238E27FC236}">
                <a16:creationId xmlns:a16="http://schemas.microsoft.com/office/drawing/2014/main" id="{BB2C95C3-913D-B489-45F8-3787130C87AD}"/>
              </a:ext>
            </a:extLst>
          </p:cNvPr>
          <p:cNvCxnSpPr>
            <a:cxnSpLocks/>
            <a:stCxn id="3" idx="2"/>
            <a:endCxn id="7" idx="0"/>
          </p:cNvCxnSpPr>
          <p:nvPr/>
        </p:nvCxnSpPr>
        <p:spPr>
          <a:xfrm>
            <a:off x="3533662" y="5081006"/>
            <a:ext cx="1021244" cy="670557"/>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Connecteur droit 14">
            <a:extLst>
              <a:ext uri="{FF2B5EF4-FFF2-40B4-BE49-F238E27FC236}">
                <a16:creationId xmlns:a16="http://schemas.microsoft.com/office/drawing/2014/main" id="{A326C02C-8317-3CB9-3F9A-C3828EDA9FD7}"/>
              </a:ext>
            </a:extLst>
          </p:cNvPr>
          <p:cNvCxnSpPr>
            <a:cxnSpLocks/>
            <a:stCxn id="3" idx="2"/>
            <a:endCxn id="8" idx="1"/>
          </p:cNvCxnSpPr>
          <p:nvPr/>
        </p:nvCxnSpPr>
        <p:spPr>
          <a:xfrm>
            <a:off x="3533662" y="5081006"/>
            <a:ext cx="1303626" cy="321852"/>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Connecteur droit 15">
            <a:extLst>
              <a:ext uri="{FF2B5EF4-FFF2-40B4-BE49-F238E27FC236}">
                <a16:creationId xmlns:a16="http://schemas.microsoft.com/office/drawing/2014/main" id="{4D519ACD-4E19-E322-2E41-C30D7BC11F53}"/>
              </a:ext>
            </a:extLst>
          </p:cNvPr>
          <p:cNvCxnSpPr>
            <a:cxnSpLocks/>
            <a:stCxn id="3" idx="2"/>
            <a:endCxn id="6" idx="0"/>
          </p:cNvCxnSpPr>
          <p:nvPr/>
        </p:nvCxnSpPr>
        <p:spPr>
          <a:xfrm flipH="1">
            <a:off x="3533661" y="5081006"/>
            <a:ext cx="1" cy="1085570"/>
          </a:xfrm>
          <a:prstGeom prst="line">
            <a:avLst/>
          </a:prstGeom>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15"/>
          <p:cNvPicPr preferRelativeResize="0"/>
          <p:nvPr/>
        </p:nvPicPr>
        <p:blipFill rotWithShape="1">
          <a:blip r:embed="rId3">
            <a:alphaModFix/>
          </a:blip>
          <a:srcRect/>
          <a:stretch/>
        </p:blipFill>
        <p:spPr>
          <a:xfrm>
            <a:off x="3930902" y="4386962"/>
            <a:ext cx="2249941" cy="1429375"/>
          </a:xfrm>
          <a:prstGeom prst="rect">
            <a:avLst/>
          </a:prstGeom>
          <a:noFill/>
          <a:ln>
            <a:noFill/>
          </a:ln>
        </p:spPr>
      </p:pic>
      <p:sp>
        <p:nvSpPr>
          <p:cNvPr id="304" name="Google Shape;30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pic>
        <p:nvPicPr>
          <p:cNvPr id="305" name="Google Shape;305;p15" descr="Souche d’arbre avec un remplissage uni"/>
          <p:cNvPicPr preferRelativeResize="0"/>
          <p:nvPr/>
        </p:nvPicPr>
        <p:blipFill rotWithShape="1">
          <a:blip r:embed="rId4">
            <a:alphaModFix/>
          </a:blip>
          <a:srcRect/>
          <a:stretch/>
        </p:blipFill>
        <p:spPr>
          <a:xfrm>
            <a:off x="10936902" y="620798"/>
            <a:ext cx="833796" cy="833796"/>
          </a:xfrm>
          <a:prstGeom prst="rect">
            <a:avLst/>
          </a:prstGeom>
          <a:noFill/>
          <a:ln>
            <a:noFill/>
          </a:ln>
        </p:spPr>
      </p:pic>
      <p:sp>
        <p:nvSpPr>
          <p:cNvPr id="306" name="Google Shape;306;p15"/>
          <p:cNvSpPr/>
          <p:nvPr/>
        </p:nvSpPr>
        <p:spPr>
          <a:xfrm>
            <a:off x="607923" y="1575822"/>
            <a:ext cx="2517978"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a:solidFill>
                  <a:schemeClr val="lt1"/>
                </a:solidFill>
                <a:latin typeface="Calibri"/>
                <a:ea typeface="Calibri"/>
                <a:cs typeface="Calibri"/>
                <a:sym typeface="Calibri"/>
              </a:rPr>
              <a:t>GRECO</a:t>
            </a:r>
            <a:endParaRPr/>
          </a:p>
        </p:txBody>
      </p:sp>
      <p:sp>
        <p:nvSpPr>
          <p:cNvPr id="307" name="Google Shape;307;p15"/>
          <p:cNvSpPr/>
          <p:nvPr/>
        </p:nvSpPr>
        <p:spPr>
          <a:xfrm>
            <a:off x="6260863" y="1575822"/>
            <a:ext cx="2517978"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a:solidFill>
                  <a:schemeClr val="lt1"/>
                </a:solidFill>
                <a:latin typeface="Calibri"/>
                <a:ea typeface="Calibri"/>
                <a:cs typeface="Calibri"/>
                <a:sym typeface="Calibri"/>
              </a:rPr>
              <a:t>Forme d’humus</a:t>
            </a:r>
            <a:endParaRPr/>
          </a:p>
        </p:txBody>
      </p:sp>
      <p:sp>
        <p:nvSpPr>
          <p:cNvPr id="308" name="Google Shape;308;p15"/>
          <p:cNvSpPr/>
          <p:nvPr/>
        </p:nvSpPr>
        <p:spPr>
          <a:xfrm>
            <a:off x="607923" y="4182722"/>
            <a:ext cx="2517978"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a:solidFill>
                  <a:schemeClr val="lt1"/>
                </a:solidFill>
                <a:latin typeface="Calibri"/>
                <a:ea typeface="Calibri"/>
                <a:cs typeface="Calibri"/>
                <a:sym typeface="Calibri"/>
              </a:rPr>
              <a:t>Classe de texture</a:t>
            </a:r>
            <a:endParaRPr/>
          </a:p>
        </p:txBody>
      </p:sp>
      <p:sp>
        <p:nvSpPr>
          <p:cNvPr id="309" name="Google Shape;309;p15"/>
          <p:cNvSpPr/>
          <p:nvPr/>
        </p:nvSpPr>
        <p:spPr>
          <a:xfrm>
            <a:off x="6260863" y="4182722"/>
            <a:ext cx="2517978"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a:solidFill>
                  <a:schemeClr val="lt1"/>
                </a:solidFill>
                <a:latin typeface="Calibri"/>
                <a:ea typeface="Calibri"/>
                <a:cs typeface="Calibri"/>
                <a:sym typeface="Calibri"/>
              </a:rPr>
              <a:t>Effervescence à HCl</a:t>
            </a:r>
            <a:endParaRPr sz="2000">
              <a:solidFill>
                <a:schemeClr val="lt1"/>
              </a:solidFill>
              <a:latin typeface="Calibri"/>
              <a:ea typeface="Calibri"/>
              <a:cs typeface="Calibri"/>
              <a:sym typeface="Calibri"/>
            </a:endParaRPr>
          </a:p>
        </p:txBody>
      </p:sp>
      <p:pic>
        <p:nvPicPr>
          <p:cNvPr id="310" name="Google Shape;310;p15" descr="Bécher avec un remplissage uni"/>
          <p:cNvPicPr preferRelativeResize="0"/>
          <p:nvPr/>
        </p:nvPicPr>
        <p:blipFill rotWithShape="1">
          <a:blip r:embed="rId5">
            <a:alphaModFix/>
          </a:blip>
          <a:srcRect/>
          <a:stretch/>
        </p:blipFill>
        <p:spPr>
          <a:xfrm>
            <a:off x="9061072" y="4308824"/>
            <a:ext cx="914400" cy="914400"/>
          </a:xfrm>
          <a:prstGeom prst="rect">
            <a:avLst/>
          </a:prstGeom>
          <a:noFill/>
          <a:ln>
            <a:noFill/>
          </a:ln>
        </p:spPr>
      </p:pic>
      <p:pic>
        <p:nvPicPr>
          <p:cNvPr id="311" name="Google Shape;311;p15" descr="Langue des signes avec un remplissage uni"/>
          <p:cNvPicPr preferRelativeResize="0"/>
          <p:nvPr/>
        </p:nvPicPr>
        <p:blipFill rotWithShape="1">
          <a:blip r:embed="rId6">
            <a:alphaModFix/>
          </a:blip>
          <a:srcRect/>
          <a:stretch/>
        </p:blipFill>
        <p:spPr>
          <a:xfrm>
            <a:off x="3394550" y="4308824"/>
            <a:ext cx="914400" cy="914400"/>
          </a:xfrm>
          <a:prstGeom prst="rect">
            <a:avLst/>
          </a:prstGeom>
          <a:noFill/>
          <a:ln>
            <a:noFill/>
          </a:ln>
        </p:spPr>
      </p:pic>
      <p:pic>
        <p:nvPicPr>
          <p:cNvPr id="312" name="Google Shape;312;p15" descr="Feuille avec un remplissage uni"/>
          <p:cNvPicPr preferRelativeResize="0"/>
          <p:nvPr/>
        </p:nvPicPr>
        <p:blipFill rotWithShape="1">
          <a:blip r:embed="rId7">
            <a:alphaModFix/>
          </a:blip>
          <a:srcRect/>
          <a:stretch/>
        </p:blipFill>
        <p:spPr>
          <a:xfrm>
            <a:off x="9061072" y="1701924"/>
            <a:ext cx="914400" cy="914400"/>
          </a:xfrm>
          <a:prstGeom prst="rect">
            <a:avLst/>
          </a:prstGeom>
          <a:noFill/>
          <a:ln>
            <a:noFill/>
          </a:ln>
        </p:spPr>
      </p:pic>
      <p:pic>
        <p:nvPicPr>
          <p:cNvPr id="313" name="Google Shape;313;p15" descr="Carte topographique avec un remplissage uni"/>
          <p:cNvPicPr preferRelativeResize="0"/>
          <p:nvPr/>
        </p:nvPicPr>
        <p:blipFill rotWithShape="1">
          <a:blip r:embed="rId8">
            <a:alphaModFix/>
          </a:blip>
          <a:srcRect/>
          <a:stretch/>
        </p:blipFill>
        <p:spPr>
          <a:xfrm>
            <a:off x="3394550" y="1701924"/>
            <a:ext cx="914400" cy="914400"/>
          </a:xfrm>
          <a:prstGeom prst="rect">
            <a:avLst/>
          </a:prstGeom>
          <a:noFill/>
          <a:ln>
            <a:noFill/>
          </a:ln>
        </p:spPr>
      </p:pic>
      <p:sp>
        <p:nvSpPr>
          <p:cNvPr id="314" name="Google Shape;314;p15"/>
          <p:cNvSpPr/>
          <p:nvPr/>
        </p:nvSpPr>
        <p:spPr>
          <a:xfrm>
            <a:off x="341146" y="2535195"/>
            <a:ext cx="3953970" cy="17606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2000" dirty="0">
                <a:solidFill>
                  <a:schemeClr val="dk1"/>
                </a:solidFill>
                <a:latin typeface="Calibri"/>
                <a:ea typeface="Calibri"/>
                <a:cs typeface="Calibri"/>
                <a:sym typeface="Calibri"/>
              </a:rPr>
              <a:t>11 Grandes Régions Ecologiques</a:t>
            </a:r>
            <a:endParaRPr dirty="0"/>
          </a:p>
          <a:p>
            <a:pPr marL="0" marR="0" lvl="0" indent="0" algn="l" rtl="0">
              <a:spcBef>
                <a:spcPts val="0"/>
              </a:spcBef>
              <a:spcAft>
                <a:spcPts val="0"/>
              </a:spcAft>
              <a:buNone/>
            </a:pPr>
            <a:r>
              <a:rPr lang="fr-FR" sz="2000" dirty="0">
                <a:solidFill>
                  <a:schemeClr val="dk1"/>
                </a:solidFill>
                <a:latin typeface="Calibri"/>
                <a:ea typeface="Calibri"/>
                <a:cs typeface="Calibri"/>
                <a:sym typeface="Calibri"/>
              </a:rPr>
              <a:t>Au sein d’une GRECO :  conditions bioclimatiques proches</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Plus d'information [IGN]</a:t>
            </a:r>
            <a:r>
              <a:rPr lang="fr-FR" sz="2000" i="1" dirty="0">
                <a:solidFill>
                  <a:srgbClr val="92D050"/>
                </a:solidFill>
                <a:latin typeface="Calibri"/>
                <a:ea typeface="Calibri"/>
                <a:cs typeface="Calibri"/>
                <a:sym typeface="Calibri"/>
              </a:rPr>
              <a:t> </a:t>
            </a:r>
            <a:endParaRPr dirty="0">
              <a:solidFill>
                <a:srgbClr val="92D050"/>
              </a:solidFill>
            </a:endParaRPr>
          </a:p>
        </p:txBody>
      </p:sp>
      <p:pic>
        <p:nvPicPr>
          <p:cNvPr id="315" name="Google Shape;315;p15" descr="Découpage écologique du territoire en GRECO (grandes régions ..."/>
          <p:cNvPicPr preferRelativeResize="0"/>
          <p:nvPr/>
        </p:nvPicPr>
        <p:blipFill rotWithShape="1">
          <a:blip r:embed="rId10">
            <a:alphaModFix/>
          </a:blip>
          <a:srcRect/>
          <a:stretch/>
        </p:blipFill>
        <p:spPr>
          <a:xfrm>
            <a:off x="4396558" y="1690688"/>
            <a:ext cx="1723190" cy="1736902"/>
          </a:xfrm>
          <a:prstGeom prst="rect">
            <a:avLst/>
          </a:prstGeom>
          <a:noFill/>
          <a:ln>
            <a:noFill/>
          </a:ln>
        </p:spPr>
      </p:pic>
      <p:sp>
        <p:nvSpPr>
          <p:cNvPr id="316" name="Google Shape;316;p15"/>
          <p:cNvSpPr/>
          <p:nvPr/>
        </p:nvSpPr>
        <p:spPr>
          <a:xfrm>
            <a:off x="341146" y="5156076"/>
            <a:ext cx="3953970" cy="17606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2000" dirty="0">
                <a:solidFill>
                  <a:schemeClr val="dk1"/>
                </a:solidFill>
                <a:latin typeface="Calibri"/>
                <a:ea typeface="Calibri"/>
                <a:cs typeface="Calibri"/>
                <a:sym typeface="Calibri"/>
              </a:rPr>
              <a:t>5 types de textures</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rPr>
              <a:t>Triangle des textures</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Vidéo détermination des textures</a:t>
            </a:r>
            <a:endParaRPr dirty="0">
              <a:solidFill>
                <a:srgbClr val="92D050"/>
              </a:solidFill>
            </a:endParaRPr>
          </a:p>
        </p:txBody>
      </p:sp>
      <p:sp>
        <p:nvSpPr>
          <p:cNvPr id="317" name="Google Shape;317;p15"/>
          <p:cNvSpPr/>
          <p:nvPr/>
        </p:nvSpPr>
        <p:spPr>
          <a:xfrm>
            <a:off x="6163552" y="5013081"/>
            <a:ext cx="5190248" cy="17606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2000" dirty="0">
                <a:solidFill>
                  <a:schemeClr val="dk1"/>
                </a:solidFill>
                <a:latin typeface="Calibri"/>
                <a:ea typeface="Calibri"/>
                <a:cs typeface="Calibri"/>
                <a:sym typeface="Calibri"/>
              </a:rPr>
              <a:t>Indique la présence de carbonates de calcium</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Vidéo détermination de l’effervescence</a:t>
            </a:r>
            <a:endParaRPr dirty="0">
              <a:solidFill>
                <a:srgbClr val="92D050"/>
              </a:solidFill>
            </a:endParaRPr>
          </a:p>
        </p:txBody>
      </p:sp>
      <p:sp>
        <p:nvSpPr>
          <p:cNvPr id="318" name="Google Shape;318;p15"/>
          <p:cNvSpPr/>
          <p:nvPr/>
        </p:nvSpPr>
        <p:spPr>
          <a:xfrm>
            <a:off x="6163552" y="2582249"/>
            <a:ext cx="3953970" cy="17606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2000" dirty="0">
                <a:solidFill>
                  <a:schemeClr val="dk1"/>
                </a:solidFill>
                <a:latin typeface="Calibri"/>
                <a:ea typeface="Calibri"/>
                <a:cs typeface="Calibri"/>
                <a:sym typeface="Calibri"/>
              </a:rPr>
              <a:t>8 formes d’humus majoritaires</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rPr>
              <a:t>Clé des humus</a:t>
            </a:r>
            <a:endParaRPr dirty="0"/>
          </a:p>
          <a:p>
            <a:pPr marL="0" marR="0" lvl="0" indent="0" algn="l" rtl="0">
              <a:spcBef>
                <a:spcPts val="0"/>
              </a:spcBef>
              <a:spcAft>
                <a:spcPts val="0"/>
              </a:spcAft>
              <a:buNone/>
            </a:pPr>
            <a:r>
              <a:rPr lang="fr-FR" sz="2000" i="1" u="sng" dirty="0">
                <a:solidFill>
                  <a:srgbClr val="92D050"/>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Vidéo détermination de l’humus</a:t>
            </a:r>
            <a:endParaRPr dirty="0">
              <a:solidFill>
                <a:srgbClr val="92D050"/>
              </a:solidFill>
            </a:endParaRPr>
          </a:p>
        </p:txBody>
      </p:sp>
      <p:sp>
        <p:nvSpPr>
          <p:cNvPr id="320" name="Google Shape;32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Diagnostic de sensibilité à l’export des menus bois</a:t>
            </a:r>
            <a:endParaRPr sz="3200" b="1" dirty="0">
              <a:solidFill>
                <a:schemeClr val="tx1"/>
              </a:solidFill>
            </a:endParaRPr>
          </a:p>
        </p:txBody>
      </p:sp>
      <p:sp>
        <p:nvSpPr>
          <p:cNvPr id="2" name="Google Shape;309;p15">
            <a:extLst>
              <a:ext uri="{FF2B5EF4-FFF2-40B4-BE49-F238E27FC236}">
                <a16:creationId xmlns:a16="http://schemas.microsoft.com/office/drawing/2014/main" id="{AC7BF85C-83E4-2308-EC72-1CBAE01ACF6F}"/>
              </a:ext>
            </a:extLst>
          </p:cNvPr>
          <p:cNvSpPr/>
          <p:nvPr/>
        </p:nvSpPr>
        <p:spPr>
          <a:xfrm>
            <a:off x="10351474" y="2416453"/>
            <a:ext cx="1719493" cy="116660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dirty="0">
                <a:solidFill>
                  <a:schemeClr val="lt1"/>
                </a:solidFill>
                <a:latin typeface="Calibri"/>
                <a:ea typeface="Calibri"/>
                <a:cs typeface="Calibri"/>
                <a:sym typeface="Calibri"/>
              </a:rPr>
              <a:t>Profondeur prospectable</a:t>
            </a:r>
            <a:endParaRPr sz="2000" dirty="0">
              <a:solidFill>
                <a:schemeClr val="lt1"/>
              </a:solidFill>
              <a:latin typeface="Calibri"/>
              <a:ea typeface="Calibri"/>
              <a:cs typeface="Calibri"/>
              <a:sym typeface="Calibri"/>
            </a:endParaRPr>
          </a:p>
        </p:txBody>
      </p:sp>
      <p:pic>
        <p:nvPicPr>
          <p:cNvPr id="4" name="Graphique 3" descr="Arbre avec racines avec un remplissage uni">
            <a:extLst>
              <a:ext uri="{FF2B5EF4-FFF2-40B4-BE49-F238E27FC236}">
                <a16:creationId xmlns:a16="http://schemas.microsoft.com/office/drawing/2014/main" id="{9454F522-3A6B-5264-8EA0-118BDAF9978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51745" y="3815912"/>
            <a:ext cx="1118953" cy="11189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D’autres indicateurs sont utilisables</a:t>
            </a:r>
            <a:endParaRPr sz="3200" b="1" dirty="0">
              <a:solidFill>
                <a:schemeClr val="tx1"/>
              </a:solidFill>
            </a:endParaRPr>
          </a:p>
        </p:txBody>
      </p:sp>
      <p:sp>
        <p:nvSpPr>
          <p:cNvPr id="327" name="Google Shape;32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a:t>
            </a:fld>
            <a:endParaRPr/>
          </a:p>
        </p:txBody>
      </p:sp>
      <p:pic>
        <p:nvPicPr>
          <p:cNvPr id="328" name="Google Shape;328;p16"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pic>
        <p:nvPicPr>
          <p:cNvPr id="329" name="Google Shape;329;p16"/>
          <p:cNvPicPr preferRelativeResize="0"/>
          <p:nvPr/>
        </p:nvPicPr>
        <p:blipFill rotWithShape="1">
          <a:blip r:embed="rId4">
            <a:alphaModFix/>
          </a:blip>
          <a:srcRect/>
          <a:stretch/>
        </p:blipFill>
        <p:spPr>
          <a:xfrm>
            <a:off x="8326772" y="3876017"/>
            <a:ext cx="3104093" cy="2880000"/>
          </a:xfrm>
          <a:prstGeom prst="rect">
            <a:avLst/>
          </a:prstGeom>
          <a:noFill/>
          <a:ln>
            <a:noFill/>
          </a:ln>
        </p:spPr>
      </p:pic>
      <p:pic>
        <p:nvPicPr>
          <p:cNvPr id="330" name="Google Shape;330;p16"/>
          <p:cNvPicPr preferRelativeResize="0"/>
          <p:nvPr/>
        </p:nvPicPr>
        <p:blipFill rotWithShape="1">
          <a:blip r:embed="rId5">
            <a:alphaModFix/>
          </a:blip>
          <a:srcRect/>
          <a:stretch/>
        </p:blipFill>
        <p:spPr>
          <a:xfrm>
            <a:off x="4901729" y="3883731"/>
            <a:ext cx="3174306" cy="2880000"/>
          </a:xfrm>
          <a:prstGeom prst="rect">
            <a:avLst/>
          </a:prstGeom>
          <a:noFill/>
          <a:ln>
            <a:noFill/>
          </a:ln>
        </p:spPr>
      </p:pic>
      <p:pic>
        <p:nvPicPr>
          <p:cNvPr id="331" name="Google Shape;331;p16"/>
          <p:cNvPicPr preferRelativeResize="0"/>
          <p:nvPr/>
        </p:nvPicPr>
        <p:blipFill rotWithShape="1">
          <a:blip r:embed="rId6">
            <a:alphaModFix/>
          </a:blip>
          <a:srcRect/>
          <a:stretch/>
        </p:blipFill>
        <p:spPr>
          <a:xfrm>
            <a:off x="1333804" y="3876017"/>
            <a:ext cx="3095792" cy="2880000"/>
          </a:xfrm>
          <a:prstGeom prst="rect">
            <a:avLst/>
          </a:prstGeom>
          <a:noFill/>
          <a:ln>
            <a:noFill/>
          </a:ln>
        </p:spPr>
      </p:pic>
      <p:grpSp>
        <p:nvGrpSpPr>
          <p:cNvPr id="332" name="Google Shape;332;p16"/>
          <p:cNvGrpSpPr/>
          <p:nvPr/>
        </p:nvGrpSpPr>
        <p:grpSpPr>
          <a:xfrm>
            <a:off x="728356" y="2081577"/>
            <a:ext cx="2340679" cy="1580233"/>
            <a:chOff x="151117" y="1965960"/>
            <a:chExt cx="2340679" cy="1580233"/>
          </a:xfrm>
        </p:grpSpPr>
        <p:grpSp>
          <p:nvGrpSpPr>
            <p:cNvPr id="333" name="Google Shape;333;p16"/>
            <p:cNvGrpSpPr/>
            <p:nvPr/>
          </p:nvGrpSpPr>
          <p:grpSpPr>
            <a:xfrm>
              <a:off x="151117" y="2039035"/>
              <a:ext cx="204716" cy="1437315"/>
              <a:chOff x="177269" y="2710343"/>
              <a:chExt cx="204716" cy="1437315"/>
            </a:xfrm>
          </p:grpSpPr>
          <p:sp>
            <p:nvSpPr>
              <p:cNvPr id="334" name="Google Shape;334;p16"/>
              <p:cNvSpPr/>
              <p:nvPr/>
            </p:nvSpPr>
            <p:spPr>
              <a:xfrm>
                <a:off x="177269" y="3123223"/>
                <a:ext cx="204716" cy="198674"/>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16"/>
              <p:cNvSpPr/>
              <p:nvPr/>
            </p:nvSpPr>
            <p:spPr>
              <a:xfrm>
                <a:off x="177269" y="2710343"/>
                <a:ext cx="204716" cy="198674"/>
              </a:xfrm>
              <a:prstGeom prst="rect">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6"/>
              <p:cNvSpPr/>
              <p:nvPr/>
            </p:nvSpPr>
            <p:spPr>
              <a:xfrm>
                <a:off x="177269" y="3948984"/>
                <a:ext cx="204716" cy="198674"/>
              </a:xfrm>
              <a:prstGeom prst="rect">
                <a:avLst/>
              </a:prstGeom>
              <a:solidFill>
                <a:srgbClr val="DB5B79"/>
              </a:solidFill>
              <a:ln w="12700" cap="flat" cmpd="sng">
                <a:solidFill>
                  <a:srgbClr val="DB5B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6"/>
              <p:cNvSpPr/>
              <p:nvPr/>
            </p:nvSpPr>
            <p:spPr>
              <a:xfrm>
                <a:off x="177269" y="3536103"/>
                <a:ext cx="204716" cy="198674"/>
              </a:xfrm>
              <a:prstGeom prst="rect">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38" name="Google Shape;338;p16"/>
            <p:cNvSpPr txBox="1"/>
            <p:nvPr/>
          </p:nvSpPr>
          <p:spPr>
            <a:xfrm>
              <a:off x="433347" y="1965960"/>
              <a:ext cx="17133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sensibilité faible</a:t>
              </a:r>
              <a:endParaRPr/>
            </a:p>
          </p:txBody>
        </p:sp>
        <p:sp>
          <p:nvSpPr>
            <p:cNvPr id="339" name="Google Shape;339;p16"/>
            <p:cNvSpPr txBox="1"/>
            <p:nvPr/>
          </p:nvSpPr>
          <p:spPr>
            <a:xfrm>
              <a:off x="433347" y="2369594"/>
              <a:ext cx="20584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sensibilité moyenne</a:t>
              </a:r>
              <a:endParaRPr/>
            </a:p>
          </p:txBody>
        </p:sp>
        <p:sp>
          <p:nvSpPr>
            <p:cNvPr id="340" name="Google Shape;340;p16"/>
            <p:cNvSpPr txBox="1"/>
            <p:nvPr/>
          </p:nvSpPr>
          <p:spPr>
            <a:xfrm>
              <a:off x="433347" y="2773228"/>
              <a:ext cx="19566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sensibilité partielle</a:t>
              </a:r>
              <a:endParaRPr/>
            </a:p>
          </p:txBody>
        </p:sp>
        <p:sp>
          <p:nvSpPr>
            <p:cNvPr id="341" name="Google Shape;341;p16"/>
            <p:cNvSpPr txBox="1"/>
            <p:nvPr/>
          </p:nvSpPr>
          <p:spPr>
            <a:xfrm>
              <a:off x="433347" y="3176861"/>
              <a:ext cx="16351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sensibilité forte</a:t>
              </a:r>
              <a:endParaRPr/>
            </a:p>
          </p:txBody>
        </p:sp>
      </p:grpSp>
      <p:sp>
        <p:nvSpPr>
          <p:cNvPr id="342" name="Google Shape;342;p16"/>
          <p:cNvSpPr txBox="1"/>
          <p:nvPr/>
        </p:nvSpPr>
        <p:spPr>
          <a:xfrm>
            <a:off x="521754" y="6117400"/>
            <a:ext cx="16240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Ademe 2006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forme d’humus</a:t>
            </a:r>
            <a:endParaRPr/>
          </a:p>
        </p:txBody>
      </p:sp>
      <p:sp>
        <p:nvSpPr>
          <p:cNvPr id="343" name="Google Shape;343;p16"/>
          <p:cNvSpPr txBox="1"/>
          <p:nvPr/>
        </p:nvSpPr>
        <p:spPr>
          <a:xfrm>
            <a:off x="4466275" y="6202233"/>
            <a:ext cx="150874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Ademe 2006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pH bioindiqué</a:t>
            </a:r>
            <a:endParaRPr sz="1800">
              <a:solidFill>
                <a:schemeClr val="dk1"/>
              </a:solidFill>
              <a:latin typeface="Calibri"/>
              <a:ea typeface="Calibri"/>
              <a:cs typeface="Calibri"/>
              <a:sym typeface="Calibri"/>
            </a:endParaRPr>
          </a:p>
        </p:txBody>
      </p:sp>
      <p:sp>
        <p:nvSpPr>
          <p:cNvPr id="344" name="Google Shape;344;p16"/>
          <p:cNvSpPr txBox="1"/>
          <p:nvPr/>
        </p:nvSpPr>
        <p:spPr>
          <a:xfrm>
            <a:off x="9358810" y="6537135"/>
            <a:ext cx="14173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Insensé 2017</a:t>
            </a:r>
            <a:endParaRPr/>
          </a:p>
        </p:txBody>
      </p:sp>
      <p:graphicFrame>
        <p:nvGraphicFramePr>
          <p:cNvPr id="345" name="Google Shape;345;p16"/>
          <p:cNvGraphicFramePr/>
          <p:nvPr/>
        </p:nvGraphicFramePr>
        <p:xfrm>
          <a:off x="3535990" y="1322504"/>
          <a:ext cx="8127975" cy="2590870"/>
        </p:xfrm>
        <a:graphic>
          <a:graphicData uri="http://schemas.openxmlformats.org/drawingml/2006/table">
            <a:tbl>
              <a:tblPr firstRow="1" bandRow="1">
                <a:noFill/>
                <a:tableStyleId>{C80F547E-E8F8-477A-A2EF-77FEA8F9D100}</a:tableStyleId>
              </a:tblPr>
              <a:tblGrid>
                <a:gridCol w="3877025">
                  <a:extLst>
                    <a:ext uri="{9D8B030D-6E8A-4147-A177-3AD203B41FA5}">
                      <a16:colId xmlns:a16="http://schemas.microsoft.com/office/drawing/2014/main" val="20000"/>
                    </a:ext>
                  </a:extLst>
                </a:gridCol>
                <a:gridCol w="1119125">
                  <a:extLst>
                    <a:ext uri="{9D8B030D-6E8A-4147-A177-3AD203B41FA5}">
                      <a16:colId xmlns:a16="http://schemas.microsoft.com/office/drawing/2014/main" val="20001"/>
                    </a:ext>
                  </a:extLst>
                </a:gridCol>
                <a:gridCol w="1146400">
                  <a:extLst>
                    <a:ext uri="{9D8B030D-6E8A-4147-A177-3AD203B41FA5}">
                      <a16:colId xmlns:a16="http://schemas.microsoft.com/office/drawing/2014/main" val="20002"/>
                    </a:ext>
                  </a:extLst>
                </a:gridCol>
                <a:gridCol w="1160050">
                  <a:extLst>
                    <a:ext uri="{9D8B030D-6E8A-4147-A177-3AD203B41FA5}">
                      <a16:colId xmlns:a16="http://schemas.microsoft.com/office/drawing/2014/main" val="20003"/>
                    </a:ext>
                  </a:extLst>
                </a:gridCol>
                <a:gridCol w="825375">
                  <a:extLst>
                    <a:ext uri="{9D8B030D-6E8A-4147-A177-3AD203B41FA5}">
                      <a16:colId xmlns:a16="http://schemas.microsoft.com/office/drawing/2014/main" val="20004"/>
                    </a:ext>
                  </a:extLst>
                </a:gridCol>
              </a:tblGrid>
              <a:tr h="311925">
                <a:tc gridSpan="5">
                  <a:txBody>
                    <a:bodyPr/>
                    <a:lstStyle/>
                    <a:p>
                      <a:pPr marL="0" marR="0" lvl="0" indent="0" algn="ctr" rtl="0">
                        <a:spcBef>
                          <a:spcPts val="0"/>
                        </a:spcBef>
                        <a:spcAft>
                          <a:spcPts val="0"/>
                        </a:spcAft>
                        <a:buNone/>
                      </a:pPr>
                      <a:r>
                        <a:rPr lang="fr-FR" sz="1800" u="none" strike="noStrike" cap="none">
                          <a:solidFill>
                            <a:srgbClr val="000000"/>
                          </a:solidFill>
                        </a:rPr>
                        <a:t>Sensibilité des sols à un export supplémentaire de biomasse</a:t>
                      </a: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faible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gridSpan="2">
                  <a:txBody>
                    <a:bodyPr/>
                    <a:lstStyle/>
                    <a:p>
                      <a:pPr marL="0" marR="0" lvl="0" indent="0" algn="ctr" rtl="0">
                        <a:spcBef>
                          <a:spcPts val="0"/>
                        </a:spcBef>
                        <a:spcAft>
                          <a:spcPts val="0"/>
                        </a:spcAft>
                        <a:buNone/>
                      </a:pPr>
                      <a:r>
                        <a:rPr lang="fr-FR" sz="1800" u="none" strike="noStrike" cap="none">
                          <a:solidFill>
                            <a:srgbClr val="000000"/>
                          </a:solidFill>
                        </a:rPr>
                        <a:t>moyenne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hMerge="1">
                  <a:txBody>
                    <a:bodyPr/>
                    <a:lstStyle/>
                    <a:p>
                      <a:endParaRPr lang="fr-FR"/>
                    </a:p>
                  </a:txBody>
                  <a:tcPr/>
                </a:tc>
                <a:tc>
                  <a:txBody>
                    <a:bodyPr/>
                    <a:lstStyle/>
                    <a:p>
                      <a:pPr marL="0" marR="0" lvl="0" indent="0" algn="ctr" rtl="0">
                        <a:spcBef>
                          <a:spcPts val="0"/>
                        </a:spcBef>
                        <a:spcAft>
                          <a:spcPts val="0"/>
                        </a:spcAft>
                        <a:buNone/>
                      </a:pPr>
                      <a:r>
                        <a:rPr lang="fr-FR" sz="1800" u="none" strike="noStrike" cap="none">
                          <a:solidFill>
                            <a:srgbClr val="000000"/>
                          </a:solidFill>
                        </a:rPr>
                        <a:t>forte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partielle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moyenne</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fr-FR" sz="1800" u="none" strike="noStrike" cap="none">
                          <a:solidFill>
                            <a:srgbClr val="000000"/>
                          </a:solidFill>
                        </a:rPr>
                        <a:t>Ademe 2006 avec les formes d’humus</a:t>
                      </a:r>
                      <a:endParaRPr sz="1800" u="none" strike="noStrike" cap="none">
                        <a:solidFill>
                          <a:srgbClr val="000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39</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gridSpan="2">
                  <a:txBody>
                    <a:bodyPr/>
                    <a:lstStyle/>
                    <a:p>
                      <a:pPr marL="0" marR="0" lvl="0" indent="0" algn="ctr" rtl="0">
                        <a:spcBef>
                          <a:spcPts val="0"/>
                        </a:spcBef>
                        <a:spcAft>
                          <a:spcPts val="0"/>
                        </a:spcAft>
                        <a:buNone/>
                      </a:pPr>
                      <a:r>
                        <a:rPr lang="fr-FR" sz="1800" u="none" strike="noStrike" cap="none">
                          <a:solidFill>
                            <a:srgbClr val="000000"/>
                          </a:solidFill>
                        </a:rPr>
                        <a:t>30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hMerge="1">
                  <a:txBody>
                    <a:bodyPr/>
                    <a:lstStyle/>
                    <a:p>
                      <a:endParaRPr lang="fr-FR"/>
                    </a:p>
                  </a:txBody>
                  <a:tcPr/>
                </a:tc>
                <a:tc>
                  <a:txBody>
                    <a:bodyPr/>
                    <a:lstStyle/>
                    <a:p>
                      <a:pPr marL="0" marR="0" lvl="0" indent="0" algn="ctr" rtl="0">
                        <a:spcBef>
                          <a:spcPts val="0"/>
                        </a:spcBef>
                        <a:spcAft>
                          <a:spcPts val="0"/>
                        </a:spcAft>
                        <a:buNone/>
                      </a:pPr>
                      <a:r>
                        <a:rPr lang="fr-FR" sz="1800" u="none" strike="noStrike" cap="none">
                          <a:solidFill>
                            <a:srgbClr val="000000"/>
                          </a:solidFill>
                        </a:rPr>
                        <a:t>31</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fr-FR" sz="1800" u="none" strike="noStrike" cap="none">
                          <a:solidFill>
                            <a:srgbClr val="000000"/>
                          </a:solidFill>
                        </a:rPr>
                        <a:t>Ademe 2006 avec le pH bio-indiqué</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65</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gridSpan="2">
                  <a:txBody>
                    <a:bodyPr/>
                    <a:lstStyle/>
                    <a:p>
                      <a:pPr marL="0" marR="0" lvl="0" indent="0" algn="ctr" rtl="0">
                        <a:spcBef>
                          <a:spcPts val="0"/>
                        </a:spcBef>
                        <a:spcAft>
                          <a:spcPts val="0"/>
                        </a:spcAft>
                        <a:buNone/>
                      </a:pPr>
                      <a:r>
                        <a:rPr lang="fr-FR" sz="1800" u="none" strike="noStrike" cap="none">
                          <a:solidFill>
                            <a:srgbClr val="000000"/>
                          </a:solidFill>
                        </a:rPr>
                        <a:t>20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hMerge="1">
                  <a:txBody>
                    <a:bodyPr/>
                    <a:lstStyle/>
                    <a:p>
                      <a:endParaRPr lang="fr-FR"/>
                    </a:p>
                  </a:txBody>
                  <a:tcPr/>
                </a:tc>
                <a:tc>
                  <a:txBody>
                    <a:bodyPr/>
                    <a:lstStyle/>
                    <a:p>
                      <a:pPr marL="0" marR="0" lvl="0" indent="0" algn="ctr" rtl="0">
                        <a:spcBef>
                          <a:spcPts val="0"/>
                        </a:spcBef>
                        <a:spcAft>
                          <a:spcPts val="0"/>
                        </a:spcAft>
                        <a:buNone/>
                      </a:pPr>
                      <a:r>
                        <a:rPr lang="fr-FR" sz="1800" u="none" strike="noStrike" cap="none">
                          <a:solidFill>
                            <a:srgbClr val="000000"/>
                          </a:solidFill>
                        </a:rPr>
                        <a:t>15</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fr-FR" sz="1800" u="none" strike="noStrike" cap="none">
                          <a:solidFill>
                            <a:srgbClr val="000000"/>
                          </a:solidFill>
                        </a:rPr>
                        <a:t>BioSoil (analyses physico-chimiques)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27</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22</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27</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fr-FR" sz="1800" u="none" strike="noStrike" cap="none" dirty="0">
                          <a:solidFill>
                            <a:srgbClr val="000000"/>
                          </a:solidFill>
                        </a:rPr>
                        <a:t>Insensé 2017</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30</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a:solidFill>
                            <a:srgbClr val="000000"/>
                          </a:solidFill>
                        </a:rPr>
                        <a:t>23</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fr-FR" sz="1800" u="none" strike="noStrike" cap="none" dirty="0">
                          <a:solidFill>
                            <a:srgbClr val="000000"/>
                          </a:solidFill>
                        </a:rPr>
                        <a:t>23</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3" name="Google Shape;359;p17">
            <a:extLst>
              <a:ext uri="{FF2B5EF4-FFF2-40B4-BE49-F238E27FC236}">
                <a16:creationId xmlns:a16="http://schemas.microsoft.com/office/drawing/2014/main" id="{931A6635-BC90-CF8A-C21E-91C502B6896B}"/>
              </a:ext>
            </a:extLst>
          </p:cNvPr>
          <p:cNvPicPr preferRelativeResize="0"/>
          <p:nvPr/>
        </p:nvPicPr>
        <p:blipFill>
          <a:blip r:embed="rId3">
            <a:alphaModFix/>
          </a:blip>
          <a:stretch>
            <a:fillRect/>
          </a:stretch>
        </p:blipFill>
        <p:spPr>
          <a:xfrm>
            <a:off x="835411" y="2453968"/>
            <a:ext cx="7163345" cy="4029381"/>
          </a:xfrm>
          <a:prstGeom prst="rect">
            <a:avLst/>
          </a:prstGeom>
          <a:noFill/>
          <a:ln>
            <a:noFill/>
          </a:ln>
        </p:spPr>
      </p:pic>
      <p:sp>
        <p:nvSpPr>
          <p:cNvPr id="820" name="Google Shape;820;p36"/>
          <p:cNvSpPr txBox="1">
            <a:spLocks noGrp="1"/>
          </p:cNvSpPr>
          <p:nvPr>
            <p:ph type="body" idx="1"/>
          </p:nvPr>
        </p:nvSpPr>
        <p:spPr>
          <a:xfrm>
            <a:off x="838200" y="1690688"/>
            <a:ext cx="10515600" cy="1162901"/>
          </a:xfrm>
          <a:prstGeom prst="rect">
            <a:avLst/>
          </a:prstGeom>
          <a:noFill/>
          <a:ln>
            <a:noFill/>
          </a:ln>
        </p:spPr>
        <p:txBody>
          <a:bodyPr spcFirstLastPara="1" wrap="square" lIns="91425" tIns="45700" rIns="91425" bIns="45700" anchor="t" anchorCtr="0">
            <a:normAutofit/>
          </a:bodyPr>
          <a:lstStyle/>
          <a:p>
            <a:pPr marL="0" indent="0">
              <a:spcBef>
                <a:spcPts val="0"/>
              </a:spcBef>
              <a:buSzPts val="2800"/>
              <a:buNone/>
            </a:pPr>
            <a:r>
              <a:rPr lang="fr-FR" sz="2000" dirty="0"/>
              <a:t>A visionner sur </a:t>
            </a:r>
            <a:r>
              <a:rPr lang="fr-FR" sz="2000" dirty="0">
                <a:latin typeface="Calibri" panose="020F0502020204030204" pitchFamily="34" charset="0"/>
                <a:cs typeface="Calibri" panose="020F0502020204030204" pitchFamily="34" charset="0"/>
              </a:rPr>
              <a:t>YouTube : </a:t>
            </a:r>
            <a:r>
              <a:rPr lang="fr-FR" sz="2000" u="sng" dirty="0">
                <a:solidFill>
                  <a:schemeClr val="accent3">
                    <a:lumMod val="50000"/>
                  </a:schemeClr>
                </a:solidFill>
                <a:latin typeface="Calibri" panose="020F0502020204030204" pitchFamily="34" charset="0"/>
                <a:ea typeface="Times New Roman"/>
                <a:cs typeface="Calibri" panose="020F0502020204030204" pitchFamily="34" charset="0"/>
                <a:sym typeface="Times New Roman"/>
                <a:hlinkClick r:id="rId4">
                  <a:extLst>
                    <a:ext uri="{A12FA001-AC4F-418D-AE19-62706E023703}">
                      <ahyp:hlinkClr xmlns:ahyp="http://schemas.microsoft.com/office/drawing/2018/hyperlinkcolor" val="tx"/>
                    </a:ext>
                  </a:extLst>
                </a:hlinkClick>
              </a:rPr>
              <a:t>https://youtu.be/bUIMNc65RyM</a:t>
            </a:r>
            <a:endParaRPr lang="fr-FR" sz="2000" dirty="0">
              <a:solidFill>
                <a:schemeClr val="accent3">
                  <a:lumMod val="50000"/>
                </a:schemeClr>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000"/>
              <a:buNone/>
            </a:pPr>
            <a:r>
              <a:rPr lang="fr-FR" sz="2000" dirty="0">
                <a:latin typeface="Calibri" panose="020F0502020204030204" pitchFamily="34" charset="0"/>
                <a:cs typeface="Calibri" panose="020F0502020204030204" pitchFamily="34" charset="0"/>
              </a:rPr>
              <a:t>Durée : 10 min  </a:t>
            </a:r>
            <a:endParaRPr dirty="0">
              <a:latin typeface="Calibri" panose="020F0502020204030204" pitchFamily="34" charset="0"/>
              <a:cs typeface="Calibri" panose="020F0502020204030204" pitchFamily="34" charset="0"/>
            </a:endParaRPr>
          </a:p>
        </p:txBody>
      </p:sp>
      <p:sp>
        <p:nvSpPr>
          <p:cNvPr id="822" name="Google Shape;82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Livvic"/>
              <a:buNone/>
            </a:pPr>
            <a:r>
              <a:rPr lang="fr-FR" sz="3200" b="1" dirty="0"/>
              <a:t>Vidéo #12 Diagnostic de sensibilité à l’export des menus bois</a:t>
            </a:r>
            <a:endParaRPr dirty="0"/>
          </a:p>
        </p:txBody>
      </p:sp>
      <p:sp>
        <p:nvSpPr>
          <p:cNvPr id="823" name="Google Shape;82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a:t>
            </a:fld>
            <a:endParaRPr dirty="0"/>
          </a:p>
        </p:txBody>
      </p:sp>
      <p:pic>
        <p:nvPicPr>
          <p:cNvPr id="4" name="Google Shape;355;p17">
            <a:extLst>
              <a:ext uri="{FF2B5EF4-FFF2-40B4-BE49-F238E27FC236}">
                <a16:creationId xmlns:a16="http://schemas.microsoft.com/office/drawing/2014/main" id="{3F1556D0-12F2-13EE-4420-78288171E283}"/>
              </a:ext>
            </a:extLst>
          </p:cNvPr>
          <p:cNvPicPr preferRelativeResize="0"/>
          <p:nvPr/>
        </p:nvPicPr>
        <p:blipFill rotWithShape="1">
          <a:blip r:embed="rId5">
            <a:alphaModFix/>
          </a:blip>
          <a:srcRect/>
          <a:stretch/>
        </p:blipFill>
        <p:spPr>
          <a:xfrm>
            <a:off x="9863772" y="3217699"/>
            <a:ext cx="1490028" cy="1939078"/>
          </a:xfrm>
          <a:prstGeom prst="rect">
            <a:avLst/>
          </a:prstGeom>
          <a:noFill/>
          <a:ln>
            <a:noFill/>
          </a:ln>
        </p:spPr>
      </p:pic>
      <p:sp>
        <p:nvSpPr>
          <p:cNvPr id="6" name="ZoneTexte 5">
            <a:extLst>
              <a:ext uri="{FF2B5EF4-FFF2-40B4-BE49-F238E27FC236}">
                <a16:creationId xmlns:a16="http://schemas.microsoft.com/office/drawing/2014/main" id="{CA54AB2E-11F3-0B2B-E7FC-4115D19BF181}"/>
              </a:ext>
            </a:extLst>
          </p:cNvPr>
          <p:cNvSpPr txBox="1"/>
          <p:nvPr/>
        </p:nvSpPr>
        <p:spPr>
          <a:xfrm>
            <a:off x="8369427" y="5437836"/>
            <a:ext cx="3225546" cy="400110"/>
          </a:xfrm>
          <a:prstGeom prst="rect">
            <a:avLst/>
          </a:prstGeom>
          <a:noFill/>
        </p:spPr>
        <p:txBody>
          <a:bodyPr wrap="square">
            <a:spAutoFit/>
          </a:bodyPr>
          <a:lstStyle/>
          <a:p>
            <a:pPr marL="0" marR="0" lvl="0" indent="0" algn="l" rtl="0">
              <a:spcBef>
                <a:spcPts val="0"/>
              </a:spcBef>
              <a:spcAft>
                <a:spcPts val="0"/>
              </a:spcAft>
              <a:buNone/>
            </a:pPr>
            <a:r>
              <a:rPr lang="fr-FR" sz="2000" dirty="0">
                <a:solidFill>
                  <a:schemeClr val="dk1"/>
                </a:solidFill>
                <a:latin typeface="Calibri"/>
                <a:ea typeface="Calibri"/>
                <a:cs typeface="Calibri"/>
                <a:sym typeface="Calibri"/>
                <a:hlinkClick r:id="rId6"/>
              </a:rPr>
              <a:t>Utiliser l’application For-Eval</a:t>
            </a:r>
            <a:endParaRPr lang="fr-FR" sz="2000" dirty="0"/>
          </a:p>
        </p:txBody>
      </p:sp>
      <p:pic>
        <p:nvPicPr>
          <p:cNvPr id="7" name="Google Shape;353;p17" descr="Souche d’arbre avec un remplissage uni">
            <a:extLst>
              <a:ext uri="{FF2B5EF4-FFF2-40B4-BE49-F238E27FC236}">
                <a16:creationId xmlns:a16="http://schemas.microsoft.com/office/drawing/2014/main" id="{17FDC1CC-C8AF-7756-8289-A004B38F1516}"/>
              </a:ext>
            </a:extLst>
          </p:cNvPr>
          <p:cNvPicPr preferRelativeResize="0"/>
          <p:nvPr/>
        </p:nvPicPr>
        <p:blipFill rotWithShape="1">
          <a:blip r:embed="rId7">
            <a:alphaModFix/>
          </a:blip>
          <a:srcRect/>
          <a:stretch/>
        </p:blipFill>
        <p:spPr>
          <a:xfrm>
            <a:off x="10936902" y="620798"/>
            <a:ext cx="833796" cy="833796"/>
          </a:xfrm>
          <a:prstGeom prst="rect">
            <a:avLst/>
          </a:prstGeom>
          <a:noFill/>
          <a:ln>
            <a:noFill/>
          </a:ln>
        </p:spPr>
      </p:pic>
    </p:spTree>
    <p:extLst>
      <p:ext uri="{BB962C8B-B14F-4D97-AF65-F5344CB8AC3E}">
        <p14:creationId xmlns:p14="http://schemas.microsoft.com/office/powerpoint/2010/main" val="3981171394"/>
      </p:ext>
    </p:extLst>
  </p:cSld>
  <p:clrMapOvr>
    <a:masterClrMapping/>
  </p:clrMapOvr>
</p:sld>
</file>

<file path=ppt/theme/theme1.xml><?xml version="1.0" encoding="utf-8"?>
<a:theme xmlns:a="http://schemas.openxmlformats.org/drawingml/2006/main" name="Thème Office">
  <a:themeElements>
    <a:clrScheme name="Couleurs AFES">
      <a:dk1>
        <a:srgbClr val="000000"/>
      </a:dk1>
      <a:lt1>
        <a:srgbClr val="FFFFFF"/>
      </a:lt1>
      <a:dk2>
        <a:srgbClr val="44546A"/>
      </a:dk2>
      <a:lt2>
        <a:srgbClr val="EEEEEE"/>
      </a:lt2>
      <a:accent1>
        <a:srgbClr val="F6F5F0"/>
      </a:accent1>
      <a:accent2>
        <a:srgbClr val="EBE6E0"/>
      </a:accent2>
      <a:accent3>
        <a:srgbClr val="F9BF92"/>
      </a:accent3>
      <a:accent4>
        <a:srgbClr val="5EB26C"/>
      </a:accent4>
      <a:accent5>
        <a:srgbClr val="237D3D"/>
      </a:accent5>
      <a:accent6>
        <a:srgbClr val="5F3114"/>
      </a:accent6>
      <a:hlink>
        <a:srgbClr val="BF6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2032</Words>
  <Application>Microsoft Office PowerPoint</Application>
  <PresentationFormat>Grand écran</PresentationFormat>
  <Paragraphs>130</Paragraphs>
  <Slides>10</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Josefin Sans</vt:lpstr>
      <vt:lpstr>Source Sans Pro Light</vt:lpstr>
      <vt:lpstr>Calibri</vt:lpstr>
      <vt:lpstr>Livvic</vt:lpstr>
      <vt:lpstr>Arial</vt:lpstr>
      <vt:lpstr>Thème Office</vt:lpstr>
      <vt:lpstr>01</vt:lpstr>
      <vt:lpstr>02 Diagnostic de sensibilité à l’export des menus bois</vt:lpstr>
      <vt:lpstr>Impacts des modes de récolte</vt:lpstr>
      <vt:lpstr>Indicateurs de sensibilité à l’export des menus bois</vt:lpstr>
      <vt:lpstr>Indicateur analytique de sensibilité</vt:lpstr>
      <vt:lpstr>5 indicateurs de terrain</vt:lpstr>
      <vt:lpstr>Diagnostic de sensibilité à l’export des menus bois</vt:lpstr>
      <vt:lpstr>D’autres indicateurs sont utilisables</vt:lpstr>
      <vt:lpstr>Vidéo #12 Diagnostic de sensibilité à l’export des menus bois</vt:lpstr>
      <vt:lpstr>Vidéo réalisée avec le soutien financier de l’ADEME.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la formation</dc:title>
  <dc:creator>SOLENN CHAUVEL</dc:creator>
  <cp:lastModifiedBy>SOLENN CHAUVEL</cp:lastModifiedBy>
  <cp:revision>19</cp:revision>
  <dcterms:created xsi:type="dcterms:W3CDTF">2022-05-25T06:49:56Z</dcterms:created>
  <dcterms:modified xsi:type="dcterms:W3CDTF">2022-10-31T10:07:03Z</dcterms:modified>
</cp:coreProperties>
</file>