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54A_BB56AE7E.xml" ContentType="application/vnd.ms-powerpoint.comments+xml"/>
  <Override PartName="/ppt/comments/modernComment_545_FD418AA9.xml" ContentType="application/vnd.ms-powerpoint.comments+xml"/>
  <Override PartName="/ppt/comments/modernComment_544_81A5EA8C.xml" ContentType="application/vnd.ms-powerpoint.comments+xml"/>
  <Override PartName="/ppt/comments/modernComment_54C_F438474B.xml" ContentType="application/vnd.ms-powerpoint.comment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268" r:id="rId2"/>
    <p:sldId id="1370" r:id="rId3"/>
    <p:sldId id="1374" r:id="rId4"/>
    <p:sldId id="1373" r:id="rId5"/>
    <p:sldId id="1372" r:id="rId6"/>
    <p:sldId id="1371" r:id="rId7"/>
    <p:sldId id="1344" r:id="rId8"/>
    <p:sldId id="1345" r:id="rId9"/>
    <p:sldId id="1349" r:id="rId10"/>
    <p:sldId id="1348" r:id="rId11"/>
    <p:sldId id="1381" r:id="rId12"/>
    <p:sldId id="1386" r:id="rId13"/>
    <p:sldId id="1391" r:id="rId14"/>
    <p:sldId id="1392" r:id="rId15"/>
    <p:sldId id="1393" r:id="rId16"/>
    <p:sldId id="1396" r:id="rId17"/>
    <p:sldId id="1274" r:id="rId18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C05"/>
    <a:srgbClr val="30B2C2"/>
    <a:srgbClr val="7FD1DC"/>
    <a:srgbClr val="7F5911"/>
    <a:srgbClr val="0D95A6"/>
    <a:srgbClr val="95DFE9"/>
    <a:srgbClr val="AB89FF"/>
    <a:srgbClr val="DCECFE"/>
    <a:srgbClr val="9437FF"/>
    <a:srgbClr val="7F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17604-D9BD-4EFB-8549-681CD505265E}" v="56" dt="2022-06-03T14:34:49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9" autoAdjust="0"/>
    <p:restoredTop sz="85996" autoAdjust="0"/>
  </p:normalViewPr>
  <p:slideViewPr>
    <p:cSldViewPr snapToGrid="0">
      <p:cViewPr varScale="1">
        <p:scale>
          <a:sx n="84" d="100"/>
          <a:sy n="84" d="100"/>
        </p:scale>
        <p:origin x="201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544_81A5EA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16A4A3-10DE-49DE-9B23-01CB8FE04CC3}" authorId="{419C3439-79B1-9CE0-F20D-A516FEE64FD0}" created="2022-07-15T11:56:48.091">
    <pc:sldMkLst xmlns:pc="http://schemas.microsoft.com/office/powerpoint/2013/main/command">
      <pc:docMk/>
      <pc:sldMk cId="2175134348" sldId="1348"/>
    </pc:sldMkLst>
    <p188:txBody>
      <a:bodyPr/>
      <a:lstStyle/>
      <a:p>
        <a:r>
          <a:rPr lang="fr-FR"/>
          <a:t>J'ai peur que les 3 figures soient trop petites. </a:t>
        </a:r>
      </a:p>
    </p188:txBody>
  </p188:cm>
</p188:cmLst>
</file>

<file path=ppt/comments/modernComment_545_FD418A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E0E65F-8A0F-4FEB-BB74-34C5429CCB4C}" authorId="{419C3439-79B1-9CE0-F20D-A516FEE64FD0}" created="2022-07-15T11:55:56.247">
    <pc:sldMkLst xmlns:pc="http://schemas.microsoft.com/office/powerpoint/2013/main/command">
      <pc:docMk/>
      <pc:sldMk cId="4248930985" sldId="1349"/>
    </pc:sldMkLst>
    <p188:txBody>
      <a:bodyPr/>
      <a:lstStyle/>
      <a:p>
        <a:r>
          <a:rPr lang="fr-FR"/>
          <a:t>A quoi correspondent les skills categories ? Évoqué avant ? Que représente la surface des rectangles ? Une quelconque échelle  pour se repérer ? </a:t>
        </a:r>
      </a:p>
    </p188:txBody>
  </p188:cm>
</p188:cmLst>
</file>

<file path=ppt/comments/modernComment_54A_BB56AE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D7C630E-6441-4AB5-8799-6E31185B1474}" authorId="{419C3439-79B1-9CE0-F20D-A516FEE64FD0}" created="2022-07-15T11:45:24.075">
    <pc:sldMkLst xmlns:pc="http://schemas.microsoft.com/office/powerpoint/2013/main/command">
      <pc:docMk/>
      <pc:sldMk cId="3143020158" sldId="1354"/>
    </pc:sldMkLst>
    <p188:txBody>
      <a:bodyPr/>
      <a:lstStyle/>
      <a:p>
        <a:r>
          <a:rPr lang="fr-FR"/>
          <a:t>C'est le matériel et méthodes…
Tellement dense que cela mériterait 2 diapositives
</a:t>
        </a:r>
      </a:p>
    </p188:txBody>
  </p188:cm>
</p188:cmLst>
</file>

<file path=ppt/comments/modernComment_54C_F43847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31F8E0-9761-48DD-B898-09156A7B7789}" authorId="{419C3439-79B1-9CE0-F20D-A516FEE64FD0}" created="2022-07-15T12:02:16.520">
    <pc:sldMkLst xmlns:pc="http://schemas.microsoft.com/office/powerpoint/2013/main/command">
      <pc:docMk/>
      <pc:sldMk cId="4097328971" sldId="1356"/>
    </pc:sldMkLst>
    <p188:txBody>
      <a:bodyPr/>
      <a:lstStyle/>
      <a:p>
        <a:r>
          <a:rPr lang="fr-FR"/>
          <a:t>Sur quelles variables se basent ces clusters ? 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1849E25A-2687-B449-AC91-EEE7D21FE4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A14EA3F-5BCB-0C47-8579-3E3DA2DDB9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3DD5-9705-5F47-BF56-059E06E9FC28}" type="datetimeFigureOut">
              <a:t>26/06/2023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C6390C9-7CEF-DF4B-86F4-B7694ED213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22CE6BC-B594-654C-8EEF-8A8848A10A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D3EF1-0B59-0F4B-A1E1-EE7A9F674157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63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958C-7E45-5E44-AB5C-C1356778A528}" type="datetimeFigureOut">
              <a:t>26/06/2023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E718B-2A2A-6F47-8211-94DAD455DDAB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7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EJP </a:t>
            </a:r>
            <a:r>
              <a:rPr lang="fr-FR" dirty="0" err="1" smtClean="0"/>
              <a:t>Soil</a:t>
            </a:r>
            <a:r>
              <a:rPr lang="fr-FR" dirty="0" smtClean="0"/>
              <a:t>:</a:t>
            </a:r>
            <a:r>
              <a:rPr lang="fr-FR" baseline="0" dirty="0" smtClean="0"/>
              <a:t> gestion durable des sols agricoles face au changement climatique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47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noProof="0" dirty="0" err="1" smtClean="0"/>
              <a:t>Fonctionnement</a:t>
            </a:r>
            <a:r>
              <a:rPr lang="en-GB" sz="1050" noProof="0" dirty="0" smtClean="0"/>
              <a:t> </a:t>
            </a:r>
            <a:r>
              <a:rPr lang="en-GB" sz="1050" noProof="0" dirty="0" err="1" smtClean="0"/>
              <a:t>biologique</a:t>
            </a:r>
            <a:r>
              <a:rPr lang="en-GB" sz="1050" noProof="0" dirty="0" smtClean="0"/>
              <a:t> : 96% </a:t>
            </a:r>
            <a:r>
              <a:rPr lang="en-GB" sz="1050" baseline="0" noProof="0" dirty="0" smtClean="0"/>
              <a:t>important/</a:t>
            </a:r>
            <a:r>
              <a:rPr lang="en-GB" sz="1050" baseline="0" noProof="0" dirty="0" err="1" smtClean="0"/>
              <a:t>v.i</a:t>
            </a:r>
            <a:r>
              <a:rPr lang="en-GB" sz="1050" baseline="0" noProof="0" dirty="0" smtClean="0"/>
              <a:t>./</a:t>
            </a:r>
            <a:r>
              <a:rPr lang="en-GB" sz="1050" baseline="0" noProof="0" dirty="0" err="1" smtClean="0"/>
              <a:t>ess</a:t>
            </a:r>
            <a:r>
              <a:rPr lang="en-GB" sz="1050" baseline="0" noProof="0" dirty="0" smtClean="0"/>
              <a:t>. &lt;&gt; </a:t>
            </a:r>
            <a:r>
              <a:rPr lang="en-GB" sz="1050" baseline="0" noProof="0" dirty="0" err="1" smtClean="0"/>
              <a:t>Pédogenèse</a:t>
            </a:r>
            <a:r>
              <a:rPr lang="en-GB" sz="1050" baseline="0" noProof="0" dirty="0" smtClean="0"/>
              <a:t> : 60%. Service </a:t>
            </a:r>
            <a:r>
              <a:rPr lang="en-GB" sz="1050" baseline="0" noProof="0" dirty="0" err="1" smtClean="0"/>
              <a:t>d'approvisionnement</a:t>
            </a:r>
            <a:r>
              <a:rPr lang="en-GB" sz="1050" baseline="0" noProof="0" dirty="0" smtClean="0"/>
              <a:t> (</a:t>
            </a:r>
            <a:r>
              <a:rPr lang="en-GB" sz="1050" baseline="0" noProof="0" dirty="0" err="1" smtClean="0"/>
              <a:t>fertilité</a:t>
            </a:r>
            <a:r>
              <a:rPr lang="en-GB" sz="1050" baseline="0" noProof="0" dirty="0" smtClean="0"/>
              <a:t> des sols) : 96% &lt;&gt; </a:t>
            </a:r>
            <a:r>
              <a:rPr lang="en-GB" sz="1050" baseline="0" noProof="0" dirty="0" err="1" smtClean="0"/>
              <a:t>patrimoine</a:t>
            </a:r>
            <a:r>
              <a:rPr lang="en-GB" sz="1050" baseline="0" noProof="0" dirty="0" smtClean="0"/>
              <a:t> </a:t>
            </a:r>
            <a:r>
              <a:rPr lang="en-GB" sz="1050" baseline="0" noProof="0" dirty="0" err="1" smtClean="0"/>
              <a:t>culturel</a:t>
            </a:r>
            <a:r>
              <a:rPr lang="en-GB" sz="1050" baseline="0" noProof="0" dirty="0" smtClean="0"/>
              <a:t> : 60%. Dialogue avec les </a:t>
            </a:r>
            <a:r>
              <a:rPr lang="en-GB" sz="1050" baseline="0" noProof="0" dirty="0" err="1" smtClean="0"/>
              <a:t>agriculteurs</a:t>
            </a:r>
            <a:r>
              <a:rPr lang="en-GB" sz="1050" baseline="0" noProof="0" dirty="0" smtClean="0"/>
              <a:t> : 96%. Les 3 plus </a:t>
            </a:r>
            <a:r>
              <a:rPr lang="en-GB" sz="1050" baseline="0" noProof="0" dirty="0" err="1" smtClean="0"/>
              <a:t>importants</a:t>
            </a:r>
            <a:r>
              <a:rPr lang="en-GB" sz="1050" baseline="0" noProof="0" dirty="0" smtClean="0"/>
              <a:t> : 96% (sur les 670 </a:t>
            </a:r>
            <a:r>
              <a:rPr lang="en-GB" sz="1050" baseline="0" noProof="0" dirty="0" err="1" smtClean="0"/>
              <a:t>répondants</a:t>
            </a:r>
            <a:r>
              <a:rPr lang="en-GB" sz="1050" baseline="0" noProof="0" dirty="0" smtClean="0"/>
              <a:t> !)</a:t>
            </a:r>
            <a:endParaRPr lang="en-GB" sz="105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057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baseline="0" dirty="0"/>
              <a:t>deux plus grands groupes : 2 (15%), 4 (16%). Pour chaque groupe : compétences significatives (jusqu'à 10 ? </a:t>
            </a:r>
            <a:r>
              <a:rPr lang="fr-FR" baseline="0" dirty="0" err="1"/>
              <a:t>compétences classées </a:t>
            </a:r>
            <a:r>
              <a:rPr lang="fr-FR" baseline="0" dirty="0"/>
              <a:t>5 ou plus </a:t>
            </a:r>
            <a:r>
              <a:rPr lang="fr-FR" baseline="0" dirty="0" err="1"/>
              <a:t>attachées </a:t>
            </a:r>
            <a:r>
              <a:rPr lang="fr-FR" baseline="0" dirty="0"/>
              <a:t>à </a:t>
            </a:r>
            <a:r>
              <a:rPr lang="fr-FR" baseline="0" dirty="0" err="1"/>
              <a:t>chaque </a:t>
            </a:r>
            <a:r>
              <a:rPr lang="fr-FR" baseline="0" dirty="0"/>
              <a:t>profil). Vert </a:t>
            </a:r>
            <a:r>
              <a:rPr lang="fr-FR" baseline="0" dirty="0" err="1"/>
              <a:t>foncé </a:t>
            </a:r>
            <a:r>
              <a:rPr lang="fr-FR" baseline="0" dirty="0"/>
              <a:t>: </a:t>
            </a:r>
            <a:r>
              <a:rPr lang="fr-FR" baseline="0" dirty="0" err="1"/>
              <a:t>les plus </a:t>
            </a:r>
            <a:r>
              <a:rPr lang="fr-FR" baseline="0" dirty="0"/>
              <a:t>importantes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387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94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23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Après avoir expliqué </a:t>
            </a:r>
            <a:r>
              <a:rPr lang="fr-FR" baseline="0" noProof="0" dirty="0" smtClean="0"/>
              <a:t>l'objectif de l'enquête et recueilli le consentement du participant, l'introduction de l'enquête était consacrée à la caractérisation du répondant. 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13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Partie I : min 3 max 10 compétences. 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20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Classement de 1 (inutile) à 8 (essentielle).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73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9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Jusqu'à 3 profils, liés à des compétences classées 5 ou plus.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5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547 (39 %) + 63 d'Espagne et d'Allemagne (70 envoyés pour l'Espagne. Aucune idée pour l'Allemagne)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907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Raisonner les systèmes de culture et les couverts végétaux pour protéger les sols : 178 réponses </a:t>
            </a:r>
            <a:r>
              <a:rPr lang="fr-FR" baseline="0" noProof="0" dirty="0" smtClean="0"/>
              <a:t>(6% de 2997) (Savoir mobiliser les leviers agronomiques pour gérer et protéger les sols : 796 réponses (27%)). Le fonctionnement écologique (187 réponses) (Disposer d'une base de connaissances scientifiques sur les sols et leur fonctionnement : 563 réponses (19%)). La gestion de l'eau du sol (68). La prévention de la lixiviation des éléments nutritifs (35). Les processus de dégradation des sols (57). Les approches systémiques (59 - 2%).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718B-2A2A-6F47-8211-94DAD455DD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64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gning, spil&#10;&#10;Automatisk genereret beskrivelse">
            <a:extLst>
              <a:ext uri="{FF2B5EF4-FFF2-40B4-BE49-F238E27FC236}">
                <a16:creationId xmlns:a16="http://schemas.microsoft.com/office/drawing/2014/main" xmlns="" id="{95E6BDFD-52B7-4C01-901C-FBCDF91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687" cy="69297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 baseline="0"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>
                <a:latin typeface="+mn-lt"/>
                <a:ea typeface="Verdana" panose="020B060403050404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BF43-5004-704E-8C29-FC9B2E99ACD4}" type="datetime1">
              <a:t>26/06/2023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8E460E0D-BE08-1C42-A0EB-CDDB4BA746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413" y="5806315"/>
            <a:ext cx="1596935" cy="5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4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3192" y="261607"/>
            <a:ext cx="10515600" cy="615532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A725-96CB-C348-904C-07E987218F75}" type="datetime1">
              <a:t>26/06/2023</a:t>
            </a:fld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09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1CE6-21C3-C243-85CA-7718BB75651D}" type="datetime1">
              <a:rPr lang="en-GB" smtClean="0"/>
              <a:t>26/06/2023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pPr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9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F90D-47CB-724F-B375-B1EDD978E253}" type="datetime1">
              <a:t>26/06/2023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1244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 baseline="0">
                <a:solidFill>
                  <a:srgbClr val="967E51"/>
                </a:solidFill>
              </a:defRPr>
            </a:lvl1pPr>
            <a:lvl2pPr>
              <a:defRPr sz="1575">
                <a:solidFill>
                  <a:srgbClr val="839E3F"/>
                </a:solidFill>
              </a:defRPr>
            </a:lvl2pPr>
            <a:lvl3pPr>
              <a:defRPr sz="1350">
                <a:solidFill>
                  <a:srgbClr val="839E3F"/>
                </a:solidFill>
              </a:defRPr>
            </a:lvl3pPr>
            <a:lvl4pPr>
              <a:defRPr sz="1125">
                <a:solidFill>
                  <a:srgbClr val="839E3F"/>
                </a:solidFill>
              </a:defRPr>
            </a:lvl4pPr>
            <a:lvl5pPr>
              <a:defRPr sz="1125">
                <a:solidFill>
                  <a:srgbClr val="839E3F"/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 baseline="0">
                <a:solidFill>
                  <a:srgbClr val="967E5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249-0956-6D47-85C6-8FF1182A4750}" type="datetime1">
              <a:t>26/06/2023</a:t>
            </a:fld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718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rgbClr val="967E51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a-DK" dirty="0"/>
              <a:t>Picture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>
                <a:solidFill>
                  <a:srgbClr val="967E5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5257-D6B4-AF4D-BBE5-7E4D9E1FF125}" type="datetime1">
              <a:t>26/06/2023</a:t>
            </a:fld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12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DD31-73E9-2340-B675-459A2F6030DB}" type="datetime1">
              <a:t>26/06/2023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78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23335" y="72707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C84-F857-CE4A-837D-6D1CA8035454}" type="datetime1">
              <a:t>26/06/2023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625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D3B-F857-FF4E-AC27-E7B24BCE47AC}" type="datetime1">
              <a:t>26/06/2023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91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gning, spil&#10;&#10;Automatisk genereret beskrivelse">
            <a:extLst>
              <a:ext uri="{FF2B5EF4-FFF2-40B4-BE49-F238E27FC236}">
                <a16:creationId xmlns:a16="http://schemas.microsoft.com/office/drawing/2014/main" xmlns="" id="{95E6BDFD-52B7-4C01-901C-FBCDF91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687" cy="69297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 baseline="0">
                <a:solidFill>
                  <a:srgbClr val="7F591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B0F0"/>
                </a:solidFill>
                <a:latin typeface="+mn-lt"/>
                <a:ea typeface="Verdana" panose="020B060403050404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918C-CEFE-644C-8A95-1EA2501D5FAC}" type="datetime1">
              <a:t>26/06/2023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8E460E0D-BE08-1C42-A0EB-CDDB4BA746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413" y="5806315"/>
            <a:ext cx="1596935" cy="5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1CE6-21C3-C243-85CA-7718BB75651D}" type="datetime1">
              <a:rPr lang="en-GB" smtClean="0"/>
              <a:t>26/06/2023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pPr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47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spil&#10;&#10;Automatisk genereret beskrivelse">
            <a:extLst>
              <a:ext uri="{FF2B5EF4-FFF2-40B4-BE49-F238E27FC236}">
                <a16:creationId xmlns:a16="http://schemas.microsoft.com/office/drawing/2014/main" xmlns="" id="{4C6C2B42-99D9-4FAD-998C-F9DE237A9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8748" cy="68898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51D6-CCFB-3A4C-8749-14C42E72B93A}" type="datetime1">
              <a:t>26/06/2023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2C2ABB-90F2-234C-B248-C9C3C6775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352" y="5808636"/>
            <a:ext cx="1596935" cy="5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5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F836-D83F-A24B-AA56-5CBFFCC7BE9C}" type="datetime1">
              <a:t>26/06/2023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D2F034D5-1AAC-D047-BB78-A93E9459B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028" y="6082461"/>
            <a:ext cx="1596935" cy="5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8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253285"/>
            <a:ext cx="10515600" cy="6155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rgbClr val="967E51"/>
                </a:solidFill>
              </a:defRPr>
            </a:lvl1pPr>
            <a:lvl2pPr>
              <a:defRPr baseline="0"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6064-735B-1B42-B82B-1A38A75233C3}" type="datetime1">
              <a:t>26/06/2023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37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40813" y="376151"/>
            <a:ext cx="10515600" cy="2852737"/>
          </a:xfrm>
        </p:spPr>
        <p:txBody>
          <a:bodyPr anchor="b"/>
          <a:lstStyle>
            <a:lvl1pPr>
              <a:defRPr sz="3375">
                <a:solidFill>
                  <a:srgbClr val="30B2C2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838200" y="3377524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rgbClr val="967E5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A31-A92B-EA4A-A0C1-8DFE629C9C89}" type="datetime1">
              <a:t>26/06/2023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05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AA07-10E2-6643-9A8D-3804627B2EB4}" type="datetime1">
              <a:t>26/06/2023</a:t>
            </a:fld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61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967E5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rgbClr val="967E51"/>
                </a:solidFill>
              </a:defRPr>
            </a:lvl1pPr>
            <a:lvl2pPr>
              <a:defRPr baseline="0"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967E5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B902-0283-7043-B1A4-9348220C8F4B}" type="datetime1">
              <a:t>26/06/2023</a:t>
            </a:fld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094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9495"/>
            <a:ext cx="2448690" cy="61724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615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258957"/>
            <a:ext cx="10515600" cy="491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C1CE6-21C3-C243-85CA-7718BB75651D}" type="datetime1">
              <a:t>26/06/2023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166D7-409D-4DB2-A280-EA07AC6CCF3C}" type="slidenum">
              <a:rPr lang="da-DK" smtClean="0"/>
              <a:pPr/>
              <a:t>‹N°›</a:t>
            </a:fld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>
            <a:off x="13256" y="6175439"/>
            <a:ext cx="8945217" cy="89452"/>
          </a:xfrm>
          <a:prstGeom prst="rect">
            <a:avLst/>
          </a:prstGeom>
          <a:solidFill>
            <a:srgbClr val="967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710" y="3220474"/>
            <a:ext cx="2041034" cy="36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0" r:id="rId4"/>
    <p:sldLayoutId id="214748366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65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2" r:id="rId1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0B2C2"/>
          </a:solidFill>
          <a:latin typeface="+mn-lt"/>
          <a:ea typeface="Verdana" panose="020B0604030504040204" pitchFamily="34" charset="0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Verdana" panose="020B0604030504040204" pitchFamily="34" charset="0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panose="020B0604030504040204" pitchFamily="34" charset="0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panose="020B0604030504040204" pitchFamily="34" charset="0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Verdana" panose="020B0604030504040204" pitchFamily="34" charset="0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Verdana" panose="020B0604030504040204" pitchFamily="34" charset="0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jpsoil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18/10/relationships/comments" Target="../comments/modernComment_544_81A5EA8C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4C_F438474B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jpsoil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54A_BB56AE7E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18/10/relationships/comments" Target="../comments/modernComment_545_FD418A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A4D412DF-7CC1-2604-A7FD-0AB41AB18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1357"/>
          </a:xfrm>
        </p:spPr>
        <p:txBody>
          <a:bodyPr/>
          <a:lstStyle/>
          <a:p>
            <a:r>
              <a:rPr lang="en-GB" dirty="0" err="1" smtClean="0"/>
              <a:t>Enseigner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Sciences du Sol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3413760"/>
            <a:ext cx="9144000" cy="21488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dirty="0">
                <a:solidFill>
                  <a:schemeClr val="accent5">
                    <a:lumMod val="75000"/>
                  </a:schemeClr>
                </a:solidFill>
              </a:rPr>
              <a:t>Quelles compétences en science du sol pour le futur de l’agriculture en Europe </a:t>
            </a:r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Yves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Coquet 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AgroParisTech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Christian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Walter 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Institut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Agro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),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Jennifer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Veenstra (INRAE), Romain Melot (INRAE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F279F89-6424-513F-EBB9-F380C400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1</a:t>
            </a:fld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CAA7D8-70AE-944E-8D99-1E417DF9DF7F}"/>
              </a:ext>
            </a:extLst>
          </p:cNvPr>
          <p:cNvSpPr/>
          <p:nvPr/>
        </p:nvSpPr>
        <p:spPr>
          <a:xfrm>
            <a:off x="1524000" y="6457890"/>
            <a:ext cx="2052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"/>
              </a:spcBef>
            </a:pPr>
            <a:r>
              <a:rPr lang="fr-FR" sz="2000" b="1" dirty="0">
                <a:solidFill>
                  <a:srgbClr val="008E8C"/>
                </a:solidFill>
                <a:hlinkClick r:id="rId3"/>
              </a:rPr>
              <a:t>https://ejpsoil.eu</a:t>
            </a:r>
            <a:endParaRPr lang="fr-FR" sz="2000" b="1" dirty="0">
              <a:solidFill>
                <a:srgbClr val="008E8C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t="24665" b="14531"/>
          <a:stretch/>
        </p:blipFill>
        <p:spPr>
          <a:xfrm>
            <a:off x="0" y="0"/>
            <a:ext cx="12192000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6155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a-DK" dirty="0" smtClean="0"/>
              <a:t>Classement des compétences </a:t>
            </a:r>
            <a:br>
              <a:rPr lang="da-DK" dirty="0" smtClean="0"/>
            </a:br>
            <a:r>
              <a:rPr lang="da-DK" dirty="0" smtClean="0"/>
              <a:t>(partie </a:t>
            </a:r>
            <a:r>
              <a:rPr lang="da-DK" dirty="0"/>
              <a:t>II)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5A166D7-409D-4DB2-A280-EA07AC6CCF3C}" type="slidenum">
              <a:rPr lang="da-DK" sz="1600" smtClean="0"/>
              <a:pPr>
                <a:spcAft>
                  <a:spcPts val="600"/>
                </a:spcAft>
              </a:pPr>
              <a:t>10</a:t>
            </a:fld>
            <a:endParaRPr lang="da-DK" sz="1600"/>
          </a:p>
        </p:txBody>
      </p:sp>
      <p:grpSp>
        <p:nvGrpSpPr>
          <p:cNvPr id="50" name="Groupe 49"/>
          <p:cNvGrpSpPr/>
          <p:nvPr/>
        </p:nvGrpSpPr>
        <p:grpSpPr>
          <a:xfrm>
            <a:off x="4852702" y="1197585"/>
            <a:ext cx="7339298" cy="4190844"/>
            <a:chOff x="75362" y="2775717"/>
            <a:chExt cx="5839444" cy="333440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220986AD-A380-DDC9-0DA5-D9641FA1A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31" y="2775717"/>
              <a:ext cx="5730875" cy="3286125"/>
            </a:xfrm>
            <a:prstGeom prst="rect">
              <a:avLst/>
            </a:prstGeom>
            <a:noFill/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996421FD-5250-ECC3-8956-DA8D60A105F4}"/>
                </a:ext>
              </a:extLst>
            </p:cNvPr>
            <p:cNvSpPr txBox="1"/>
            <p:nvPr/>
          </p:nvSpPr>
          <p:spPr>
            <a:xfrm>
              <a:off x="513356" y="5695737"/>
              <a:ext cx="438350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200" dirty="0"/>
                <a:t>Having a scientific basis of knowledge on soils and their functioning</a:t>
              </a:r>
              <a:endParaRPr lang="fr-FR" sz="1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83931" y="2983834"/>
              <a:ext cx="19143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00" dirty="0" smtClean="0"/>
                <a:t>Fonctionnement biologique</a:t>
              </a:r>
              <a:endParaRPr lang="fr-FR" sz="10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83931" y="3323233"/>
              <a:ext cx="19143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00" dirty="0" smtClean="0"/>
                <a:t>Fonctionnement physique</a:t>
              </a:r>
              <a:endParaRPr lang="fr-FR" sz="10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5363" y="3706942"/>
              <a:ext cx="20228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00" dirty="0" smtClean="0"/>
                <a:t>Fonctionnement physicochimique</a:t>
              </a:r>
              <a:endParaRPr lang="fr-FR" sz="10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5362" y="4120482"/>
              <a:ext cx="20228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00" dirty="0" smtClean="0"/>
                <a:t>Fonctionnement écologique</a:t>
              </a:r>
              <a:endParaRPr lang="fr-FR" sz="10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5362" y="4494569"/>
              <a:ext cx="20228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00" dirty="0" smtClean="0"/>
                <a:t>Constituants du sol</a:t>
              </a:r>
              <a:endParaRPr lang="fr-FR" sz="10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5362" y="4868656"/>
              <a:ext cx="20228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00" dirty="0" smtClean="0"/>
                <a:t>Processus </a:t>
              </a:r>
              <a:r>
                <a:rPr lang="fr-FR" sz="1000" dirty="0" err="1" smtClean="0"/>
                <a:t>pédogénétiques</a:t>
              </a:r>
              <a:endParaRPr lang="fr-FR" sz="10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83931" y="5595946"/>
              <a:ext cx="56742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Disposer d'une base de connaissances scientifiques sur les sols et leur fonctionnement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43501" y="5854150"/>
              <a:ext cx="44418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fr-FR" sz="600" dirty="0" smtClean="0"/>
                <a:t>essentiel</a:t>
              </a:r>
              <a:endParaRPr lang="fr-FR" sz="6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789993" y="5833124"/>
              <a:ext cx="6063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fr-FR" sz="600" dirty="0" smtClean="0"/>
                <a:t>Ne sait pas/Pas de réponse</a:t>
              </a:r>
              <a:endParaRPr lang="fr-FR" sz="6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247993" y="5850801"/>
              <a:ext cx="44418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fr-FR" sz="600" dirty="0" smtClean="0"/>
                <a:t>mineur</a:t>
              </a:r>
              <a:endParaRPr lang="fr-FR" sz="6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429725" y="5850800"/>
              <a:ext cx="44418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fr-FR" sz="600" dirty="0" smtClean="0"/>
                <a:t>inutile</a:t>
              </a:r>
              <a:endParaRPr lang="fr-FR" sz="6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968472" y="5445464"/>
              <a:ext cx="202286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/>
                <a:t>% de réponses</a:t>
              </a:r>
              <a:endParaRPr lang="fr-FR" sz="900" b="1" dirty="0"/>
            </a:p>
          </p:txBody>
        </p:sp>
      </p:grp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16E261B3-647B-04E6-056C-A6D97C6D199F}"/>
              </a:ext>
            </a:extLst>
          </p:cNvPr>
          <p:cNvSpPr txBox="1"/>
          <p:nvPr/>
        </p:nvSpPr>
        <p:spPr>
          <a:xfrm>
            <a:off x="192301" y="1197584"/>
            <a:ext cx="5000185" cy="282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128588" defTabSz="5143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ea typeface="Verdana" panose="020B0604030504040204" pitchFamily="34" charset="0"/>
              </a:rPr>
              <a:t>La plupart des compétences ont été classées comme essentielles, très importantes ou importantes (6 ou plus)</a:t>
            </a:r>
          </a:p>
          <a:p>
            <a:pPr marL="285750" lvl="0" indent="-128588" defTabSz="5143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ea typeface="Verdana" panose="020B0604030504040204" pitchFamily="34" charset="0"/>
              </a:rPr>
              <a:t> Seuls "Conception de sols artificiels </a:t>
            </a:r>
            <a:r>
              <a:rPr lang="fr-FR" dirty="0" smtClean="0">
                <a:ea typeface="Verdana" panose="020B0604030504040204" pitchFamily="34" charset="0"/>
              </a:rPr>
              <a:t>(</a:t>
            </a:r>
            <a:r>
              <a:rPr lang="fr-FR" dirty="0" err="1">
                <a:ea typeface="Verdana" panose="020B0604030504040204" pitchFamily="34" charset="0"/>
              </a:rPr>
              <a:t>anthroposols</a:t>
            </a:r>
            <a:r>
              <a:rPr lang="fr-FR" dirty="0" smtClean="0">
                <a:ea typeface="Verdana" panose="020B0604030504040204" pitchFamily="34" charset="0"/>
              </a:rPr>
              <a:t>) fonctionnels", </a:t>
            </a:r>
            <a:r>
              <a:rPr lang="fr-FR" dirty="0">
                <a:ea typeface="Verdana" panose="020B0604030504040204" pitchFamily="34" charset="0"/>
              </a:rPr>
              <a:t>"Comptabilité" et "Dessin" ont été classés </a:t>
            </a:r>
            <a:r>
              <a:rPr lang="fr-FR" dirty="0" smtClean="0">
                <a:ea typeface="Verdana" panose="020B0604030504040204" pitchFamily="34" charset="0"/>
              </a:rPr>
              <a:t>mineurs ou inutiles (3 ou moins).</a:t>
            </a:r>
          </a:p>
          <a:p>
            <a:pPr marL="285750" lvl="0" indent="-128588" defTabSz="5143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compétences les plus appréciées (importante, très importants ou essentielle pour 96 % des répondants) :</a:t>
            </a:r>
            <a:endParaRPr lang="fr-FR" dirty="0">
              <a:ea typeface="Verdana" panose="020B06040305040402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87883" y="3940379"/>
            <a:ext cx="4180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i="1" dirty="0" smtClean="0"/>
              <a:t>Connaissance du fonctionnement biologique du sol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i="1" dirty="0" smtClean="0"/>
              <a:t>Evaluer et améliorer la fertilité du sol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i="1" dirty="0" smtClean="0"/>
              <a:t>Savoir dialoguer avec les agriculteurs à propos de leurs sols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751343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6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6155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Classement des compétences </a:t>
            </a:r>
            <a:r>
              <a:rPr lang="da-DK" dirty="0" smtClean="0"/>
              <a:t>(</a:t>
            </a:r>
            <a:r>
              <a:rPr lang="da-DK" dirty="0"/>
              <a:t>partie II)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5A166D7-409D-4DB2-A280-EA07AC6CCF3C}" type="slidenum">
              <a:rPr lang="da-DK" sz="1600" smtClean="0"/>
              <a:pPr>
                <a:spcAft>
                  <a:spcPts val="600"/>
                </a:spcAft>
              </a:pPr>
              <a:t>11</a:t>
            </a:fld>
            <a:endParaRPr lang="da-DK" sz="160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16E261B3-647B-04E6-056C-A6D97C6D199F}"/>
              </a:ext>
            </a:extLst>
          </p:cNvPr>
          <p:cNvSpPr txBox="1"/>
          <p:nvPr/>
        </p:nvSpPr>
        <p:spPr>
          <a:xfrm>
            <a:off x="299357" y="980662"/>
            <a:ext cx="1072896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lvl="0" indent="-128588" defTabSz="5143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 smtClean="0">
                <a:ea typeface="Verdana" panose="020B0604030504040204" pitchFamily="34" charset="0"/>
              </a:rPr>
              <a:t> </a:t>
            </a:r>
            <a:r>
              <a:rPr lang="fr-FR" sz="2400" dirty="0">
                <a:ea typeface="Verdana" panose="020B0604030504040204" pitchFamily="34" charset="0"/>
              </a:rPr>
              <a:t>De manière surprenante, aucune différence significative</a:t>
            </a:r>
            <a:endParaRPr lang="da-DK" sz="2400" dirty="0" smtClean="0">
              <a:ea typeface="Verdana" panose="020B0604030504040204" pitchFamily="34" charset="0"/>
            </a:endParaRPr>
          </a:p>
          <a:p>
            <a:pPr marL="957262" lvl="1" indent="-342900" defTabSz="5143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a-DK" sz="2400" dirty="0" smtClean="0">
                <a:ea typeface="Verdana" panose="020B0604030504040204" pitchFamily="34" charset="0"/>
              </a:rPr>
              <a:t> entre les pays</a:t>
            </a:r>
          </a:p>
          <a:p>
            <a:pPr marL="957262" lvl="1" indent="-342900" defTabSz="51435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a-DK" sz="2400" dirty="0" smtClean="0">
                <a:ea typeface="Verdana" panose="020B0604030504040204" pitchFamily="34" charset="0"/>
              </a:rPr>
              <a:t> entre les catégories de parties prenantes</a:t>
            </a:r>
          </a:p>
          <a:p>
            <a:pPr marL="500062" indent="-342900" defTabSz="5143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 smtClean="0">
                <a:ea typeface="Verdana" panose="020B0604030504040204" pitchFamily="34" charset="0"/>
              </a:rPr>
              <a:t>Mais une tendance liée à l’âge :</a:t>
            </a:r>
            <a:endParaRPr lang="da-DK" sz="2400" dirty="0">
              <a:ea typeface="Verdan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366" y="2352263"/>
            <a:ext cx="7862464" cy="45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8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="" xmlns:a16="http://schemas.microsoft.com/office/drawing/2014/main" id="{C94D3778-FEA0-4C46-8335-36E483BA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Propositions </a:t>
            </a:r>
            <a:r>
              <a:rPr lang="fr-FR" dirty="0"/>
              <a:t>de profils </a:t>
            </a:r>
            <a:r>
              <a:rPr lang="fr-FR" dirty="0" smtClean="0"/>
              <a:t>(partie IV)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240115" y="2061854"/>
            <a:ext cx="9711770" cy="3176291"/>
            <a:chOff x="1240115" y="1620981"/>
            <a:chExt cx="9711770" cy="3176291"/>
          </a:xfrm>
        </p:grpSpPr>
        <p:pic>
          <p:nvPicPr>
            <p:cNvPr id="2" name="Image 1">
              <a:extLst>
                <a:ext uri="{FF2B5EF4-FFF2-40B4-BE49-F238E27FC236}">
                  <a16:creationId xmlns="" xmlns:a16="http://schemas.microsoft.com/office/drawing/2014/main" id="{2F6807F5-45C9-898F-BA54-03600C342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8696" y="1620981"/>
              <a:ext cx="8628292" cy="3086099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="" xmlns:a16="http://schemas.microsoft.com/office/drawing/2014/main" id="{BC621134-6FD9-9AE3-50FF-00524DC2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0115" y="1620981"/>
              <a:ext cx="9711770" cy="3176291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="" xmlns:a16="http://schemas.microsoft.com/office/drawing/2014/main" id="{B0476F2E-5A9C-35DA-94AC-F19F3147D64F}"/>
                </a:ext>
              </a:extLst>
            </p:cNvPr>
            <p:cNvSpPr txBox="1"/>
            <p:nvPr/>
          </p:nvSpPr>
          <p:spPr>
            <a:xfrm>
              <a:off x="1477690" y="1620981"/>
              <a:ext cx="88292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/>
                <a:t>Licence ou moins                                     Master – Ingénieur                                             Doctorat</a:t>
              </a:r>
            </a:p>
          </p:txBody>
        </p:sp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BE13950C-0AB3-87B2-EDF0-85DAF28F1091}"/>
              </a:ext>
            </a:extLst>
          </p:cNvPr>
          <p:cNvSpPr txBox="1"/>
          <p:nvPr/>
        </p:nvSpPr>
        <p:spPr>
          <a:xfrm>
            <a:off x="838200" y="947568"/>
            <a:ext cx="10515600" cy="85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786 </a:t>
            </a:r>
            <a:r>
              <a:rPr lang="fr-F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profils proposés :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166 </a:t>
            </a:r>
            <a:r>
              <a:rPr lang="fr-F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niveau Licence ou moins,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450 </a:t>
            </a:r>
            <a:r>
              <a:rPr lang="fr-F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niveau Master/ingénieur,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170 </a:t>
            </a:r>
            <a:r>
              <a:rPr lang="fr-F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niveau Doctorat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3B54E71-1BD2-F475-A739-FDB36D7B8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0A692E6-0C0C-8C2C-4660-3F76202D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13</a:t>
            </a:fld>
            <a:endParaRPr lang="da-DK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1D1A422-E8D9-2CC1-86BE-93C7F9BDD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4"/>
          <a:stretch/>
        </p:blipFill>
        <p:spPr>
          <a:xfrm>
            <a:off x="19260" y="1349672"/>
            <a:ext cx="11637818" cy="47011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EFBD0C7-3ED5-F194-D36E-BD29563572EB}"/>
              </a:ext>
            </a:extLst>
          </p:cNvPr>
          <p:cNvSpPr txBox="1"/>
          <p:nvPr/>
        </p:nvSpPr>
        <p:spPr>
          <a:xfrm>
            <a:off x="617443" y="1137697"/>
            <a:ext cx="11803683" cy="8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highlight>
                  <a:srgbClr val="C0C0C0"/>
                </a:highlight>
              </a:rPr>
              <a:t>groupe</a:t>
            </a:r>
            <a:r>
              <a:rPr lang="en-GB" dirty="0">
                <a:highlight>
                  <a:srgbClr val="C0C0C0"/>
                </a:highlight>
              </a:rPr>
              <a:t> 1 		                     </a:t>
            </a:r>
            <a:r>
              <a:rPr lang="en-GB" dirty="0" err="1">
                <a:highlight>
                  <a:srgbClr val="C0C0C0"/>
                </a:highlight>
              </a:rPr>
              <a:t>groupe</a:t>
            </a:r>
            <a:r>
              <a:rPr lang="en-GB" dirty="0">
                <a:highlight>
                  <a:srgbClr val="C0C0C0"/>
                </a:highlight>
              </a:rPr>
              <a:t> 2                           </a:t>
            </a:r>
            <a:r>
              <a:rPr lang="en-GB" dirty="0" err="1">
                <a:highlight>
                  <a:srgbClr val="C0C0C0"/>
                </a:highlight>
              </a:rPr>
              <a:t>groupe</a:t>
            </a:r>
            <a:r>
              <a:rPr lang="en-GB" dirty="0">
                <a:highlight>
                  <a:srgbClr val="C0C0C0"/>
                </a:highlight>
              </a:rPr>
              <a:t> 3                              </a:t>
            </a:r>
            <a:r>
              <a:rPr lang="en-GB" dirty="0" err="1">
                <a:highlight>
                  <a:srgbClr val="C0C0C0"/>
                </a:highlight>
              </a:rPr>
              <a:t>groupe</a:t>
            </a:r>
            <a:r>
              <a:rPr lang="en-GB" dirty="0">
                <a:highlight>
                  <a:srgbClr val="C0C0C0"/>
                </a:highlight>
              </a:rPr>
              <a:t> 4                         </a:t>
            </a:r>
            <a:r>
              <a:rPr lang="en-GB" dirty="0" err="1">
                <a:highlight>
                  <a:srgbClr val="C0C0C0"/>
                </a:highlight>
              </a:rPr>
              <a:t>groupe</a:t>
            </a:r>
            <a:r>
              <a:rPr lang="en-GB" dirty="0">
                <a:highlight>
                  <a:srgbClr val="C0C0C0"/>
                </a:highlight>
              </a:rPr>
              <a:t> 5 </a:t>
            </a:r>
          </a:p>
          <a:p>
            <a:r>
              <a:rPr lang="en-GB" sz="1600" i="1" dirty="0">
                <a:highlight>
                  <a:srgbClr val="C0C0C0"/>
                </a:highlight>
              </a:rPr>
              <a:t>Agriculteur/conseiller BL                 </a:t>
            </a:r>
            <a:r>
              <a:rPr lang="en-GB" sz="1600" i="1" dirty="0" err="1">
                <a:highlight>
                  <a:srgbClr val="C0C0C0"/>
                </a:highlight>
              </a:rPr>
              <a:t>Agronome</a:t>
            </a:r>
            <a:r>
              <a:rPr lang="en-GB" sz="1600" i="1" dirty="0">
                <a:highlight>
                  <a:srgbClr val="C0C0C0"/>
                </a:highlight>
              </a:rPr>
              <a:t> ML                    </a:t>
            </a:r>
            <a:r>
              <a:rPr lang="en-GB" sz="1600" i="1" dirty="0" err="1">
                <a:highlight>
                  <a:srgbClr val="C0C0C0"/>
                </a:highlight>
              </a:rPr>
              <a:t>Gestionnaire</a:t>
            </a:r>
            <a:r>
              <a:rPr lang="en-GB" sz="1600" i="1" dirty="0">
                <a:highlight>
                  <a:srgbClr val="C0C0C0"/>
                </a:highlight>
              </a:rPr>
              <a:t>/</a:t>
            </a:r>
            <a:r>
              <a:rPr lang="en-GB" sz="1600" i="1" dirty="0" err="1">
                <a:highlight>
                  <a:srgbClr val="C0C0C0"/>
                </a:highlight>
              </a:rPr>
              <a:t>enseignant</a:t>
            </a:r>
            <a:r>
              <a:rPr lang="en-GB" sz="1600" i="1" dirty="0">
                <a:highlight>
                  <a:srgbClr val="C0C0C0"/>
                </a:highlight>
              </a:rPr>
              <a:t>              </a:t>
            </a:r>
            <a:r>
              <a:rPr lang="en-GB" sz="1600" i="1" dirty="0" err="1">
                <a:highlight>
                  <a:srgbClr val="C0C0C0"/>
                </a:highlight>
              </a:rPr>
              <a:t>Écologue</a:t>
            </a:r>
            <a:r>
              <a:rPr lang="en-GB" sz="1600" i="1" dirty="0">
                <a:highlight>
                  <a:srgbClr val="C0C0C0"/>
                </a:highlight>
              </a:rPr>
              <a:t> du sol              Restaurateur de</a:t>
            </a:r>
            <a:br>
              <a:rPr lang="en-GB" sz="1600" i="1" dirty="0">
                <a:highlight>
                  <a:srgbClr val="C0C0C0"/>
                </a:highlight>
              </a:rPr>
            </a:br>
            <a:r>
              <a:rPr lang="en-GB" sz="1600" i="1" dirty="0">
                <a:highlight>
                  <a:srgbClr val="C0C0C0"/>
                </a:highlight>
              </a:rPr>
              <a:t> 										       </a:t>
            </a:r>
            <a:r>
              <a:rPr lang="en-GB" sz="1600" i="1" dirty="0" err="1">
                <a:highlight>
                  <a:srgbClr val="C0C0C0"/>
                </a:highlight>
              </a:rPr>
              <a:t>l'environnement</a:t>
            </a:r>
            <a:r>
              <a:rPr lang="en-GB" sz="1600" i="1" dirty="0">
                <a:highlight>
                  <a:srgbClr val="C0C0C0"/>
                </a:highlight>
              </a:rPr>
              <a:t>      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FF0B34EC-E441-AA3D-E143-C33C1B0D7D5C}"/>
              </a:ext>
            </a:extLst>
          </p:cNvPr>
          <p:cNvSpPr txBox="1"/>
          <p:nvPr/>
        </p:nvSpPr>
        <p:spPr>
          <a:xfrm>
            <a:off x="2403784" y="1081210"/>
            <a:ext cx="230994" cy="3766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>
                <a:highlight>
                  <a:srgbClr val="FDCC05"/>
                </a:highlight>
              </a:rPr>
              <a:t>77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CB30341-5031-CD13-DFEA-3ED0D2AC5B4C}"/>
              </a:ext>
            </a:extLst>
          </p:cNvPr>
          <p:cNvSpPr txBox="1"/>
          <p:nvPr/>
        </p:nvSpPr>
        <p:spPr>
          <a:xfrm>
            <a:off x="4517076" y="1137697"/>
            <a:ext cx="346493" cy="3766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>
                <a:highlight>
                  <a:srgbClr val="FDCC05"/>
                </a:highlight>
              </a:rPr>
              <a:t>119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BD1B6F24-EEAB-7934-7325-26850EC55A05}"/>
              </a:ext>
            </a:extLst>
          </p:cNvPr>
          <p:cNvSpPr txBox="1"/>
          <p:nvPr/>
        </p:nvSpPr>
        <p:spPr>
          <a:xfrm>
            <a:off x="7092362" y="1137925"/>
            <a:ext cx="230994" cy="3766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>
                <a:highlight>
                  <a:srgbClr val="FDCC05"/>
                </a:highlight>
              </a:rPr>
              <a:t>78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1779EB01-5095-20F7-B99B-AE7B38179C79}"/>
              </a:ext>
            </a:extLst>
          </p:cNvPr>
          <p:cNvSpPr txBox="1"/>
          <p:nvPr/>
        </p:nvSpPr>
        <p:spPr>
          <a:xfrm>
            <a:off x="9287372" y="1137697"/>
            <a:ext cx="346493" cy="3766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>
                <a:highlight>
                  <a:srgbClr val="FDCC05"/>
                </a:highlight>
              </a:rPr>
              <a:t>123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E4EA297A-F88D-2104-D259-9BF7943B1417}"/>
              </a:ext>
            </a:extLst>
          </p:cNvPr>
          <p:cNvSpPr txBox="1"/>
          <p:nvPr/>
        </p:nvSpPr>
        <p:spPr>
          <a:xfrm>
            <a:off x="11238303" y="1100715"/>
            <a:ext cx="230994" cy="3766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>
                <a:highlight>
                  <a:srgbClr val="FDCC05"/>
                </a:highlight>
              </a:rPr>
              <a:t>71</a:t>
            </a:r>
          </a:p>
        </p:txBody>
      </p:sp>
      <p:sp>
        <p:nvSpPr>
          <p:cNvPr id="16" name="Titre 1">
            <a:extLst>
              <a:ext uri="{FF2B5EF4-FFF2-40B4-BE49-F238E27FC236}">
                <a16:creationId xmlns="" xmlns:a16="http://schemas.microsoft.com/office/drawing/2014/main" id="{79FB601D-C6A7-C788-14CC-C4AAB280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18" y="66985"/>
            <a:ext cx="11242963" cy="61553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Regroupement des profils initiaux </a:t>
            </a:r>
            <a:br>
              <a:rPr lang="fr-FR" dirty="0"/>
            </a:br>
            <a:r>
              <a:rPr lang="fr-FR" dirty="0"/>
              <a:t>en 10 groupes de profils aux compétences </a:t>
            </a:r>
            <a:r>
              <a:rPr lang="fr-FR" dirty="0" smtClean="0"/>
              <a:t>similaires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076833F5-CDF0-8ED3-F6BC-D6584834E42F}"/>
              </a:ext>
            </a:extLst>
          </p:cNvPr>
          <p:cNvSpPr txBox="1"/>
          <p:nvPr/>
        </p:nvSpPr>
        <p:spPr>
          <a:xfrm>
            <a:off x="474518" y="3891911"/>
            <a:ext cx="114931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C0C0C0"/>
                </a:highlight>
              </a:rPr>
              <a:t>      </a:t>
            </a:r>
            <a:r>
              <a:rPr lang="en-GB" dirty="0" err="1">
                <a:highlight>
                  <a:srgbClr val="C0C0C0"/>
                </a:highlight>
              </a:rPr>
              <a:t>groupe</a:t>
            </a:r>
            <a:r>
              <a:rPr lang="en-GB" dirty="0">
                <a:highlight>
                  <a:srgbClr val="C0C0C0"/>
                </a:highlight>
              </a:rPr>
              <a:t> 6 		</a:t>
            </a:r>
            <a:r>
              <a:rPr lang="en-GB" dirty="0" err="1">
                <a:highlight>
                  <a:srgbClr val="C0C0C0"/>
                </a:highlight>
              </a:rPr>
              <a:t>groupe</a:t>
            </a:r>
            <a:r>
              <a:rPr lang="en-GB" dirty="0">
                <a:highlight>
                  <a:srgbClr val="C0C0C0"/>
                </a:highlight>
              </a:rPr>
              <a:t> 7 		           </a:t>
            </a:r>
            <a:r>
              <a:rPr lang="en-GB" dirty="0" err="1">
                <a:highlight>
                  <a:srgbClr val="C0C0C0"/>
                </a:highlight>
              </a:rPr>
              <a:t>groupe</a:t>
            </a:r>
            <a:r>
              <a:rPr lang="en-GB" dirty="0">
                <a:highlight>
                  <a:srgbClr val="C0C0C0"/>
                </a:highlight>
              </a:rPr>
              <a:t> 8 		</a:t>
            </a:r>
            <a:r>
              <a:rPr lang="en-GB" dirty="0" err="1">
                <a:highlight>
                  <a:srgbClr val="C0C0C0"/>
                </a:highlight>
              </a:rPr>
              <a:t>groupe</a:t>
            </a:r>
            <a:r>
              <a:rPr lang="en-GB" dirty="0">
                <a:highlight>
                  <a:srgbClr val="C0C0C0"/>
                </a:highlight>
              </a:rPr>
              <a:t> 9 		        </a:t>
            </a:r>
            <a:r>
              <a:rPr lang="en-GB" dirty="0" err="1">
                <a:highlight>
                  <a:srgbClr val="C0C0C0"/>
                </a:highlight>
              </a:rPr>
              <a:t>groupe</a:t>
            </a:r>
            <a:r>
              <a:rPr lang="en-GB" dirty="0">
                <a:highlight>
                  <a:srgbClr val="C0C0C0"/>
                </a:highlight>
              </a:rPr>
              <a:t> 10  </a:t>
            </a:r>
          </a:p>
          <a:p>
            <a:r>
              <a:rPr lang="en-GB" sz="1600" i="1" dirty="0" err="1">
                <a:highlight>
                  <a:srgbClr val="C0C0C0"/>
                </a:highlight>
              </a:rPr>
              <a:t>Géoscient</a:t>
            </a:r>
            <a:r>
              <a:rPr lang="en-GB" sz="1600" i="1" dirty="0">
                <a:highlight>
                  <a:srgbClr val="C0C0C0"/>
                </a:highlight>
              </a:rPr>
              <a:t>. /</a:t>
            </a:r>
            <a:r>
              <a:rPr lang="en-GB" sz="1600" i="1" dirty="0" err="1">
                <a:highlight>
                  <a:srgbClr val="C0C0C0"/>
                </a:highlight>
              </a:rPr>
              <a:t>Pédologue</a:t>
            </a:r>
            <a:r>
              <a:rPr lang="en-GB" sz="1600" i="1" dirty="0">
                <a:highlight>
                  <a:srgbClr val="C0C0C0"/>
                </a:highlight>
              </a:rPr>
              <a:t>             Communication/</a:t>
            </a:r>
            <a:r>
              <a:rPr lang="en-GB" sz="1600" i="1" dirty="0" err="1">
                <a:highlight>
                  <a:srgbClr val="C0C0C0"/>
                </a:highlight>
              </a:rPr>
              <a:t>médiateur</a:t>
            </a:r>
            <a:r>
              <a:rPr lang="en-GB" sz="1600" i="1" dirty="0">
                <a:highlight>
                  <a:srgbClr val="C0C0C0"/>
                </a:highlight>
              </a:rPr>
              <a:t>           </a:t>
            </a:r>
            <a:r>
              <a:rPr lang="en-GB" sz="1600" i="1" dirty="0" err="1">
                <a:highlight>
                  <a:srgbClr val="C0C0C0"/>
                </a:highlight>
              </a:rPr>
              <a:t>Chercheur</a:t>
            </a:r>
            <a:r>
              <a:rPr lang="en-GB" sz="1600" i="1" dirty="0">
                <a:highlight>
                  <a:srgbClr val="C0C0C0"/>
                </a:highlight>
              </a:rPr>
              <a:t>                Expert </a:t>
            </a:r>
            <a:r>
              <a:rPr lang="en-GB" sz="1600" i="1" dirty="0" err="1">
                <a:highlight>
                  <a:srgbClr val="C0C0C0"/>
                </a:highlight>
              </a:rPr>
              <a:t>en</a:t>
            </a:r>
            <a:r>
              <a:rPr lang="en-GB" sz="1600" i="1" dirty="0">
                <a:highlight>
                  <a:srgbClr val="C0C0C0"/>
                </a:highlight>
              </a:rPr>
              <a:t> carto &amp; SIG                    Informatique/</a:t>
            </a:r>
            <a:br>
              <a:rPr lang="en-GB" sz="1600" i="1" dirty="0">
                <a:highlight>
                  <a:srgbClr val="C0C0C0"/>
                </a:highlight>
              </a:rPr>
            </a:br>
            <a:r>
              <a:rPr lang="en-GB" sz="1600" i="1" dirty="0">
                <a:highlight>
                  <a:srgbClr val="C0C0C0"/>
                </a:highlight>
              </a:rPr>
              <a:t>										        Data </a:t>
            </a:r>
            <a:r>
              <a:rPr lang="en-GB" sz="1600" i="1" dirty="0" err="1">
                <a:highlight>
                  <a:srgbClr val="C0C0C0"/>
                </a:highlight>
              </a:rPr>
              <a:t>scientifique</a:t>
            </a:r>
            <a:endParaRPr lang="en-GB" sz="1600" i="1" dirty="0">
              <a:highlight>
                <a:srgbClr val="C0C0C0"/>
              </a:highlight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6E479574-943F-4A15-3B30-13E61E4183CF}"/>
              </a:ext>
            </a:extLst>
          </p:cNvPr>
          <p:cNvSpPr txBox="1"/>
          <p:nvPr/>
        </p:nvSpPr>
        <p:spPr>
          <a:xfrm>
            <a:off x="4588581" y="3947554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>
                <a:highlight>
                  <a:srgbClr val="FDCC05"/>
                </a:highlight>
              </a:rPr>
              <a:t>46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268768AB-B19F-50FC-ABC6-2378888C1606}"/>
              </a:ext>
            </a:extLst>
          </p:cNvPr>
          <p:cNvSpPr txBox="1"/>
          <p:nvPr/>
        </p:nvSpPr>
        <p:spPr>
          <a:xfrm>
            <a:off x="2225648" y="3947555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>
                <a:highlight>
                  <a:srgbClr val="FDCC05"/>
                </a:highlight>
              </a:rPr>
              <a:t>73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7C8C7926-3FA0-CE18-AC5C-723B39C83B08}"/>
              </a:ext>
            </a:extLst>
          </p:cNvPr>
          <p:cNvSpPr txBox="1"/>
          <p:nvPr/>
        </p:nvSpPr>
        <p:spPr>
          <a:xfrm>
            <a:off x="6881163" y="3947555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>
                <a:highlight>
                  <a:srgbClr val="FDCC05"/>
                </a:highlight>
              </a:rPr>
              <a:t>77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66912E3D-5896-7661-E042-01E58BD72805}"/>
              </a:ext>
            </a:extLst>
          </p:cNvPr>
          <p:cNvSpPr txBox="1"/>
          <p:nvPr/>
        </p:nvSpPr>
        <p:spPr>
          <a:xfrm>
            <a:off x="8926965" y="395026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>
                <a:highlight>
                  <a:srgbClr val="FDCC05"/>
                </a:highlight>
              </a:rPr>
              <a:t>27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EEEA9E4A-BFFE-514A-879D-25334B0FFC09}"/>
              </a:ext>
            </a:extLst>
          </p:cNvPr>
          <p:cNvSpPr txBox="1"/>
          <p:nvPr/>
        </p:nvSpPr>
        <p:spPr>
          <a:xfrm>
            <a:off x="11227587" y="3891911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>
                <a:highlight>
                  <a:srgbClr val="FDCC05"/>
                </a:highlight>
              </a:rPr>
              <a:t>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4DDBAC4-E246-61E3-E539-0AA36FD966AD}"/>
              </a:ext>
            </a:extLst>
          </p:cNvPr>
          <p:cNvSpPr/>
          <p:nvPr/>
        </p:nvSpPr>
        <p:spPr>
          <a:xfrm>
            <a:off x="70083" y="3835307"/>
            <a:ext cx="499896" cy="389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6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009" y="119138"/>
            <a:ext cx="10515600" cy="615532"/>
          </a:xfrm>
        </p:spPr>
        <p:txBody>
          <a:bodyPr>
            <a:normAutofit/>
          </a:bodyPr>
          <a:lstStyle/>
          <a:p>
            <a:r>
              <a:rPr lang="fr-FR" dirty="0"/>
              <a:t>Les compétences spécifiques à chacun des groupes (1 à 5)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14</a:t>
            </a:fld>
            <a:endParaRPr lang="da-DK"/>
          </a:p>
        </p:txBody>
      </p:sp>
      <p:grpSp>
        <p:nvGrpSpPr>
          <p:cNvPr id="55" name="Groupe 54">
            <a:extLst>
              <a:ext uri="{FF2B5EF4-FFF2-40B4-BE49-F238E27FC236}">
                <a16:creationId xmlns="" xmlns:a16="http://schemas.microsoft.com/office/drawing/2014/main" id="{5FBBAEAB-453F-AF6D-A677-31213F7D3010}"/>
              </a:ext>
            </a:extLst>
          </p:cNvPr>
          <p:cNvGrpSpPr/>
          <p:nvPr/>
        </p:nvGrpSpPr>
        <p:grpSpPr>
          <a:xfrm>
            <a:off x="131178" y="985089"/>
            <a:ext cx="11984622" cy="3616728"/>
            <a:chOff x="81482" y="642009"/>
            <a:chExt cx="12142530" cy="2659813"/>
          </a:xfrm>
        </p:grpSpPr>
        <p:sp>
          <p:nvSpPr>
            <p:cNvPr id="56" name="ZoneTexte 55">
              <a:extLst>
                <a:ext uri="{FF2B5EF4-FFF2-40B4-BE49-F238E27FC236}">
                  <a16:creationId xmlns="" xmlns:a16="http://schemas.microsoft.com/office/drawing/2014/main" id="{BDE1967A-A1AF-FE22-2AA3-1BD78E728BD5}"/>
                </a:ext>
              </a:extLst>
            </p:cNvPr>
            <p:cNvSpPr txBox="1"/>
            <p:nvPr/>
          </p:nvSpPr>
          <p:spPr>
            <a:xfrm>
              <a:off x="230859" y="642009"/>
              <a:ext cx="11959207" cy="63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highlight>
                    <a:srgbClr val="C0C0C0"/>
                  </a:highlight>
                </a:rPr>
                <a:t>groupe</a:t>
              </a:r>
              <a:r>
                <a:rPr lang="en-GB" dirty="0">
                  <a:highlight>
                    <a:srgbClr val="C0C0C0"/>
                  </a:highlight>
                </a:rPr>
                <a:t> 1 		                     </a:t>
              </a:r>
              <a:r>
                <a:rPr lang="en-GB" dirty="0" err="1">
                  <a:highlight>
                    <a:srgbClr val="C0C0C0"/>
                  </a:highlight>
                </a:rPr>
                <a:t>groupe</a:t>
              </a:r>
              <a:r>
                <a:rPr lang="en-GB" dirty="0">
                  <a:highlight>
                    <a:srgbClr val="C0C0C0"/>
                  </a:highlight>
                </a:rPr>
                <a:t> 2                           </a:t>
              </a:r>
              <a:r>
                <a:rPr lang="en-GB" dirty="0" err="1">
                  <a:highlight>
                    <a:srgbClr val="C0C0C0"/>
                  </a:highlight>
                </a:rPr>
                <a:t>groupe</a:t>
              </a:r>
              <a:r>
                <a:rPr lang="en-GB" dirty="0">
                  <a:highlight>
                    <a:srgbClr val="C0C0C0"/>
                  </a:highlight>
                </a:rPr>
                <a:t> 3                              </a:t>
              </a:r>
              <a:r>
                <a:rPr lang="en-GB" dirty="0" err="1">
                  <a:highlight>
                    <a:srgbClr val="C0C0C0"/>
                  </a:highlight>
                </a:rPr>
                <a:t>groupe</a:t>
              </a:r>
              <a:r>
                <a:rPr lang="en-GB" dirty="0">
                  <a:highlight>
                    <a:srgbClr val="C0C0C0"/>
                  </a:highlight>
                </a:rPr>
                <a:t> 4                                  </a:t>
              </a:r>
              <a:r>
                <a:rPr lang="en-GB" dirty="0" err="1">
                  <a:highlight>
                    <a:srgbClr val="C0C0C0"/>
                  </a:highlight>
                </a:rPr>
                <a:t>groupe</a:t>
              </a:r>
              <a:r>
                <a:rPr lang="en-GB" dirty="0">
                  <a:highlight>
                    <a:srgbClr val="C0C0C0"/>
                  </a:highlight>
                </a:rPr>
                <a:t> 5 </a:t>
              </a:r>
            </a:p>
            <a:p>
              <a:r>
                <a:rPr lang="en-GB" sz="1600" i="1" dirty="0">
                  <a:highlight>
                    <a:srgbClr val="C0C0C0"/>
                  </a:highlight>
                </a:rPr>
                <a:t>Agriculteur/conseiller BL                 </a:t>
              </a:r>
              <a:r>
                <a:rPr lang="en-GB" sz="1600" i="1" dirty="0" err="1">
                  <a:highlight>
                    <a:srgbClr val="C0C0C0"/>
                  </a:highlight>
                </a:rPr>
                <a:t>Agronome</a:t>
              </a:r>
              <a:r>
                <a:rPr lang="en-GB" sz="1600" i="1" dirty="0">
                  <a:highlight>
                    <a:srgbClr val="C0C0C0"/>
                  </a:highlight>
                </a:rPr>
                <a:t> ML                    </a:t>
              </a:r>
              <a:r>
                <a:rPr lang="en-GB" sz="1600" i="1" dirty="0" err="1">
                  <a:highlight>
                    <a:srgbClr val="C0C0C0"/>
                  </a:highlight>
                </a:rPr>
                <a:t>Gestionnaire</a:t>
              </a:r>
              <a:r>
                <a:rPr lang="en-GB" sz="1600" i="1" dirty="0">
                  <a:highlight>
                    <a:srgbClr val="C0C0C0"/>
                  </a:highlight>
                </a:rPr>
                <a:t>/</a:t>
              </a:r>
              <a:r>
                <a:rPr lang="en-GB" sz="1600" i="1" dirty="0" err="1">
                  <a:highlight>
                    <a:srgbClr val="C0C0C0"/>
                  </a:highlight>
                </a:rPr>
                <a:t>enseignant</a:t>
              </a:r>
              <a:r>
                <a:rPr lang="en-GB" sz="1600" i="1" dirty="0">
                  <a:highlight>
                    <a:srgbClr val="C0C0C0"/>
                  </a:highlight>
                </a:rPr>
                <a:t>              </a:t>
              </a:r>
              <a:r>
                <a:rPr lang="en-GB" sz="1600" i="1" dirty="0" err="1">
                  <a:highlight>
                    <a:srgbClr val="C0C0C0"/>
                  </a:highlight>
                </a:rPr>
                <a:t>Écologue</a:t>
              </a:r>
              <a:r>
                <a:rPr lang="en-GB" sz="1600" i="1" dirty="0">
                  <a:highlight>
                    <a:srgbClr val="C0C0C0"/>
                  </a:highlight>
                </a:rPr>
                <a:t> du sol                     Restaurateur de</a:t>
              </a:r>
              <a:br>
                <a:rPr lang="en-GB" sz="1600" i="1" dirty="0">
                  <a:highlight>
                    <a:srgbClr val="C0C0C0"/>
                  </a:highlight>
                </a:rPr>
              </a:br>
              <a:r>
                <a:rPr lang="en-GB" sz="1600" i="1" dirty="0">
                  <a:highlight>
                    <a:srgbClr val="C0C0C0"/>
                  </a:highlight>
                </a:rPr>
                <a:t> 										              </a:t>
              </a:r>
              <a:r>
                <a:rPr lang="en-GB" sz="1600" i="1" dirty="0" err="1">
                  <a:highlight>
                    <a:srgbClr val="C0C0C0"/>
                  </a:highlight>
                </a:rPr>
                <a:t>l'environnement</a:t>
              </a:r>
              <a:r>
                <a:rPr lang="en-GB" sz="1600" i="1" dirty="0">
                  <a:highlight>
                    <a:srgbClr val="C0C0C0"/>
                  </a:highlight>
                </a:rPr>
                <a:t>         </a:t>
              </a:r>
            </a:p>
          </p:txBody>
        </p:sp>
        <p:pic>
          <p:nvPicPr>
            <p:cNvPr id="57" name="Image 56">
              <a:extLst>
                <a:ext uri="{FF2B5EF4-FFF2-40B4-BE49-F238E27FC236}">
                  <a16:creationId xmlns="" xmlns:a16="http://schemas.microsoft.com/office/drawing/2014/main" id="{4E703EAA-DEEE-4F7A-43B5-6E57430C1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075" b="61860"/>
            <a:stretch/>
          </p:blipFill>
          <p:spPr>
            <a:xfrm>
              <a:off x="2656516" y="1363359"/>
              <a:ext cx="2421678" cy="1938463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="" xmlns:a16="http://schemas.microsoft.com/office/drawing/2014/main" id="{100DE46B-CF37-9D58-FF86-FEFE1531F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075" b="55405"/>
            <a:stretch/>
          </p:blipFill>
          <p:spPr>
            <a:xfrm>
              <a:off x="81482" y="1363359"/>
              <a:ext cx="2466304" cy="1343265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="" xmlns:a16="http://schemas.microsoft.com/office/drawing/2014/main" id="{EBE4CE7A-6CFA-1058-6483-711565378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526" b="53350"/>
            <a:stretch/>
          </p:blipFill>
          <p:spPr>
            <a:xfrm>
              <a:off x="5173932" y="1363359"/>
              <a:ext cx="2191788" cy="1172577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="" xmlns:a16="http://schemas.microsoft.com/office/drawing/2014/main" id="{7B43A2A6-0313-0D59-ACAF-20AF765AA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075" b="47765"/>
            <a:stretch/>
          </p:blipFill>
          <p:spPr>
            <a:xfrm>
              <a:off x="7461458" y="1363359"/>
              <a:ext cx="2215168" cy="1491269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="" xmlns:a16="http://schemas.microsoft.com/office/drawing/2014/main" id="{A87DE8A3-CE44-2645-8172-1AF5BE549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899" b="35867"/>
            <a:stretch/>
          </p:blipFill>
          <p:spPr>
            <a:xfrm>
              <a:off x="9772364" y="1363359"/>
              <a:ext cx="2451648" cy="1830946"/>
            </a:xfrm>
            <a:prstGeom prst="rect">
              <a:avLst/>
            </a:prstGeom>
          </p:spPr>
        </p:pic>
        <p:sp>
          <p:nvSpPr>
            <p:cNvPr id="62" name="ZoneTexte 61">
              <a:extLst>
                <a:ext uri="{FF2B5EF4-FFF2-40B4-BE49-F238E27FC236}">
                  <a16:creationId xmlns="" xmlns:a16="http://schemas.microsoft.com/office/drawing/2014/main" id="{4B9FCCDE-EB1F-FC63-0591-21634C53A738}"/>
                </a:ext>
              </a:extLst>
            </p:cNvPr>
            <p:cNvSpPr txBox="1"/>
            <p:nvPr/>
          </p:nvSpPr>
          <p:spPr>
            <a:xfrm>
              <a:off x="2313748" y="688176"/>
              <a:ext cx="2340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>
                  <a:highlight>
                    <a:srgbClr val="FDCC05"/>
                  </a:highlight>
                </a:rPr>
                <a:t>77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="" xmlns:a16="http://schemas.microsoft.com/office/drawing/2014/main" id="{6F27CEF6-41C9-33EF-3350-BCE906AAC134}"/>
                </a:ext>
              </a:extLst>
            </p:cNvPr>
            <p:cNvSpPr txBox="1"/>
            <p:nvPr/>
          </p:nvSpPr>
          <p:spPr>
            <a:xfrm>
              <a:off x="4727136" y="730311"/>
              <a:ext cx="35105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>
                  <a:highlight>
                    <a:srgbClr val="FDCC05"/>
                  </a:highlight>
                </a:rPr>
                <a:t>119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="" xmlns:a16="http://schemas.microsoft.com/office/drawing/2014/main" id="{54653F27-7A97-54D7-6AD7-CF6DC4950501}"/>
                </a:ext>
              </a:extLst>
            </p:cNvPr>
            <p:cNvSpPr txBox="1"/>
            <p:nvPr/>
          </p:nvSpPr>
          <p:spPr>
            <a:xfrm>
              <a:off x="7083104" y="695022"/>
              <a:ext cx="2340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>
                  <a:highlight>
                    <a:srgbClr val="FDCC05"/>
                  </a:highlight>
                </a:rPr>
                <a:t>78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="" xmlns:a16="http://schemas.microsoft.com/office/drawing/2014/main" id="{3C6D0A29-8DAF-141B-09BC-C9D37086B244}"/>
                </a:ext>
              </a:extLst>
            </p:cNvPr>
            <p:cNvSpPr txBox="1"/>
            <p:nvPr/>
          </p:nvSpPr>
          <p:spPr>
            <a:xfrm>
              <a:off x="9302630" y="670570"/>
              <a:ext cx="35105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>
                  <a:highlight>
                    <a:srgbClr val="FDCC05"/>
                  </a:highlight>
                </a:rPr>
                <a:t>123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="" xmlns:a16="http://schemas.microsoft.com/office/drawing/2014/main" id="{6DD08241-8C69-B308-F1C6-BE7370BA403E}"/>
                </a:ext>
              </a:extLst>
            </p:cNvPr>
            <p:cNvSpPr txBox="1"/>
            <p:nvPr/>
          </p:nvSpPr>
          <p:spPr>
            <a:xfrm>
              <a:off x="11814118" y="659278"/>
              <a:ext cx="2340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>
                  <a:highlight>
                    <a:srgbClr val="FDCC05"/>
                  </a:highlight>
                </a:rPr>
                <a:t>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8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15</a:t>
            </a:fld>
            <a:endParaRPr lang="da-DK"/>
          </a:p>
        </p:txBody>
      </p: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3912501B-131F-F5FF-17D7-623D62625ADE}"/>
              </a:ext>
            </a:extLst>
          </p:cNvPr>
          <p:cNvGrpSpPr/>
          <p:nvPr/>
        </p:nvGrpSpPr>
        <p:grpSpPr>
          <a:xfrm>
            <a:off x="91851" y="753466"/>
            <a:ext cx="11997542" cy="3839515"/>
            <a:chOff x="111374" y="330149"/>
            <a:chExt cx="11997542" cy="3839515"/>
          </a:xfrm>
        </p:grpSpPr>
        <p:pic>
          <p:nvPicPr>
            <p:cNvPr id="17" name="Image 16">
              <a:extLst>
                <a:ext uri="{FF2B5EF4-FFF2-40B4-BE49-F238E27FC236}">
                  <a16:creationId xmlns="" xmlns:a16="http://schemas.microsoft.com/office/drawing/2014/main" id="{5AFDD2A0-D08B-54F0-E0B3-E79B424CF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00" b="47457"/>
            <a:stretch/>
          </p:blipFill>
          <p:spPr>
            <a:xfrm>
              <a:off x="2610682" y="1307554"/>
              <a:ext cx="2334866" cy="2862110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4077425F-65F2-AC37-1752-4AB02464D54F}"/>
                </a:ext>
              </a:extLst>
            </p:cNvPr>
            <p:cNvSpPr txBox="1"/>
            <p:nvPr/>
          </p:nvSpPr>
          <p:spPr>
            <a:xfrm>
              <a:off x="111374" y="330149"/>
              <a:ext cx="118103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highlight>
                    <a:srgbClr val="C0C0C0"/>
                  </a:highlight>
                </a:rPr>
                <a:t>      </a:t>
              </a:r>
              <a:r>
                <a:rPr lang="en-GB" dirty="0" err="1">
                  <a:highlight>
                    <a:srgbClr val="C0C0C0"/>
                  </a:highlight>
                </a:rPr>
                <a:t>groupe</a:t>
              </a:r>
              <a:r>
                <a:rPr lang="en-GB" dirty="0">
                  <a:highlight>
                    <a:srgbClr val="C0C0C0"/>
                  </a:highlight>
                </a:rPr>
                <a:t> 6 		</a:t>
              </a:r>
              <a:r>
                <a:rPr lang="en-GB" dirty="0" err="1">
                  <a:highlight>
                    <a:srgbClr val="C0C0C0"/>
                  </a:highlight>
                </a:rPr>
                <a:t>groupe</a:t>
              </a:r>
              <a:r>
                <a:rPr lang="en-GB" dirty="0">
                  <a:highlight>
                    <a:srgbClr val="C0C0C0"/>
                  </a:highlight>
                </a:rPr>
                <a:t> 7 			</a:t>
              </a:r>
              <a:r>
                <a:rPr lang="en-GB" dirty="0" err="1">
                  <a:highlight>
                    <a:srgbClr val="C0C0C0"/>
                  </a:highlight>
                </a:rPr>
                <a:t>groupe</a:t>
              </a:r>
              <a:r>
                <a:rPr lang="en-GB" dirty="0">
                  <a:highlight>
                    <a:srgbClr val="C0C0C0"/>
                  </a:highlight>
                </a:rPr>
                <a:t> 8 		      </a:t>
              </a:r>
              <a:r>
                <a:rPr lang="en-GB" dirty="0" err="1">
                  <a:highlight>
                    <a:srgbClr val="C0C0C0"/>
                  </a:highlight>
                </a:rPr>
                <a:t>groupe</a:t>
              </a:r>
              <a:r>
                <a:rPr lang="en-GB" dirty="0">
                  <a:highlight>
                    <a:srgbClr val="C0C0C0"/>
                  </a:highlight>
                </a:rPr>
                <a:t> 9 		 </a:t>
              </a:r>
              <a:r>
                <a:rPr lang="en-GB" dirty="0" err="1">
                  <a:highlight>
                    <a:srgbClr val="C0C0C0"/>
                  </a:highlight>
                </a:rPr>
                <a:t>groupe</a:t>
              </a:r>
              <a:r>
                <a:rPr lang="en-GB" dirty="0">
                  <a:highlight>
                    <a:srgbClr val="C0C0C0"/>
                  </a:highlight>
                </a:rPr>
                <a:t> 10  </a:t>
              </a:r>
            </a:p>
            <a:p>
              <a:r>
                <a:rPr lang="en-GB" sz="1600" i="1" dirty="0" err="1">
                  <a:highlight>
                    <a:srgbClr val="C0C0C0"/>
                  </a:highlight>
                </a:rPr>
                <a:t>Géoscient</a:t>
              </a:r>
              <a:r>
                <a:rPr lang="en-GB" sz="1600" i="1" dirty="0">
                  <a:highlight>
                    <a:srgbClr val="C0C0C0"/>
                  </a:highlight>
                </a:rPr>
                <a:t>. /</a:t>
              </a:r>
              <a:r>
                <a:rPr lang="en-GB" sz="1600" i="1" dirty="0" err="1">
                  <a:highlight>
                    <a:srgbClr val="C0C0C0"/>
                  </a:highlight>
                </a:rPr>
                <a:t>Pédologue</a:t>
              </a:r>
              <a:r>
                <a:rPr lang="en-GB" sz="1600" i="1" dirty="0">
                  <a:highlight>
                    <a:srgbClr val="C0C0C0"/>
                  </a:highlight>
                </a:rPr>
                <a:t>             Communication/</a:t>
              </a:r>
              <a:r>
                <a:rPr lang="en-GB" sz="1600" i="1" dirty="0" err="1">
                  <a:highlight>
                    <a:srgbClr val="C0C0C0"/>
                  </a:highlight>
                </a:rPr>
                <a:t>médiateur</a:t>
              </a:r>
              <a:r>
                <a:rPr lang="en-GB" sz="1600" i="1" dirty="0">
                  <a:highlight>
                    <a:srgbClr val="C0C0C0"/>
                  </a:highlight>
                </a:rPr>
                <a:t>               </a:t>
              </a:r>
              <a:r>
                <a:rPr lang="en-GB" sz="1600" i="1" dirty="0" err="1">
                  <a:highlight>
                    <a:srgbClr val="C0C0C0"/>
                  </a:highlight>
                </a:rPr>
                <a:t>Chercheur</a:t>
              </a:r>
              <a:r>
                <a:rPr lang="en-GB" sz="1600" i="1" dirty="0">
                  <a:highlight>
                    <a:srgbClr val="C0C0C0"/>
                  </a:highlight>
                </a:rPr>
                <a:t>                        Expert </a:t>
              </a:r>
              <a:r>
                <a:rPr lang="en-GB" sz="1600" i="1" dirty="0" err="1">
                  <a:highlight>
                    <a:srgbClr val="C0C0C0"/>
                  </a:highlight>
                </a:rPr>
                <a:t>en</a:t>
              </a:r>
              <a:r>
                <a:rPr lang="en-GB" sz="1600" i="1" dirty="0">
                  <a:highlight>
                    <a:srgbClr val="C0C0C0"/>
                  </a:highlight>
                </a:rPr>
                <a:t> carto &amp; SIG                     Informatique/</a:t>
              </a:r>
              <a:br>
                <a:rPr lang="en-GB" sz="1600" i="1" dirty="0">
                  <a:highlight>
                    <a:srgbClr val="C0C0C0"/>
                  </a:highlight>
                </a:rPr>
              </a:br>
              <a:r>
                <a:rPr lang="en-GB" sz="1600" i="1" dirty="0">
                  <a:highlight>
                    <a:srgbClr val="C0C0C0"/>
                  </a:highlight>
                </a:rPr>
                <a:t>											Data scientist 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="" xmlns:a16="http://schemas.microsoft.com/office/drawing/2014/main" id="{3065BDA3-3311-EEB3-8155-A0197CA1E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51"/>
            <a:stretch/>
          </p:blipFill>
          <p:spPr>
            <a:xfrm>
              <a:off x="122129" y="1307554"/>
              <a:ext cx="2461393" cy="1826505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="" xmlns:a16="http://schemas.microsoft.com/office/drawing/2014/main" id="{3786CD46-4152-AC27-015E-6B15B623B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24" b="38425"/>
            <a:stretch/>
          </p:blipFill>
          <p:spPr>
            <a:xfrm>
              <a:off x="4972708" y="1305651"/>
              <a:ext cx="2446379" cy="1826505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="" xmlns:a16="http://schemas.microsoft.com/office/drawing/2014/main" id="{C680E803-F169-B3FC-5C58-C6AFAE016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075" b="20852"/>
            <a:stretch/>
          </p:blipFill>
          <p:spPr>
            <a:xfrm>
              <a:off x="7483381" y="1305651"/>
              <a:ext cx="2121765" cy="15976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="" xmlns:a16="http://schemas.microsoft.com/office/drawing/2014/main" id="{D01A0EA3-0A99-FBFD-AF39-E844A136A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47958"/>
            <a:stretch/>
          </p:blipFill>
          <p:spPr>
            <a:xfrm>
              <a:off x="9711247" y="1305652"/>
              <a:ext cx="2397669" cy="1597612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="" xmlns:a16="http://schemas.microsoft.com/office/drawing/2014/main" id="{88DF1F5C-F592-DDFA-C5DD-5382D80F6C0F}"/>
                </a:ext>
              </a:extLst>
            </p:cNvPr>
            <p:cNvSpPr txBox="1"/>
            <p:nvPr/>
          </p:nvSpPr>
          <p:spPr>
            <a:xfrm>
              <a:off x="4711510" y="422666"/>
              <a:ext cx="2340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>
                  <a:highlight>
                    <a:srgbClr val="FDCC05"/>
                  </a:highlight>
                </a:rPr>
                <a:t>46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="" xmlns:a16="http://schemas.microsoft.com/office/drawing/2014/main" id="{A5514369-E34A-5CC1-BDA8-AA8AD5D83DBB}"/>
                </a:ext>
              </a:extLst>
            </p:cNvPr>
            <p:cNvSpPr txBox="1"/>
            <p:nvPr/>
          </p:nvSpPr>
          <p:spPr>
            <a:xfrm>
              <a:off x="2376644" y="601636"/>
              <a:ext cx="2340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>
                  <a:highlight>
                    <a:srgbClr val="FDCC05"/>
                  </a:highlight>
                </a:rPr>
                <a:t>73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="" xmlns:a16="http://schemas.microsoft.com/office/drawing/2014/main" id="{C1D6D926-4015-4AF4-89A9-97CDBCADF84F}"/>
                </a:ext>
              </a:extLst>
            </p:cNvPr>
            <p:cNvSpPr txBox="1"/>
            <p:nvPr/>
          </p:nvSpPr>
          <p:spPr>
            <a:xfrm>
              <a:off x="7032159" y="601636"/>
              <a:ext cx="2340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>
                  <a:highlight>
                    <a:srgbClr val="FDCC05"/>
                  </a:highlight>
                </a:rPr>
                <a:t>77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="" xmlns:a16="http://schemas.microsoft.com/office/drawing/2014/main" id="{5F24588E-59A2-9E1A-20C2-B233BDAF1E8F}"/>
                </a:ext>
              </a:extLst>
            </p:cNvPr>
            <p:cNvSpPr txBox="1"/>
            <p:nvPr/>
          </p:nvSpPr>
          <p:spPr>
            <a:xfrm>
              <a:off x="9339065" y="745496"/>
              <a:ext cx="2340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>
                  <a:highlight>
                    <a:srgbClr val="FDCC05"/>
                  </a:highlight>
                </a:rPr>
                <a:t>27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="" xmlns:a16="http://schemas.microsoft.com/office/drawing/2014/main" id="{65917DB4-CCDA-670A-A698-8A9A52D7BE06}"/>
                </a:ext>
              </a:extLst>
            </p:cNvPr>
            <p:cNvSpPr txBox="1"/>
            <p:nvPr/>
          </p:nvSpPr>
          <p:spPr>
            <a:xfrm>
              <a:off x="11645971" y="695596"/>
              <a:ext cx="2340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>
                  <a:highlight>
                    <a:srgbClr val="FDCC05"/>
                  </a:highlight>
                </a:rPr>
                <a:t>41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EFA19C3-6E96-8EC4-96C3-A58CD85D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58" y="96133"/>
            <a:ext cx="10515600" cy="615532"/>
          </a:xfrm>
        </p:spPr>
        <p:txBody>
          <a:bodyPr>
            <a:normAutofit/>
          </a:bodyPr>
          <a:lstStyle/>
          <a:p>
            <a:r>
              <a:rPr lang="fr-FR" dirty="0"/>
              <a:t>Les compétences spécifiques à chacun des groupes (6 à 10)</a:t>
            </a:r>
          </a:p>
        </p:txBody>
      </p:sp>
    </p:spTree>
    <p:extLst>
      <p:ext uri="{BB962C8B-B14F-4D97-AF65-F5344CB8AC3E}">
        <p14:creationId xmlns:p14="http://schemas.microsoft.com/office/powerpoint/2010/main" val="3361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92" y="136521"/>
            <a:ext cx="10515600" cy="615532"/>
          </a:xfrm>
        </p:spPr>
        <p:txBody>
          <a:bodyPr>
            <a:normAutofit/>
          </a:bodyPr>
          <a:lstStyle/>
          <a:p>
            <a:r>
              <a:rPr lang="en-GB" sz="3200" dirty="0"/>
              <a:t>Résumé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166D7-409D-4DB2-A280-EA07AC6CCF3C}" type="slidenum">
              <a:rPr kumimoji="0" lang="da-DK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8991A54-E530-01AC-DADF-FFF3D09AE729}"/>
              </a:ext>
            </a:extLst>
          </p:cNvPr>
          <p:cNvSpPr txBox="1"/>
          <p:nvPr/>
        </p:nvSpPr>
        <p:spPr>
          <a:xfrm>
            <a:off x="553192" y="699348"/>
            <a:ext cx="11157545" cy="54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en sciences du sol pour l'avenir sont définies de manière similaire par les différentes catégories de parties prenantes ou dans les différents pays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mais les plus jeunes ont tendance à privilégier les compétences liées à l'action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rapport aux savoirs.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large place doit être accordée aux </a:t>
            </a:r>
            <a:r>
              <a:rPr kumimoji="0" lang="fr-FR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principes fondamentaux de la biologie et de l'écologie du sol</a:t>
            </a: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sans pour autant sacrifier les autres principes fondamentaux de la science du sol. Une </a:t>
            </a:r>
            <a:r>
              <a:rPr kumimoji="0" lang="fr-FR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 holistique du sol doit être privilégiée </a:t>
            </a: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rapport à une approche réductionniste.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nécessaire </a:t>
            </a:r>
            <a:r>
              <a:rPr kumimoji="0" lang="fr-FR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d'intégrer davantage la science du sol à l'agronomie</a:t>
            </a: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compris l'interaction avec les agriculteurs sur le terrain.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Outre les profils professionnels classiques, des </a:t>
            </a:r>
            <a:r>
              <a:rPr kumimoji="0" lang="fr-FR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profils innovants ont été identifiés sur la base d'autres combinaisons de compétences </a:t>
            </a: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(communicant, spécialiste des données du sol, etc.).</a:t>
            </a:r>
            <a:endParaRPr kumimoji="0" lang="fr-F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97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A4D412DF-7CC1-2604-A7FD-0AB41AB18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8194"/>
            <a:ext cx="9144000" cy="232508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err="1" smtClean="0"/>
              <a:t>Merci</a:t>
            </a:r>
            <a:r>
              <a:rPr lang="en-GB" dirty="0" smtClean="0"/>
              <a:t> pour </a:t>
            </a:r>
            <a:r>
              <a:rPr lang="en-GB" dirty="0" err="1" smtClean="0"/>
              <a:t>votre</a:t>
            </a:r>
            <a:r>
              <a:rPr lang="en-GB" dirty="0" smtClean="0"/>
              <a:t> attention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F279F89-6424-513F-EBB9-F380C400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mtClean="0"/>
              <a:t>17</a:t>
            </a:fld>
            <a:endParaRPr lang="da-DK"/>
          </a:p>
        </p:txBody>
      </p:sp>
      <p:sp>
        <p:nvSpPr>
          <p:cNvPr id="2" name="ZoneTexte 1"/>
          <p:cNvSpPr txBox="1"/>
          <p:nvPr/>
        </p:nvSpPr>
        <p:spPr>
          <a:xfrm>
            <a:off x="2977024" y="4177319"/>
            <a:ext cx="5215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Rapport à </a:t>
            </a:r>
            <a:r>
              <a:rPr lang="en-GB" sz="2400" b="1" dirty="0" err="1" smtClean="0">
                <a:solidFill>
                  <a:srgbClr val="0070C0"/>
                </a:solidFill>
              </a:rPr>
              <a:t>suivre</a:t>
            </a:r>
            <a:r>
              <a:rPr lang="en-GB" sz="2400" b="1" dirty="0" smtClean="0">
                <a:solidFill>
                  <a:srgbClr val="0070C0"/>
                </a:solidFill>
              </a:rPr>
              <a:t> sur : </a:t>
            </a:r>
            <a:r>
              <a:rPr lang="fr-FR" sz="2400" b="1" dirty="0">
                <a:solidFill>
                  <a:srgbClr val="008E8C"/>
                </a:solidFill>
                <a:hlinkClick r:id="rId2"/>
              </a:rPr>
              <a:t>https://</a:t>
            </a:r>
            <a:r>
              <a:rPr lang="fr-FR" sz="2400" b="1" dirty="0" smtClean="0">
                <a:solidFill>
                  <a:srgbClr val="008E8C"/>
                </a:solidFill>
                <a:hlinkClick r:id="rId2"/>
              </a:rPr>
              <a:t>ejpsoil.eu</a:t>
            </a:r>
            <a:endParaRPr lang="fr-FR" sz="2400" b="1" dirty="0">
              <a:solidFill>
                <a:srgbClr val="008E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z="1600" smtClean="0"/>
              <a:t>2</a:t>
            </a:fld>
            <a:endParaRPr lang="da-DK" sz="16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409969" y="1160246"/>
            <a:ext cx="7322326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Enquête en ligne (</a:t>
            </a:r>
            <a:r>
              <a:rPr lang="fr-FR" sz="2000" dirty="0" err="1" smtClean="0"/>
              <a:t>LimeSurvey</a:t>
            </a:r>
            <a:r>
              <a:rPr lang="fr-FR" sz="2000" baseline="30000" dirty="0" err="1" smtClean="0"/>
              <a:t>TM</a:t>
            </a:r>
            <a:r>
              <a:rPr lang="fr-FR" sz="2000" dirty="0" smtClean="0"/>
              <a:t>) 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24 pays – objectif de recrutement proportionnel au</a:t>
            </a:r>
            <a:br>
              <a:rPr lang="fr-FR" sz="2000" dirty="0" smtClean="0"/>
            </a:br>
            <a:r>
              <a:rPr lang="fr-FR" sz="2000" dirty="0" smtClean="0"/>
              <a:t>nombre de régions NUTS 2 (total de 1500 invitations)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6 catégories de parties prenantes :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agriculteurs, conseillers, organisations agricoles,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administrations nationales,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organisations publiques locales et régionales,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/>
              <a:t>é</a:t>
            </a:r>
            <a:r>
              <a:rPr lang="fr-FR" dirty="0" smtClean="0"/>
              <a:t>tablissements d’enseignement et de recherche,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société civile et grand public,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industrie et agro-business</a:t>
            </a:r>
            <a:endParaRPr lang="fr-FR" sz="2000" dirty="0" smtClean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3D787288-9F3D-65A2-B1B9-4B9BDA2B7326}"/>
              </a:ext>
            </a:extLst>
          </p:cNvPr>
          <p:cNvSpPr txBox="1">
            <a:spLocks/>
          </p:cNvSpPr>
          <p:nvPr/>
        </p:nvSpPr>
        <p:spPr>
          <a:xfrm>
            <a:off x="593297" y="502864"/>
            <a:ext cx="10515600" cy="615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0B2C2"/>
                </a:solidFill>
                <a:latin typeface="+mn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fr-FR" dirty="0"/>
              <a:t>Etude prospective sur les besoins en compétences en science du sol</a:t>
            </a:r>
          </a:p>
        </p:txBody>
      </p:sp>
    </p:spTree>
    <p:extLst>
      <p:ext uri="{BB962C8B-B14F-4D97-AF65-F5344CB8AC3E}">
        <p14:creationId xmlns:p14="http://schemas.microsoft.com/office/powerpoint/2010/main" val="832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z="1600" smtClean="0"/>
              <a:t>3</a:t>
            </a:fld>
            <a:endParaRPr lang="da-DK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7533431" y="1215768"/>
            <a:ext cx="303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Structure de l’enquête</a:t>
            </a:r>
            <a:endParaRPr lang="fr-FR" sz="2400" b="1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3D787288-9F3D-65A2-B1B9-4B9BDA2B7326}"/>
              </a:ext>
            </a:extLst>
          </p:cNvPr>
          <p:cNvSpPr txBox="1">
            <a:spLocks/>
          </p:cNvSpPr>
          <p:nvPr/>
        </p:nvSpPr>
        <p:spPr>
          <a:xfrm>
            <a:off x="593297" y="502864"/>
            <a:ext cx="10515600" cy="615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0B2C2"/>
                </a:solidFill>
                <a:latin typeface="+mn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fr-FR" dirty="0" smtClean="0"/>
              <a:t>Etude prospective sur les besoins en compétences en science du sol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355" y="1660950"/>
            <a:ext cx="4481103" cy="99024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409969" y="1160246"/>
            <a:ext cx="7322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Enquête en ligne (</a:t>
            </a:r>
            <a:r>
              <a:rPr lang="fr-FR" sz="2000" dirty="0" err="1" smtClean="0"/>
              <a:t>LimeSurvey</a:t>
            </a:r>
            <a:r>
              <a:rPr lang="fr-FR" sz="2000" baseline="30000" dirty="0" err="1" smtClean="0"/>
              <a:t>TM</a:t>
            </a:r>
            <a:r>
              <a:rPr lang="fr-FR" sz="2000" dirty="0" smtClean="0"/>
              <a:t>) 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24 pays – objectif de recrutement proportionnel au </a:t>
            </a:r>
            <a:br>
              <a:rPr lang="fr-FR" sz="2000" dirty="0" smtClean="0"/>
            </a:br>
            <a:r>
              <a:rPr lang="fr-FR" sz="2000" dirty="0" smtClean="0"/>
              <a:t>nombre de régions NUTS 2 (total de 1500 invitations)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6 catégories de parties prenantes</a:t>
            </a:r>
          </a:p>
        </p:txBody>
      </p:sp>
    </p:spTree>
    <p:extLst>
      <p:ext uri="{BB962C8B-B14F-4D97-AF65-F5344CB8AC3E}">
        <p14:creationId xmlns:p14="http://schemas.microsoft.com/office/powerpoint/2010/main" val="7610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z="1600" smtClean="0"/>
              <a:t>4</a:t>
            </a:fld>
            <a:endParaRPr lang="da-DK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7533431" y="1215768"/>
            <a:ext cx="303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Structure de l’enquête</a:t>
            </a:r>
            <a:endParaRPr lang="fr-FR" sz="2400" b="1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3D787288-9F3D-65A2-B1B9-4B9BDA2B7326}"/>
              </a:ext>
            </a:extLst>
          </p:cNvPr>
          <p:cNvSpPr txBox="1">
            <a:spLocks/>
          </p:cNvSpPr>
          <p:nvPr/>
        </p:nvSpPr>
        <p:spPr>
          <a:xfrm>
            <a:off x="593297" y="502864"/>
            <a:ext cx="10515600" cy="615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0B2C2"/>
                </a:solidFill>
                <a:latin typeface="+mn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fr-FR" dirty="0" smtClean="0"/>
              <a:t>Etude prospective sur les besoins en compétences en science du sol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flipH="1">
            <a:off x="6126480" y="2604909"/>
            <a:ext cx="617220" cy="4947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2463560" y="2604909"/>
            <a:ext cx="35829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Min 3 max 10 compétences</a:t>
            </a:r>
            <a:endParaRPr lang="fr-FR" sz="2000" b="1" i="1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409969" y="1160246"/>
            <a:ext cx="7322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Enquête en ligne (</a:t>
            </a:r>
            <a:r>
              <a:rPr lang="fr-FR" sz="2000" dirty="0" err="1" smtClean="0"/>
              <a:t>LimeSurvey</a:t>
            </a:r>
            <a:r>
              <a:rPr lang="fr-FR" sz="2000" baseline="30000" dirty="0" err="1" smtClean="0"/>
              <a:t>TM</a:t>
            </a:r>
            <a:r>
              <a:rPr lang="fr-FR" sz="2000" dirty="0" smtClean="0"/>
              <a:t>) 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24 pays – objectif de recrutement proportionnel au </a:t>
            </a:r>
            <a:br>
              <a:rPr lang="fr-FR" sz="2000" dirty="0" smtClean="0"/>
            </a:br>
            <a:r>
              <a:rPr lang="fr-FR" sz="2000" dirty="0" smtClean="0"/>
              <a:t>nombre de régions NUTS 2 (total de 1500 invitations)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6 catégories de parties prenantes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872697" y="1660949"/>
            <a:ext cx="4497432" cy="1851153"/>
            <a:chOff x="6872697" y="1660949"/>
            <a:chExt cx="4497432" cy="185115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2697" y="1660949"/>
              <a:ext cx="4497432" cy="18511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144000" y="3099617"/>
              <a:ext cx="119270" cy="224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618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fr-FR" sz="1600" smtClean="0"/>
              <a:t>5</a:t>
            </a:fld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7533431" y="1215768"/>
            <a:ext cx="303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Structure de l’enquête</a:t>
            </a:r>
            <a:endParaRPr lang="fr-FR" sz="2400" b="1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3D787288-9F3D-65A2-B1B9-4B9BDA2B7326}"/>
              </a:ext>
            </a:extLst>
          </p:cNvPr>
          <p:cNvSpPr txBox="1">
            <a:spLocks/>
          </p:cNvSpPr>
          <p:nvPr/>
        </p:nvSpPr>
        <p:spPr>
          <a:xfrm>
            <a:off x="593297" y="502864"/>
            <a:ext cx="10515600" cy="615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0B2C2"/>
                </a:solidFill>
                <a:latin typeface="+mn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fr-FR" dirty="0" smtClean="0"/>
              <a:t>Etude prospective sur les besoins en compétences en science du sol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flipH="1">
            <a:off x="6126480" y="2604909"/>
            <a:ext cx="617220" cy="4947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2463560" y="2604909"/>
            <a:ext cx="35829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Min 3 max 10 compétences</a:t>
            </a:r>
            <a:endParaRPr lang="fr-FR" sz="2000" b="1" i="1" dirty="0"/>
          </a:p>
        </p:txBody>
      </p:sp>
      <p:sp>
        <p:nvSpPr>
          <p:cNvPr id="11" name="Flèche droite 10"/>
          <p:cNvSpPr/>
          <p:nvPr/>
        </p:nvSpPr>
        <p:spPr>
          <a:xfrm flipH="1">
            <a:off x="6126480" y="3493901"/>
            <a:ext cx="617220" cy="4947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1965960" y="3493901"/>
            <a:ext cx="40805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De 1 (inutile) à 8 (essentielle)</a:t>
            </a:r>
            <a:endParaRPr lang="fr-FR" sz="2000" b="1" i="1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409969" y="1160246"/>
            <a:ext cx="7322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Enquête en ligne (</a:t>
            </a:r>
            <a:r>
              <a:rPr lang="fr-FR" sz="2000" dirty="0" err="1" smtClean="0"/>
              <a:t>LimeSurvey</a:t>
            </a:r>
            <a:r>
              <a:rPr lang="fr-FR" sz="2000" baseline="30000" dirty="0" err="1" smtClean="0"/>
              <a:t>TM</a:t>
            </a:r>
            <a:r>
              <a:rPr lang="fr-FR" sz="2000" dirty="0" smtClean="0"/>
              <a:t>) 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24 pays – objectif de recrutement proportionnel au </a:t>
            </a:r>
            <a:br>
              <a:rPr lang="fr-FR" sz="2000" dirty="0" smtClean="0"/>
            </a:br>
            <a:r>
              <a:rPr lang="fr-FR" sz="2000" dirty="0" smtClean="0"/>
              <a:t>nombre de régions NUTS 2 (total de 1500 invitations)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6 catégories de parties prenantes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856368" y="1673024"/>
            <a:ext cx="4513761" cy="2709497"/>
            <a:chOff x="6856368" y="1673024"/>
            <a:chExt cx="4513761" cy="270949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6368" y="1673024"/>
              <a:ext cx="4513761" cy="270949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144000" y="3099617"/>
              <a:ext cx="119270" cy="224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155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z="1600" smtClean="0"/>
              <a:t>6</a:t>
            </a:fld>
            <a:endParaRPr lang="da-DK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7533431" y="1215768"/>
            <a:ext cx="303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Structure de l’enquête</a:t>
            </a:r>
            <a:endParaRPr lang="fr-FR" sz="2400" b="1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3D787288-9F3D-65A2-B1B9-4B9BDA2B7326}"/>
              </a:ext>
            </a:extLst>
          </p:cNvPr>
          <p:cNvSpPr txBox="1">
            <a:spLocks/>
          </p:cNvSpPr>
          <p:nvPr/>
        </p:nvSpPr>
        <p:spPr>
          <a:xfrm>
            <a:off x="593297" y="502864"/>
            <a:ext cx="10515600" cy="615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0B2C2"/>
                </a:solidFill>
                <a:latin typeface="+mn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fr-FR" dirty="0" smtClean="0"/>
              <a:t>Etude prospective sur les besoins en compétences en science du sol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flipH="1">
            <a:off x="6126480" y="2604909"/>
            <a:ext cx="617220" cy="4947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2463560" y="2604909"/>
            <a:ext cx="35829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Min 3 max 10 compétences</a:t>
            </a:r>
            <a:endParaRPr lang="fr-FR" sz="2000" b="1" i="1" dirty="0"/>
          </a:p>
        </p:txBody>
      </p:sp>
      <p:sp>
        <p:nvSpPr>
          <p:cNvPr id="11" name="Flèche droite 10"/>
          <p:cNvSpPr/>
          <p:nvPr/>
        </p:nvSpPr>
        <p:spPr>
          <a:xfrm flipH="1">
            <a:off x="6126480" y="3493901"/>
            <a:ext cx="617220" cy="4947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1965960" y="3493901"/>
            <a:ext cx="40805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De 1 (inutile) à 8 (essentielle)</a:t>
            </a:r>
            <a:endParaRPr lang="fr-FR" sz="2000" b="1" i="1" dirty="0"/>
          </a:p>
        </p:txBody>
      </p:sp>
      <p:sp>
        <p:nvSpPr>
          <p:cNvPr id="13" name="Flèche droite 12"/>
          <p:cNvSpPr/>
          <p:nvPr/>
        </p:nvSpPr>
        <p:spPr>
          <a:xfrm flipH="1">
            <a:off x="6126480" y="4378381"/>
            <a:ext cx="617220" cy="4947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424543" y="4378381"/>
            <a:ext cx="56219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Parmi les compétences classées  “essentielles”</a:t>
            </a:r>
            <a:endParaRPr lang="fr-FR" sz="2000" b="1" i="1" dirty="0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409969" y="1160246"/>
            <a:ext cx="7322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Enquête en ligne (</a:t>
            </a:r>
            <a:r>
              <a:rPr lang="fr-FR" sz="2000" dirty="0" err="1" smtClean="0"/>
              <a:t>LimeSurvey</a:t>
            </a:r>
            <a:r>
              <a:rPr lang="fr-FR" sz="2000" baseline="30000" dirty="0" err="1" smtClean="0"/>
              <a:t>TM</a:t>
            </a:r>
            <a:r>
              <a:rPr lang="fr-FR" sz="2000" dirty="0" smtClean="0"/>
              <a:t>) 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24 pays – objectif de recrutement proportionnel au </a:t>
            </a:r>
            <a:br>
              <a:rPr lang="fr-FR" sz="2000" dirty="0" smtClean="0"/>
            </a:br>
            <a:r>
              <a:rPr lang="fr-FR" sz="2000" dirty="0" smtClean="0"/>
              <a:t>nombre de régions NUTS 2 (total de 1500 invitations)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6 catégories de parties prenantes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823711" y="1656695"/>
            <a:ext cx="4564738" cy="3591925"/>
            <a:chOff x="6823711" y="1656695"/>
            <a:chExt cx="4564738" cy="359192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3711" y="1656695"/>
              <a:ext cx="4564738" cy="35919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144000" y="3099617"/>
              <a:ext cx="119270" cy="224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43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fr-FR" sz="1600" smtClean="0"/>
              <a:t>7</a:t>
            </a:fld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7533431" y="1215768"/>
            <a:ext cx="303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Structure de l’enquête</a:t>
            </a:r>
            <a:endParaRPr lang="fr-FR" sz="2400" b="1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3D787288-9F3D-65A2-B1B9-4B9BDA2B7326}"/>
              </a:ext>
            </a:extLst>
          </p:cNvPr>
          <p:cNvSpPr txBox="1">
            <a:spLocks/>
          </p:cNvSpPr>
          <p:nvPr/>
        </p:nvSpPr>
        <p:spPr>
          <a:xfrm>
            <a:off x="593297" y="502864"/>
            <a:ext cx="10515600" cy="615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0B2C2"/>
                </a:solidFill>
                <a:latin typeface="+mn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fr-FR" dirty="0" smtClean="0"/>
              <a:t>Etude prospective sur les besoins en compétences en science du sol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flipH="1">
            <a:off x="6126480" y="2604909"/>
            <a:ext cx="617220" cy="4947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2463560" y="2604909"/>
            <a:ext cx="35829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Min 3 max 10 compétences</a:t>
            </a:r>
            <a:endParaRPr lang="fr-FR" sz="2000" b="1" i="1" dirty="0"/>
          </a:p>
        </p:txBody>
      </p:sp>
      <p:sp>
        <p:nvSpPr>
          <p:cNvPr id="11" name="Flèche droite 10"/>
          <p:cNvSpPr/>
          <p:nvPr/>
        </p:nvSpPr>
        <p:spPr>
          <a:xfrm flipH="1">
            <a:off x="6126480" y="3493901"/>
            <a:ext cx="617220" cy="4947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1965960" y="3493901"/>
            <a:ext cx="40805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De 1 (inutile) à 8 (essentielle)</a:t>
            </a:r>
            <a:endParaRPr lang="fr-FR" sz="2000" b="1" i="1" dirty="0"/>
          </a:p>
        </p:txBody>
      </p:sp>
      <p:sp>
        <p:nvSpPr>
          <p:cNvPr id="13" name="Flèche droite 12"/>
          <p:cNvSpPr/>
          <p:nvPr/>
        </p:nvSpPr>
        <p:spPr>
          <a:xfrm flipH="1">
            <a:off x="6126480" y="4378381"/>
            <a:ext cx="617220" cy="4947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277586" y="4378381"/>
            <a:ext cx="57688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b="1" i="1" dirty="0"/>
              <a:t>Parmi les compétences classées  “essentielles”</a:t>
            </a:r>
          </a:p>
        </p:txBody>
      </p:sp>
      <p:sp>
        <p:nvSpPr>
          <p:cNvPr id="15" name="Flèche droite 14"/>
          <p:cNvSpPr/>
          <p:nvPr/>
        </p:nvSpPr>
        <p:spPr>
          <a:xfrm flipH="1">
            <a:off x="6126480" y="5224377"/>
            <a:ext cx="617220" cy="4947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0" y="5224377"/>
            <a:ext cx="6046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Jusqu’à 3 profils, liés aux compétences classées 5 ou plus</a:t>
            </a:r>
            <a:endParaRPr lang="fr-FR" sz="2000" b="1" i="1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409969" y="1160246"/>
            <a:ext cx="7322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Enquête en ligne (</a:t>
            </a:r>
            <a:r>
              <a:rPr lang="fr-FR" sz="2000" dirty="0" err="1" smtClean="0"/>
              <a:t>LimeSurvey</a:t>
            </a:r>
            <a:r>
              <a:rPr lang="fr-FR" sz="2000" baseline="30000" dirty="0" err="1" smtClean="0"/>
              <a:t>TM</a:t>
            </a:r>
            <a:r>
              <a:rPr lang="fr-FR" sz="2000" dirty="0" smtClean="0"/>
              <a:t>) 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24 pays – objectif de recrutement proportionnel au </a:t>
            </a:r>
            <a:br>
              <a:rPr lang="fr-FR" sz="2000" dirty="0" smtClean="0"/>
            </a:br>
            <a:r>
              <a:rPr lang="fr-FR" sz="2000" dirty="0" smtClean="0"/>
              <a:t>nombre de régions NUTS 2 (total de 1500 invitations)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6 catégories de parties prenantes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823710" y="1658993"/>
            <a:ext cx="4564738" cy="4447893"/>
            <a:chOff x="6823710" y="1658993"/>
            <a:chExt cx="4564738" cy="4447893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3710" y="1658993"/>
              <a:ext cx="4564738" cy="444789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144000" y="3099617"/>
              <a:ext cx="119270" cy="224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087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66D7-409D-4DB2-A280-EA07AC6CCF3C}" type="slidenum">
              <a:rPr lang="da-DK" sz="1600" smtClean="0"/>
              <a:t>8</a:t>
            </a:fld>
            <a:endParaRPr lang="da-DK" sz="160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EDE7C059-714F-C64F-A089-6D5FD66EFA5C}"/>
              </a:ext>
            </a:extLst>
          </p:cNvPr>
          <p:cNvSpPr txBox="1"/>
          <p:nvPr/>
        </p:nvSpPr>
        <p:spPr>
          <a:xfrm>
            <a:off x="409970" y="1166842"/>
            <a:ext cx="6722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669 </a:t>
            </a:r>
            <a:r>
              <a:rPr lang="en-GB" sz="2000" dirty="0" err="1" smtClean="0"/>
              <a:t>réponses</a:t>
            </a:r>
            <a:r>
              <a:rPr lang="en-GB" sz="2000" dirty="0" smtClean="0"/>
              <a:t> (</a:t>
            </a:r>
            <a:r>
              <a:rPr lang="en-GB" sz="2000" b="1" dirty="0" smtClean="0"/>
              <a:t>45 </a:t>
            </a:r>
            <a:r>
              <a:rPr lang="en-GB" sz="2000" b="1" dirty="0"/>
              <a:t>%</a:t>
            </a:r>
            <a:r>
              <a:rPr lang="en-GB" sz="2000" dirty="0"/>
              <a:t>)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09970" y="2390115"/>
            <a:ext cx="6013658" cy="3612197"/>
            <a:chOff x="409970" y="2390115"/>
            <a:chExt cx="6013658" cy="361219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970" y="2390115"/>
              <a:ext cx="6013658" cy="361219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066871" y="2518374"/>
              <a:ext cx="30812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Taux de réponse (%) &amp; nombre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62908" y="5479026"/>
              <a:ext cx="8013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err="1" smtClean="0"/>
                <a:t>agric</a:t>
              </a:r>
              <a:r>
                <a:rPr lang="fr-FR" sz="1200" dirty="0" smtClean="0"/>
                <a:t>.</a:t>
              </a:r>
              <a:br>
                <a:rPr lang="fr-FR" sz="1200" dirty="0" smtClean="0"/>
              </a:br>
              <a:r>
                <a:rPr lang="fr-FR" sz="1200" dirty="0" err="1"/>
                <a:t>o</a:t>
              </a:r>
              <a:r>
                <a:rPr lang="fr-FR" sz="1200" dirty="0" err="1" smtClean="0"/>
                <a:t>rg</a:t>
              </a:r>
              <a:r>
                <a:rPr lang="fr-FR" sz="1200" dirty="0" smtClean="0"/>
                <a:t>. </a:t>
              </a:r>
              <a:r>
                <a:rPr lang="fr-FR" sz="1200" dirty="0" err="1"/>
                <a:t>a</a:t>
              </a:r>
              <a:r>
                <a:rPr lang="fr-FR" sz="1200" dirty="0" err="1" smtClean="0"/>
                <a:t>gric</a:t>
              </a:r>
              <a:r>
                <a:rPr lang="fr-FR" sz="1200" dirty="0" smtClean="0"/>
                <a:t>.</a:t>
              </a:r>
              <a:endParaRPr lang="fr-FR" sz="12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807522" y="5489029"/>
              <a:ext cx="77412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err="1" smtClean="0"/>
                <a:t>adm</a:t>
              </a:r>
              <a:r>
                <a:rPr lang="fr-FR" sz="1200" dirty="0" smtClean="0"/>
                <a:t>.</a:t>
              </a:r>
              <a:br>
                <a:rPr lang="fr-FR" sz="1200" dirty="0" smtClean="0"/>
              </a:br>
              <a:r>
                <a:rPr lang="fr-FR" sz="1200" dirty="0" smtClean="0"/>
                <a:t>loc. / </a:t>
              </a:r>
              <a:r>
                <a:rPr lang="fr-FR" sz="1200" dirty="0" err="1" smtClean="0"/>
                <a:t>rég</a:t>
              </a:r>
              <a:r>
                <a:rPr lang="fr-FR" sz="1200" dirty="0" smtClean="0"/>
                <a:t>.</a:t>
              </a:r>
              <a:endParaRPr lang="fr-FR" sz="12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632122" y="5489029"/>
              <a:ext cx="8324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err="1" smtClean="0"/>
                <a:t>adm</a:t>
              </a:r>
              <a:r>
                <a:rPr lang="fr-FR" sz="1200" dirty="0" smtClean="0"/>
                <a:t>.</a:t>
              </a:r>
              <a:br>
                <a:rPr lang="fr-FR" sz="1200" dirty="0" smtClean="0"/>
              </a:br>
              <a:r>
                <a:rPr lang="fr-FR" sz="1200" dirty="0" smtClean="0"/>
                <a:t>nationales</a:t>
              </a:r>
              <a:endParaRPr lang="fr-FR" sz="12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535935" y="5500866"/>
              <a:ext cx="8865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entreprises</a:t>
              </a:r>
            </a:p>
            <a:p>
              <a:pPr algn="ctr"/>
              <a:r>
                <a:rPr lang="fr-FR" sz="1200" dirty="0" smtClean="0"/>
                <a:t>privées</a:t>
              </a:r>
              <a:endParaRPr lang="fr-FR" sz="12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444408" y="5497674"/>
              <a:ext cx="83548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err="1" smtClean="0"/>
                <a:t>enseign</a:t>
              </a:r>
              <a:r>
                <a:rPr lang="fr-FR" sz="1200" dirty="0" smtClean="0"/>
                <a:t>. / </a:t>
              </a:r>
              <a:br>
                <a:rPr lang="fr-FR" sz="1200" dirty="0" smtClean="0"/>
              </a:br>
              <a:r>
                <a:rPr lang="fr-FR" sz="1200" dirty="0" smtClean="0"/>
                <a:t>recherche</a:t>
              </a:r>
              <a:endParaRPr lang="fr-FR" sz="1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353665" y="5497674"/>
              <a:ext cx="89866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assoc</a:t>
              </a:r>
              <a:r>
                <a:rPr lang="fr-FR" sz="1200" dirty="0" smtClean="0"/>
                <a:t>. / </a:t>
              </a:r>
              <a:br>
                <a:rPr lang="fr-FR" sz="1200" dirty="0" smtClean="0"/>
              </a:br>
              <a:r>
                <a:rPr lang="fr-FR" sz="1200" dirty="0" smtClean="0"/>
                <a:t>ONG</a:t>
              </a:r>
              <a:endParaRPr lang="fr-FR" sz="12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555658" y="371253"/>
            <a:ext cx="4935302" cy="5631059"/>
            <a:chOff x="6555658" y="371253"/>
            <a:chExt cx="4935302" cy="563105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3992" y="371253"/>
              <a:ext cx="4536968" cy="5631059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8050388" y="409684"/>
              <a:ext cx="30812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Taux de réponse (%) &amp; nombre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32320" y="1166842"/>
              <a:ext cx="8986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Autriche</a:t>
              </a:r>
              <a:endParaRPr lang="fr-FR" sz="12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32320" y="1366670"/>
              <a:ext cx="8986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Belgique</a:t>
              </a:r>
              <a:endParaRPr lang="fr-FR" sz="12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555658" y="1571144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République tchèque</a:t>
              </a:r>
              <a:endParaRPr lang="fr-FR" sz="12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563032" y="1790366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Danemark</a:t>
              </a:r>
              <a:endParaRPr lang="fr-FR" sz="12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563032" y="2009519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Estonie</a:t>
              </a:r>
              <a:endParaRPr lang="fr-FR" sz="12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563032" y="2206714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Finlande</a:t>
              </a:r>
              <a:endParaRPr lang="fr-FR" sz="12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593173" y="2625599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Hongrie</a:t>
              </a:r>
              <a:endParaRPr lang="fr-FR" sz="12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593173" y="3475580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Lituanie</a:t>
              </a:r>
              <a:endParaRPr lang="fr-FR" sz="12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593173" y="3037254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Italie</a:t>
              </a:r>
              <a:endParaRPr lang="fr-FR" sz="12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593173" y="3252164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Lettonie</a:t>
              </a:r>
              <a:endParaRPr lang="fr-FR" sz="12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600547" y="2837542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Irlande</a:t>
              </a:r>
              <a:endParaRPr lang="fr-FR" sz="12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600547" y="3670046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Pays bas</a:t>
              </a:r>
              <a:endParaRPr lang="fr-FR" sz="12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600547" y="3896478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Norvège</a:t>
              </a:r>
              <a:endParaRPr lang="fr-FR" sz="12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600547" y="4113955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Pologne</a:t>
              </a:r>
              <a:endParaRPr lang="fr-FR" sz="12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598316" y="4512558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Slovaquie</a:t>
              </a:r>
              <a:endParaRPr lang="fr-FR" sz="12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600547" y="4720332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Slovénie</a:t>
              </a:r>
              <a:endParaRPr lang="fr-FR" sz="12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600547" y="4936444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Suède</a:t>
              </a:r>
              <a:endParaRPr lang="fr-FR" sz="1200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606334" y="5150933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Suisse</a:t>
              </a:r>
              <a:endParaRPr lang="fr-FR" sz="12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605778" y="5367045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Turquie</a:t>
              </a:r>
              <a:endParaRPr lang="fr-FR" sz="12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628392" y="5574819"/>
              <a:ext cx="14873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Royaume-Uni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44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03" y="-1"/>
            <a:ext cx="10077779" cy="67214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651" y="249456"/>
            <a:ext cx="1706865" cy="1279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Réponses a priori (partie I)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5A166D7-409D-4DB2-A280-EA07AC6CCF3C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FE2DAF7-0776-1418-5215-7620EB7950E3}"/>
              </a:ext>
            </a:extLst>
          </p:cNvPr>
          <p:cNvSpPr txBox="1"/>
          <p:nvPr/>
        </p:nvSpPr>
        <p:spPr>
          <a:xfrm>
            <a:off x="329795" y="1749255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(~ 3000)</a:t>
            </a:r>
          </a:p>
        </p:txBody>
      </p:sp>
    </p:spTree>
    <p:extLst>
      <p:ext uri="{BB962C8B-B14F-4D97-AF65-F5344CB8AC3E}">
        <p14:creationId xmlns:p14="http://schemas.microsoft.com/office/powerpoint/2010/main" val="42489309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CAB33E0A-59AE-4C01-8EC9-8AF1A9FF3E13}" vid="{E9074585-E3B6-49EF-8E51-8C3DE02A60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12183</TotalTime>
  <Words>1069</Words>
  <Application>Microsoft Office PowerPoint</Application>
  <PresentationFormat>Grand écran</PresentationFormat>
  <Paragraphs>185</Paragraphs>
  <Slides>17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Office-tema</vt:lpstr>
      <vt:lpstr>Enseigner en Sciences du Sol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Résultats</vt:lpstr>
      <vt:lpstr>Réponses a priori (partie I)</vt:lpstr>
      <vt:lpstr>Classement des compétences  (partie II)</vt:lpstr>
      <vt:lpstr>Classement des compétences (partie II)</vt:lpstr>
      <vt:lpstr>Propositions de profils (partie IV)</vt:lpstr>
      <vt:lpstr>Regroupement des profils initiaux  en 10 groupes de profils aux compétences similaires</vt:lpstr>
      <vt:lpstr>Les compétences spécifiques à chacun des groupes (1 à 5)</vt:lpstr>
      <vt:lpstr>Les compétences spécifiques à chacun des groupes (6 à 10)</vt:lpstr>
      <vt:lpstr>Résumé</vt:lpstr>
      <vt:lpstr>Merci pour votre attention</vt:lpstr>
    </vt:vector>
  </TitlesOfParts>
  <Company>Aarhus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Jette Ilkjær</dc:creator>
  <cp:lastModifiedBy>ckeller</cp:lastModifiedBy>
  <cp:revision>431</cp:revision>
  <cp:lastPrinted>2022-04-13T15:24:06Z</cp:lastPrinted>
  <dcterms:created xsi:type="dcterms:W3CDTF">2020-02-24T10:17:25Z</dcterms:created>
  <dcterms:modified xsi:type="dcterms:W3CDTF">2023-06-26T19:38:54Z</dcterms:modified>
</cp:coreProperties>
</file>