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99" r:id="rId2"/>
    <p:sldId id="269" r:id="rId3"/>
    <p:sldId id="270" r:id="rId4"/>
    <p:sldId id="271" r:id="rId5"/>
    <p:sldId id="272" r:id="rId6"/>
    <p:sldId id="273" r:id="rId7"/>
    <p:sldId id="274" r:id="rId8"/>
    <p:sldId id="29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Livvic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lpE0kAU0ej1HtPztOCFHDDrj+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D3FF0A-5C74-4AE8-AB94-B143356CD050}">
  <a:tblStyle styleId="{A1D3FF0A-5C74-4AE8-AB94-B143356CD0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E8"/>
          </a:solidFill>
        </a:fill>
      </a:tcStyle>
    </a:wholeTbl>
    <a:band1H>
      <a:tcTxStyle/>
      <a:tcStyle>
        <a:tcBdr/>
        <a:fill>
          <a:solidFill>
            <a:srgbClr val="CBD6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6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7BC957-C2D2-4852-A3E6-A78DCDC21F2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DFC"/>
          </a:solidFill>
        </a:fill>
      </a:tcStyle>
    </a:wholeTbl>
    <a:band1H>
      <a:tcTxStyle/>
      <a:tcStyle>
        <a:tcBdr/>
        <a:fill>
          <a:solidFill>
            <a:srgbClr val="FBFB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FB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273" autoAdjust="0"/>
  </p:normalViewPr>
  <p:slideViewPr>
    <p:cSldViewPr snapToGrid="0">
      <p:cViewPr varScale="1">
        <p:scale>
          <a:sx n="43" d="100"/>
          <a:sy n="43" d="100"/>
        </p:scale>
        <p:origin x="1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>
                <a:latin typeface="Livvic"/>
                <a:ea typeface="Livvic"/>
                <a:cs typeface="Livvic"/>
                <a:sym typeface="Livvic"/>
              </a:rPr>
              <a:t>Nous sommes toujours dans la cinquième partie et nous allons maintenant entamer la deuxième sous-partie. </a:t>
            </a:r>
            <a:endParaRPr dirty="0"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Livvic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261605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i="0" u="none" strike="noStrike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Nous avons vu que certaines pratiques sylvicoles ou événements naturels pouvaient augmenter fortement l’érosion des sols. Cette deuxième sous-partie explique comment réaliser un diagnostic de sensibilité à l’érosion pour optimiser les mesures de lutte contre ce phé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nomène destructeur.</a:t>
            </a:r>
            <a:endParaRPr dirty="0"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Le diagnostic de sensibilité implique de déterminer </a:t>
            </a:r>
            <a:r>
              <a:rPr lang="fr-FR" sz="120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t</a:t>
            </a:r>
            <a:r>
              <a:rPr lang="fr-FR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rois critères :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a stratification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et le pourcentage de couvert végétal, </a:t>
            </a:r>
            <a:r>
              <a:rPr lang="fr-FR" dirty="0">
                <a:latin typeface="Livvic"/>
                <a:ea typeface="Livvic"/>
                <a:cs typeface="Livvic"/>
                <a:sym typeface="Livvic"/>
              </a:rPr>
              <a:t>le pourcentage de pente,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la classe de texture et la charge en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élément grossier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en surface (10 cm)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. Le pourcentage et la stratification du couvert végétal est réalisé sur l’ensemble de l’unité de description considérée comme homogène. I</a:t>
            </a:r>
            <a:r>
              <a:rPr lang="fr-FR" dirty="0">
                <a:latin typeface="Livvic"/>
                <a:ea typeface="Livvic"/>
                <a:cs typeface="Livvic"/>
                <a:sym typeface="Livvic"/>
              </a:rPr>
              <a:t>l s'agit donc d’une part d’identifier s'il existe une ou au moins deux</a:t>
            </a:r>
            <a:r>
              <a:rPr lang="fr-FR" dirty="0"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fr-FR" dirty="0">
                <a:latin typeface="Livvic"/>
                <a:ea typeface="Livvic"/>
                <a:cs typeface="Livvic"/>
                <a:sym typeface="Livvic"/>
              </a:rPr>
              <a:t>strates parmi les trois possibles que sont les strates </a:t>
            </a:r>
            <a:r>
              <a:rPr lang="fr-FR" dirty="0"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herbacée</a:t>
            </a:r>
            <a:r>
              <a:rPr lang="fr-FR" dirty="0">
                <a:latin typeface="Livvic"/>
                <a:ea typeface="Livvic"/>
                <a:cs typeface="Livvic"/>
                <a:sym typeface="Livvic"/>
              </a:rPr>
              <a:t>, arbustive et arborée.</a:t>
            </a:r>
            <a:endParaRPr dirty="0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81" name="Google Shape;3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D’autre part d’évaluer si l'ensemble des strates couvrent plus de 70% du sol, entre 30 et 70%, ou moins de 30%, en se référant aux abaques </a:t>
            </a:r>
            <a:r>
              <a:rPr lang="fr-FR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présentées ici.</a:t>
            </a:r>
            <a:r>
              <a:rPr lang="fr-FR" dirty="0"/>
              <a:t> En effet, plus le sol est couvert, moins l’érosivité de la pluie et le ruissellement sont importants.</a:t>
            </a:r>
            <a:endParaRPr dirty="0"/>
          </a:p>
        </p:txBody>
      </p:sp>
      <p:sp>
        <p:nvSpPr>
          <p:cNvPr id="392" name="Google Shape;3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Lors du diagnostic de sensibilité à l’érosion, il est nécessaire de déterminer si la pente de la zone étudiée est inférieure à 10%, comprise entre 10 et 25%, comprise entre 25 et 40% ou supérieure à 40%. Idéalement on utilise un clinomètre et on regarde avec celui-ci un point de repère situé à la même hauteur que nos yeux mais à l’aval, dans la direction de la plus forte pente. Le résultat doit être exprimé en pourcentage de pente, un lien pour convertir les unités de pente est disponible dans la rubrique « Je souhaite consulter les références citées ».</a:t>
            </a:r>
            <a:endParaRPr dirty="0"/>
          </a:p>
        </p:txBody>
      </p:sp>
      <p:sp>
        <p:nvSpPr>
          <p:cNvPr id="406" name="Google Shape;40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Pour les pentes inférieures à 10%, la sensibilité à l’érosion est faible quel que soit le type de couvert végétal. Pour les pentes comprises entre 10 et 25%, le risque n’est faible que pour les cas où la végétation couvre plus de 30% de la surface du sol. Pour les pentes comprises entre 25 et 40%, le risque n’est faible que pour les peuplements multi-strate couvrant plus de 70% de la surface, il est fort pour les cas où la végétation couvre moins de 30% de la surface du sol et moyen pour les autres cas. Pour les pentes supérieures à 40%, le risque n’est faible que pour les peuplements multi-strate couvrant plus de 70% de la surface, il est moyen pour les peuplements mono-strate couvrant plus de 70% de la surface et fort pour les autres cas.</a:t>
            </a:r>
            <a:endParaRPr dirty="0"/>
          </a:p>
        </p:txBody>
      </p:sp>
      <p:sp>
        <p:nvSpPr>
          <p:cNvPr id="418" name="Google Shape;41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La classe de texture et le pourcentage en éléments grossiers renseignent sur des propriétés physiques du sol qui interviennent sur son 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érodibilité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, c’est-à-dire sur sa cohésion et sa résistance à l’arrachement par l’eau.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Si  la texture du sol déterminée à 10 cm de profondeur est à dominante sableuse ou limoneuse ou est un mélange de limon et de sable, et si le pourcentage en éléments grossiers est inférieur à 50</a:t>
            </a:r>
            <a:r>
              <a:rPr lang="fr-FR" sz="1200" dirty="0">
                <a:solidFill>
                  <a:srgbClr val="80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%, alors il est nécessaire d'augmenter d'un niveau de sensibilité le niveau de sensibilité 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estimé à partir du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couvert végétal</a:t>
            </a:r>
            <a:r>
              <a:rPr lang="fr-FR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et de la pente.</a:t>
            </a:r>
            <a:r>
              <a:rPr lang="fr-FR" sz="1200" dirty="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dirty="0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52" name="Google Shape;4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8" name="Google Shape;4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5606800" y="0"/>
            <a:ext cx="658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7249533" y="617600"/>
            <a:ext cx="2499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950800" y="2738600"/>
            <a:ext cx="34380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vvic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title" idx="2"/>
          </p:nvPr>
        </p:nvSpPr>
        <p:spPr>
          <a:xfrm>
            <a:off x="6156467" y="1064733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2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ubTitle" idx="3"/>
          </p:nvPr>
        </p:nvSpPr>
        <p:spPr>
          <a:xfrm>
            <a:off x="7249533" y="1090267"/>
            <a:ext cx="374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4"/>
          </p:nvPr>
        </p:nvSpPr>
        <p:spPr>
          <a:xfrm>
            <a:off x="6156467" y="2452056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2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 idx="5"/>
          </p:nvPr>
        </p:nvSpPr>
        <p:spPr>
          <a:xfrm>
            <a:off x="6156467" y="3840977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2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 idx="6"/>
          </p:nvPr>
        </p:nvSpPr>
        <p:spPr>
          <a:xfrm>
            <a:off x="6156467" y="5229900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2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ubTitle" idx="7"/>
          </p:nvPr>
        </p:nvSpPr>
        <p:spPr>
          <a:xfrm>
            <a:off x="7249533" y="2004923"/>
            <a:ext cx="2499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ubTitle" idx="8"/>
          </p:nvPr>
        </p:nvSpPr>
        <p:spPr>
          <a:xfrm>
            <a:off x="7249533" y="2480389"/>
            <a:ext cx="374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ubTitle" idx="9"/>
          </p:nvPr>
        </p:nvSpPr>
        <p:spPr>
          <a:xfrm>
            <a:off x="7249533" y="3393844"/>
            <a:ext cx="2499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ubTitle" idx="13"/>
          </p:nvPr>
        </p:nvSpPr>
        <p:spPr>
          <a:xfrm>
            <a:off x="7249533" y="3869311"/>
            <a:ext cx="374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ubTitle" idx="14"/>
          </p:nvPr>
        </p:nvSpPr>
        <p:spPr>
          <a:xfrm>
            <a:off x="7249533" y="4782767"/>
            <a:ext cx="2499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ubTitle" idx="15"/>
          </p:nvPr>
        </p:nvSpPr>
        <p:spPr>
          <a:xfrm>
            <a:off x="7249533" y="5258233"/>
            <a:ext cx="374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vv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vv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vv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vv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vvic"/>
              <a:buNone/>
              <a:defRPr sz="4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5995201" y="1106359"/>
            <a:ext cx="1006400" cy="1006400"/>
          </a:xfrm>
          <a:prstGeom prst="ellipse">
            <a:avLst/>
          </a:prstGeom>
          <a:solidFill>
            <a:srgbClr val="5F31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5995201" y="2800539"/>
            <a:ext cx="1006400" cy="1006400"/>
          </a:xfrm>
          <a:prstGeom prst="ellipse">
            <a:avLst/>
          </a:prstGeom>
          <a:solidFill>
            <a:srgbClr val="5F31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title" idx="2"/>
          </p:nvPr>
        </p:nvSpPr>
        <p:spPr>
          <a:xfrm>
            <a:off x="6096001" y="1371057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vvic"/>
              <a:buNone/>
            </a:pPr>
            <a:r>
              <a:rPr lang="fr-FR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type="title" idx="4"/>
          </p:nvPr>
        </p:nvSpPr>
        <p:spPr>
          <a:xfrm>
            <a:off x="6096001" y="3022539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vvic"/>
              <a:buNone/>
            </a:pPr>
            <a:r>
              <a:rPr lang="fr-FR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582614" y="2394684"/>
            <a:ext cx="4324299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  <a:t>PARTIE 5</a:t>
            </a:r>
            <a:b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</a:br>
            <a: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  <a:t>Diagnostic de sensibilité à l’érosion</a:t>
            </a:r>
            <a:endParaRPr sz="3200" b="1">
              <a:solidFill>
                <a:srgbClr val="5F3114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154294" y="4171414"/>
            <a:ext cx="3180948" cy="112997"/>
          </a:xfrm>
          <a:custGeom>
            <a:avLst/>
            <a:gdLst/>
            <a:ahLst/>
            <a:cxnLst/>
            <a:rect l="l" t="t" r="r" b="b"/>
            <a:pathLst>
              <a:path w="62687" h="2227" extrusionOk="0">
                <a:moveTo>
                  <a:pt x="0" y="0"/>
                </a:moveTo>
                <a:lnTo>
                  <a:pt x="0" y="739"/>
                </a:lnTo>
                <a:cubicBezTo>
                  <a:pt x="1107" y="739"/>
                  <a:pt x="1655" y="1072"/>
                  <a:pt x="2227" y="1429"/>
                </a:cubicBezTo>
                <a:cubicBezTo>
                  <a:pt x="2834" y="1798"/>
                  <a:pt x="3513" y="2227"/>
                  <a:pt x="4822" y="2227"/>
                </a:cubicBezTo>
                <a:cubicBezTo>
                  <a:pt x="6132" y="2227"/>
                  <a:pt x="6822" y="1798"/>
                  <a:pt x="7430" y="1429"/>
                </a:cubicBezTo>
                <a:cubicBezTo>
                  <a:pt x="8013" y="1072"/>
                  <a:pt x="8549" y="739"/>
                  <a:pt x="9644" y="739"/>
                </a:cubicBezTo>
                <a:cubicBezTo>
                  <a:pt x="10752" y="739"/>
                  <a:pt x="11299" y="1072"/>
                  <a:pt x="11871" y="1429"/>
                </a:cubicBezTo>
                <a:cubicBezTo>
                  <a:pt x="12478" y="1798"/>
                  <a:pt x="13157" y="2227"/>
                  <a:pt x="14466" y="2227"/>
                </a:cubicBezTo>
                <a:cubicBezTo>
                  <a:pt x="15776" y="2227"/>
                  <a:pt x="16467" y="1798"/>
                  <a:pt x="17074" y="1429"/>
                </a:cubicBezTo>
                <a:cubicBezTo>
                  <a:pt x="17657" y="1072"/>
                  <a:pt x="18193" y="739"/>
                  <a:pt x="19288" y="739"/>
                </a:cubicBezTo>
                <a:cubicBezTo>
                  <a:pt x="20396" y="739"/>
                  <a:pt x="20943" y="1072"/>
                  <a:pt x="21515" y="1429"/>
                </a:cubicBezTo>
                <a:cubicBezTo>
                  <a:pt x="22122" y="1798"/>
                  <a:pt x="22801" y="2227"/>
                  <a:pt x="24110" y="2227"/>
                </a:cubicBezTo>
                <a:cubicBezTo>
                  <a:pt x="25420" y="2227"/>
                  <a:pt x="26111" y="1798"/>
                  <a:pt x="26718" y="1429"/>
                </a:cubicBezTo>
                <a:cubicBezTo>
                  <a:pt x="27301" y="1072"/>
                  <a:pt x="27837" y="739"/>
                  <a:pt x="28932" y="739"/>
                </a:cubicBezTo>
                <a:cubicBezTo>
                  <a:pt x="30040" y="739"/>
                  <a:pt x="30587" y="1072"/>
                  <a:pt x="31159" y="1429"/>
                </a:cubicBezTo>
                <a:cubicBezTo>
                  <a:pt x="31766" y="1798"/>
                  <a:pt x="32445" y="2227"/>
                  <a:pt x="33754" y="2227"/>
                </a:cubicBezTo>
                <a:cubicBezTo>
                  <a:pt x="35064" y="2227"/>
                  <a:pt x="35755" y="1798"/>
                  <a:pt x="36362" y="1429"/>
                </a:cubicBezTo>
                <a:cubicBezTo>
                  <a:pt x="36945" y="1072"/>
                  <a:pt x="37481" y="739"/>
                  <a:pt x="38576" y="739"/>
                </a:cubicBezTo>
                <a:cubicBezTo>
                  <a:pt x="39684" y="739"/>
                  <a:pt x="40231" y="1072"/>
                  <a:pt x="40803" y="1429"/>
                </a:cubicBezTo>
                <a:cubicBezTo>
                  <a:pt x="41410" y="1798"/>
                  <a:pt x="42089" y="2227"/>
                  <a:pt x="43398" y="2227"/>
                </a:cubicBezTo>
                <a:cubicBezTo>
                  <a:pt x="44708" y="2227"/>
                  <a:pt x="45399" y="1798"/>
                  <a:pt x="46006" y="1429"/>
                </a:cubicBezTo>
                <a:cubicBezTo>
                  <a:pt x="46589" y="1072"/>
                  <a:pt x="47125" y="739"/>
                  <a:pt x="48220" y="739"/>
                </a:cubicBezTo>
                <a:cubicBezTo>
                  <a:pt x="49328" y="739"/>
                  <a:pt x="49875" y="1072"/>
                  <a:pt x="50447" y="1429"/>
                </a:cubicBezTo>
                <a:cubicBezTo>
                  <a:pt x="51054" y="1798"/>
                  <a:pt x="51733" y="2227"/>
                  <a:pt x="53043" y="2227"/>
                </a:cubicBezTo>
                <a:cubicBezTo>
                  <a:pt x="54352" y="2227"/>
                  <a:pt x="55043" y="1798"/>
                  <a:pt x="55650" y="1429"/>
                </a:cubicBezTo>
                <a:cubicBezTo>
                  <a:pt x="56233" y="1072"/>
                  <a:pt x="56769" y="739"/>
                  <a:pt x="57865" y="739"/>
                </a:cubicBezTo>
                <a:cubicBezTo>
                  <a:pt x="58972" y="739"/>
                  <a:pt x="59520" y="1072"/>
                  <a:pt x="60091" y="1429"/>
                </a:cubicBezTo>
                <a:cubicBezTo>
                  <a:pt x="60698" y="1798"/>
                  <a:pt x="61377" y="2227"/>
                  <a:pt x="62687" y="2227"/>
                </a:cubicBezTo>
                <a:lnTo>
                  <a:pt x="62687" y="1489"/>
                </a:lnTo>
                <a:cubicBezTo>
                  <a:pt x="61591" y="1489"/>
                  <a:pt x="61044" y="1155"/>
                  <a:pt x="60472" y="798"/>
                </a:cubicBezTo>
                <a:cubicBezTo>
                  <a:pt x="59865" y="429"/>
                  <a:pt x="59174" y="0"/>
                  <a:pt x="57865" y="0"/>
                </a:cubicBezTo>
                <a:cubicBezTo>
                  <a:pt x="56555" y="0"/>
                  <a:pt x="55876" y="429"/>
                  <a:pt x="55269" y="798"/>
                </a:cubicBezTo>
                <a:cubicBezTo>
                  <a:pt x="54686" y="1155"/>
                  <a:pt x="54150" y="1489"/>
                  <a:pt x="53043" y="1489"/>
                </a:cubicBezTo>
                <a:cubicBezTo>
                  <a:pt x="51947" y="1489"/>
                  <a:pt x="51399" y="1155"/>
                  <a:pt x="50828" y="798"/>
                </a:cubicBezTo>
                <a:cubicBezTo>
                  <a:pt x="50221" y="429"/>
                  <a:pt x="49530" y="0"/>
                  <a:pt x="48220" y="0"/>
                </a:cubicBezTo>
                <a:cubicBezTo>
                  <a:pt x="46911" y="0"/>
                  <a:pt x="46232" y="429"/>
                  <a:pt x="45625" y="798"/>
                </a:cubicBezTo>
                <a:cubicBezTo>
                  <a:pt x="45042" y="1155"/>
                  <a:pt x="44506" y="1489"/>
                  <a:pt x="43398" y="1489"/>
                </a:cubicBezTo>
                <a:cubicBezTo>
                  <a:pt x="42303" y="1489"/>
                  <a:pt x="41755" y="1155"/>
                  <a:pt x="41184" y="798"/>
                </a:cubicBezTo>
                <a:cubicBezTo>
                  <a:pt x="40577" y="429"/>
                  <a:pt x="39886" y="0"/>
                  <a:pt x="38576" y="0"/>
                </a:cubicBezTo>
                <a:cubicBezTo>
                  <a:pt x="37267" y="0"/>
                  <a:pt x="36588" y="429"/>
                  <a:pt x="35981" y="798"/>
                </a:cubicBezTo>
                <a:cubicBezTo>
                  <a:pt x="35397" y="1155"/>
                  <a:pt x="34862" y="1489"/>
                  <a:pt x="33754" y="1489"/>
                </a:cubicBezTo>
                <a:cubicBezTo>
                  <a:pt x="32659" y="1489"/>
                  <a:pt x="32111" y="1155"/>
                  <a:pt x="31540" y="798"/>
                </a:cubicBezTo>
                <a:cubicBezTo>
                  <a:pt x="30933" y="429"/>
                  <a:pt x="30242" y="0"/>
                  <a:pt x="28932" y="0"/>
                </a:cubicBezTo>
                <a:cubicBezTo>
                  <a:pt x="27623" y="0"/>
                  <a:pt x="26944" y="429"/>
                  <a:pt x="26337" y="798"/>
                </a:cubicBezTo>
                <a:cubicBezTo>
                  <a:pt x="25753" y="1155"/>
                  <a:pt x="25218" y="1489"/>
                  <a:pt x="24110" y="1489"/>
                </a:cubicBezTo>
                <a:cubicBezTo>
                  <a:pt x="23015" y="1489"/>
                  <a:pt x="22467" y="1155"/>
                  <a:pt x="21896" y="798"/>
                </a:cubicBezTo>
                <a:cubicBezTo>
                  <a:pt x="21289" y="429"/>
                  <a:pt x="20598" y="0"/>
                  <a:pt x="19288" y="0"/>
                </a:cubicBezTo>
                <a:cubicBezTo>
                  <a:pt x="17979" y="0"/>
                  <a:pt x="17300" y="429"/>
                  <a:pt x="16693" y="798"/>
                </a:cubicBezTo>
                <a:cubicBezTo>
                  <a:pt x="16109" y="1155"/>
                  <a:pt x="15574" y="1489"/>
                  <a:pt x="14466" y="1489"/>
                </a:cubicBezTo>
                <a:cubicBezTo>
                  <a:pt x="13371" y="1489"/>
                  <a:pt x="12823" y="1155"/>
                  <a:pt x="12252" y="798"/>
                </a:cubicBezTo>
                <a:cubicBezTo>
                  <a:pt x="11644" y="429"/>
                  <a:pt x="10954" y="0"/>
                  <a:pt x="9644" y="0"/>
                </a:cubicBezTo>
                <a:cubicBezTo>
                  <a:pt x="8335" y="0"/>
                  <a:pt x="7656" y="429"/>
                  <a:pt x="7049" y="798"/>
                </a:cubicBezTo>
                <a:cubicBezTo>
                  <a:pt x="6465" y="1155"/>
                  <a:pt x="5929" y="1489"/>
                  <a:pt x="4822" y="1489"/>
                </a:cubicBezTo>
                <a:cubicBezTo>
                  <a:pt x="3727" y="1489"/>
                  <a:pt x="3179" y="1155"/>
                  <a:pt x="2608" y="798"/>
                </a:cubicBezTo>
                <a:cubicBezTo>
                  <a:pt x="2000" y="429"/>
                  <a:pt x="1310" y="0"/>
                  <a:pt x="0" y="0"/>
                </a:cubicBezTo>
                <a:close/>
              </a:path>
            </a:pathLst>
          </a:custGeom>
          <a:solidFill>
            <a:srgbClr val="A058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565446" y="1497199"/>
            <a:ext cx="358636" cy="498355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A058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subTitle" idx="7"/>
          </p:nvPr>
        </p:nvSpPr>
        <p:spPr>
          <a:xfrm>
            <a:off x="7152415" y="1354006"/>
            <a:ext cx="5214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6525"/>
              </a:buClr>
              <a:buSzPts val="2133"/>
              <a:buNone/>
            </a:pPr>
            <a:r>
              <a:rPr lang="fr-FR" sz="2133">
                <a:solidFill>
                  <a:srgbClr val="BF6525"/>
                </a:solidFill>
                <a:latin typeface="Calibri"/>
                <a:ea typeface="Calibri"/>
                <a:cs typeface="Calibri"/>
                <a:sym typeface="Calibri"/>
              </a:rPr>
              <a:t>L’érosion hydrique</a:t>
            </a:r>
            <a:endParaRPr sz="2133">
              <a:solidFill>
                <a:srgbClr val="BF6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7"/>
          </p:nvPr>
        </p:nvSpPr>
        <p:spPr>
          <a:xfrm>
            <a:off x="7217713" y="4717070"/>
            <a:ext cx="4518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6525"/>
              </a:buClr>
              <a:buSzPts val="2133"/>
              <a:buNone/>
            </a:pPr>
            <a:r>
              <a:rPr lang="fr-FR" sz="2133">
                <a:solidFill>
                  <a:srgbClr val="BF6525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subTitle" idx="3"/>
          </p:nvPr>
        </p:nvSpPr>
        <p:spPr>
          <a:xfrm>
            <a:off x="293365" y="4889103"/>
            <a:ext cx="490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B3E"/>
              </a:buClr>
              <a:buSzPts val="2667"/>
              <a:buNone/>
            </a:pPr>
            <a:r>
              <a:rPr lang="fr-FR" sz="2667" b="1">
                <a:solidFill>
                  <a:srgbClr val="047B3E"/>
                </a:solidFill>
                <a:latin typeface="Livvic"/>
                <a:ea typeface="Livvic"/>
                <a:cs typeface="Livvic"/>
                <a:sym typeface="Livvic"/>
              </a:rPr>
              <a:t>Eviter les pertes en sols</a:t>
            </a:r>
            <a:endParaRPr sz="2667" b="1">
              <a:solidFill>
                <a:srgbClr val="047B3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5995201" y="4515294"/>
            <a:ext cx="1006400" cy="1006400"/>
          </a:xfrm>
          <a:prstGeom prst="ellipse">
            <a:avLst/>
          </a:prstGeom>
          <a:solidFill>
            <a:srgbClr val="5F31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 idx="2"/>
          </p:nvPr>
        </p:nvSpPr>
        <p:spPr>
          <a:xfrm>
            <a:off x="6096001" y="4738894"/>
            <a:ext cx="8048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vvic"/>
              <a:buNone/>
            </a:pPr>
            <a:r>
              <a:rPr lang="fr-FR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subTitle" idx="7"/>
          </p:nvPr>
        </p:nvSpPr>
        <p:spPr>
          <a:xfrm>
            <a:off x="7152415" y="3035538"/>
            <a:ext cx="4849256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6525"/>
              </a:buClr>
              <a:buSzPts val="2133"/>
              <a:buNone/>
            </a:pPr>
            <a:r>
              <a:rPr lang="fr-FR" sz="2133">
                <a:solidFill>
                  <a:srgbClr val="BF6525"/>
                </a:solidFill>
                <a:latin typeface="Calibri"/>
                <a:ea typeface="Calibri"/>
                <a:cs typeface="Calibri"/>
                <a:sym typeface="Calibri"/>
              </a:rPr>
              <a:t>Diagnostic de sensibilité à l’érosion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045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/>
          </p:nvPr>
        </p:nvSpPr>
        <p:spPr>
          <a:xfrm>
            <a:off x="476272" y="2394684"/>
            <a:ext cx="4536984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  <a:t>02</a:t>
            </a:r>
            <a:b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</a:br>
            <a:r>
              <a:rPr lang="fr-FR" sz="3200" b="1">
                <a:solidFill>
                  <a:srgbClr val="5F3114"/>
                </a:solidFill>
                <a:latin typeface="Livvic"/>
                <a:ea typeface="Livvic"/>
                <a:cs typeface="Livvic"/>
                <a:sym typeface="Livvic"/>
              </a:rPr>
              <a:t>Diagnostic de sensibilité à l’érosion</a:t>
            </a:r>
            <a:endParaRPr sz="3200" b="1">
              <a:solidFill>
                <a:srgbClr val="5F3114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1154294" y="4171414"/>
            <a:ext cx="3180948" cy="112997"/>
          </a:xfrm>
          <a:custGeom>
            <a:avLst/>
            <a:gdLst/>
            <a:ahLst/>
            <a:cxnLst/>
            <a:rect l="l" t="t" r="r" b="b"/>
            <a:pathLst>
              <a:path w="62687" h="2227" extrusionOk="0">
                <a:moveTo>
                  <a:pt x="0" y="0"/>
                </a:moveTo>
                <a:lnTo>
                  <a:pt x="0" y="739"/>
                </a:lnTo>
                <a:cubicBezTo>
                  <a:pt x="1107" y="739"/>
                  <a:pt x="1655" y="1072"/>
                  <a:pt x="2227" y="1429"/>
                </a:cubicBezTo>
                <a:cubicBezTo>
                  <a:pt x="2834" y="1798"/>
                  <a:pt x="3513" y="2227"/>
                  <a:pt x="4822" y="2227"/>
                </a:cubicBezTo>
                <a:cubicBezTo>
                  <a:pt x="6132" y="2227"/>
                  <a:pt x="6822" y="1798"/>
                  <a:pt x="7430" y="1429"/>
                </a:cubicBezTo>
                <a:cubicBezTo>
                  <a:pt x="8013" y="1072"/>
                  <a:pt x="8549" y="739"/>
                  <a:pt x="9644" y="739"/>
                </a:cubicBezTo>
                <a:cubicBezTo>
                  <a:pt x="10752" y="739"/>
                  <a:pt x="11299" y="1072"/>
                  <a:pt x="11871" y="1429"/>
                </a:cubicBezTo>
                <a:cubicBezTo>
                  <a:pt x="12478" y="1798"/>
                  <a:pt x="13157" y="2227"/>
                  <a:pt x="14466" y="2227"/>
                </a:cubicBezTo>
                <a:cubicBezTo>
                  <a:pt x="15776" y="2227"/>
                  <a:pt x="16467" y="1798"/>
                  <a:pt x="17074" y="1429"/>
                </a:cubicBezTo>
                <a:cubicBezTo>
                  <a:pt x="17657" y="1072"/>
                  <a:pt x="18193" y="739"/>
                  <a:pt x="19288" y="739"/>
                </a:cubicBezTo>
                <a:cubicBezTo>
                  <a:pt x="20396" y="739"/>
                  <a:pt x="20943" y="1072"/>
                  <a:pt x="21515" y="1429"/>
                </a:cubicBezTo>
                <a:cubicBezTo>
                  <a:pt x="22122" y="1798"/>
                  <a:pt x="22801" y="2227"/>
                  <a:pt x="24110" y="2227"/>
                </a:cubicBezTo>
                <a:cubicBezTo>
                  <a:pt x="25420" y="2227"/>
                  <a:pt x="26111" y="1798"/>
                  <a:pt x="26718" y="1429"/>
                </a:cubicBezTo>
                <a:cubicBezTo>
                  <a:pt x="27301" y="1072"/>
                  <a:pt x="27837" y="739"/>
                  <a:pt x="28932" y="739"/>
                </a:cubicBezTo>
                <a:cubicBezTo>
                  <a:pt x="30040" y="739"/>
                  <a:pt x="30587" y="1072"/>
                  <a:pt x="31159" y="1429"/>
                </a:cubicBezTo>
                <a:cubicBezTo>
                  <a:pt x="31766" y="1798"/>
                  <a:pt x="32445" y="2227"/>
                  <a:pt x="33754" y="2227"/>
                </a:cubicBezTo>
                <a:cubicBezTo>
                  <a:pt x="35064" y="2227"/>
                  <a:pt x="35755" y="1798"/>
                  <a:pt x="36362" y="1429"/>
                </a:cubicBezTo>
                <a:cubicBezTo>
                  <a:pt x="36945" y="1072"/>
                  <a:pt x="37481" y="739"/>
                  <a:pt x="38576" y="739"/>
                </a:cubicBezTo>
                <a:cubicBezTo>
                  <a:pt x="39684" y="739"/>
                  <a:pt x="40231" y="1072"/>
                  <a:pt x="40803" y="1429"/>
                </a:cubicBezTo>
                <a:cubicBezTo>
                  <a:pt x="41410" y="1798"/>
                  <a:pt x="42089" y="2227"/>
                  <a:pt x="43398" y="2227"/>
                </a:cubicBezTo>
                <a:cubicBezTo>
                  <a:pt x="44708" y="2227"/>
                  <a:pt x="45399" y="1798"/>
                  <a:pt x="46006" y="1429"/>
                </a:cubicBezTo>
                <a:cubicBezTo>
                  <a:pt x="46589" y="1072"/>
                  <a:pt x="47125" y="739"/>
                  <a:pt x="48220" y="739"/>
                </a:cubicBezTo>
                <a:cubicBezTo>
                  <a:pt x="49328" y="739"/>
                  <a:pt x="49875" y="1072"/>
                  <a:pt x="50447" y="1429"/>
                </a:cubicBezTo>
                <a:cubicBezTo>
                  <a:pt x="51054" y="1798"/>
                  <a:pt x="51733" y="2227"/>
                  <a:pt x="53043" y="2227"/>
                </a:cubicBezTo>
                <a:cubicBezTo>
                  <a:pt x="54352" y="2227"/>
                  <a:pt x="55043" y="1798"/>
                  <a:pt x="55650" y="1429"/>
                </a:cubicBezTo>
                <a:cubicBezTo>
                  <a:pt x="56233" y="1072"/>
                  <a:pt x="56769" y="739"/>
                  <a:pt x="57865" y="739"/>
                </a:cubicBezTo>
                <a:cubicBezTo>
                  <a:pt x="58972" y="739"/>
                  <a:pt x="59520" y="1072"/>
                  <a:pt x="60091" y="1429"/>
                </a:cubicBezTo>
                <a:cubicBezTo>
                  <a:pt x="60698" y="1798"/>
                  <a:pt x="61377" y="2227"/>
                  <a:pt x="62687" y="2227"/>
                </a:cubicBezTo>
                <a:lnTo>
                  <a:pt x="62687" y="1489"/>
                </a:lnTo>
                <a:cubicBezTo>
                  <a:pt x="61591" y="1489"/>
                  <a:pt x="61044" y="1155"/>
                  <a:pt x="60472" y="798"/>
                </a:cubicBezTo>
                <a:cubicBezTo>
                  <a:pt x="59865" y="429"/>
                  <a:pt x="59174" y="0"/>
                  <a:pt x="57865" y="0"/>
                </a:cubicBezTo>
                <a:cubicBezTo>
                  <a:pt x="56555" y="0"/>
                  <a:pt x="55876" y="429"/>
                  <a:pt x="55269" y="798"/>
                </a:cubicBezTo>
                <a:cubicBezTo>
                  <a:pt x="54686" y="1155"/>
                  <a:pt x="54150" y="1489"/>
                  <a:pt x="53043" y="1489"/>
                </a:cubicBezTo>
                <a:cubicBezTo>
                  <a:pt x="51947" y="1489"/>
                  <a:pt x="51399" y="1155"/>
                  <a:pt x="50828" y="798"/>
                </a:cubicBezTo>
                <a:cubicBezTo>
                  <a:pt x="50221" y="429"/>
                  <a:pt x="49530" y="0"/>
                  <a:pt x="48220" y="0"/>
                </a:cubicBezTo>
                <a:cubicBezTo>
                  <a:pt x="46911" y="0"/>
                  <a:pt x="46232" y="429"/>
                  <a:pt x="45625" y="798"/>
                </a:cubicBezTo>
                <a:cubicBezTo>
                  <a:pt x="45042" y="1155"/>
                  <a:pt x="44506" y="1489"/>
                  <a:pt x="43398" y="1489"/>
                </a:cubicBezTo>
                <a:cubicBezTo>
                  <a:pt x="42303" y="1489"/>
                  <a:pt x="41755" y="1155"/>
                  <a:pt x="41184" y="798"/>
                </a:cubicBezTo>
                <a:cubicBezTo>
                  <a:pt x="40577" y="429"/>
                  <a:pt x="39886" y="0"/>
                  <a:pt x="38576" y="0"/>
                </a:cubicBezTo>
                <a:cubicBezTo>
                  <a:pt x="37267" y="0"/>
                  <a:pt x="36588" y="429"/>
                  <a:pt x="35981" y="798"/>
                </a:cubicBezTo>
                <a:cubicBezTo>
                  <a:pt x="35397" y="1155"/>
                  <a:pt x="34862" y="1489"/>
                  <a:pt x="33754" y="1489"/>
                </a:cubicBezTo>
                <a:cubicBezTo>
                  <a:pt x="32659" y="1489"/>
                  <a:pt x="32111" y="1155"/>
                  <a:pt x="31540" y="798"/>
                </a:cubicBezTo>
                <a:cubicBezTo>
                  <a:pt x="30933" y="429"/>
                  <a:pt x="30242" y="0"/>
                  <a:pt x="28932" y="0"/>
                </a:cubicBezTo>
                <a:cubicBezTo>
                  <a:pt x="27623" y="0"/>
                  <a:pt x="26944" y="429"/>
                  <a:pt x="26337" y="798"/>
                </a:cubicBezTo>
                <a:cubicBezTo>
                  <a:pt x="25753" y="1155"/>
                  <a:pt x="25218" y="1489"/>
                  <a:pt x="24110" y="1489"/>
                </a:cubicBezTo>
                <a:cubicBezTo>
                  <a:pt x="23015" y="1489"/>
                  <a:pt x="22467" y="1155"/>
                  <a:pt x="21896" y="798"/>
                </a:cubicBezTo>
                <a:cubicBezTo>
                  <a:pt x="21289" y="429"/>
                  <a:pt x="20598" y="0"/>
                  <a:pt x="19288" y="0"/>
                </a:cubicBezTo>
                <a:cubicBezTo>
                  <a:pt x="17979" y="0"/>
                  <a:pt x="17300" y="429"/>
                  <a:pt x="16693" y="798"/>
                </a:cubicBezTo>
                <a:cubicBezTo>
                  <a:pt x="16109" y="1155"/>
                  <a:pt x="15574" y="1489"/>
                  <a:pt x="14466" y="1489"/>
                </a:cubicBezTo>
                <a:cubicBezTo>
                  <a:pt x="13371" y="1489"/>
                  <a:pt x="12823" y="1155"/>
                  <a:pt x="12252" y="798"/>
                </a:cubicBezTo>
                <a:cubicBezTo>
                  <a:pt x="11644" y="429"/>
                  <a:pt x="10954" y="0"/>
                  <a:pt x="9644" y="0"/>
                </a:cubicBezTo>
                <a:cubicBezTo>
                  <a:pt x="8335" y="0"/>
                  <a:pt x="7656" y="429"/>
                  <a:pt x="7049" y="798"/>
                </a:cubicBezTo>
                <a:cubicBezTo>
                  <a:pt x="6465" y="1155"/>
                  <a:pt x="5929" y="1489"/>
                  <a:pt x="4822" y="1489"/>
                </a:cubicBezTo>
                <a:cubicBezTo>
                  <a:pt x="3727" y="1489"/>
                  <a:pt x="3179" y="1155"/>
                  <a:pt x="2608" y="798"/>
                </a:cubicBezTo>
                <a:cubicBezTo>
                  <a:pt x="2000" y="429"/>
                  <a:pt x="1310" y="0"/>
                  <a:pt x="0" y="0"/>
                </a:cubicBezTo>
                <a:close/>
              </a:path>
            </a:pathLst>
          </a:custGeom>
          <a:solidFill>
            <a:srgbClr val="A058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3"/>
          </p:nvPr>
        </p:nvSpPr>
        <p:spPr>
          <a:xfrm>
            <a:off x="293365" y="4889103"/>
            <a:ext cx="49028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B3E"/>
              </a:buClr>
              <a:buSzPts val="2667"/>
              <a:buNone/>
            </a:pPr>
            <a:r>
              <a:rPr lang="fr-FR" sz="2667" b="1">
                <a:solidFill>
                  <a:srgbClr val="047B3E"/>
                </a:solidFill>
                <a:latin typeface="Livvic"/>
                <a:ea typeface="Livvic"/>
                <a:cs typeface="Livvic"/>
                <a:sym typeface="Livvic"/>
              </a:rPr>
              <a:t>Comment limiter les pertes de sol</a:t>
            </a:r>
            <a:endParaRPr sz="2667" b="1">
              <a:solidFill>
                <a:srgbClr val="047B3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2565446" y="1497199"/>
            <a:ext cx="358636" cy="498355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A058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13" descr="Une image contenant arbre, extérieur, herbe, plan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190" y="0"/>
            <a:ext cx="67948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/>
              <a:t>Stratification du couvert végétal</a:t>
            </a:r>
            <a:endParaRPr sz="3200" b="1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385" name="Google Shape;385;p14" descr="Une image contenant arbre, forêt, extérieur, terra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24" y="1546827"/>
            <a:ext cx="5139875" cy="38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4" descr="Une image contenant arbre, extérieur, plante, forê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2000" y="3038450"/>
            <a:ext cx="5898474" cy="33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4"/>
          <p:cNvSpPr txBox="1"/>
          <p:nvPr/>
        </p:nvSpPr>
        <p:spPr>
          <a:xfrm>
            <a:off x="1374257" y="5401725"/>
            <a:ext cx="323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Mono-strate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7389634" y="2444025"/>
            <a:ext cx="274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Multi-strate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/>
              <a:t>Pourcentage du couvert végétal</a:t>
            </a:r>
            <a:endParaRPr sz="3200" b="1"/>
          </a:p>
        </p:txBody>
      </p:sp>
      <p:sp>
        <p:nvSpPr>
          <p:cNvPr id="395" name="Google Shape;3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396" name="Google Shape;3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897" y="3934250"/>
            <a:ext cx="3489200" cy="24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3198" y="2602766"/>
            <a:ext cx="4737400" cy="225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1919300"/>
            <a:ext cx="3489200" cy="2399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5"/>
          <p:cNvSpPr txBox="1"/>
          <p:nvPr/>
        </p:nvSpPr>
        <p:spPr>
          <a:xfrm>
            <a:off x="1200150" y="1502900"/>
            <a:ext cx="1505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1">
                <a:highlight>
                  <a:schemeClr val="lt1"/>
                </a:highlight>
                <a:latin typeface="Livvic"/>
                <a:ea typeface="Livvic"/>
                <a:cs typeface="Livvic"/>
                <a:sym typeface="Livvic"/>
              </a:rPr>
              <a:t>30 %</a:t>
            </a:r>
            <a:endParaRPr sz="3100" b="1">
              <a:highlight>
                <a:schemeClr val="lt1"/>
              </a:highlight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00" name="Google Shape;400;p15"/>
          <p:cNvSpPr txBox="1"/>
          <p:nvPr/>
        </p:nvSpPr>
        <p:spPr>
          <a:xfrm>
            <a:off x="3905250" y="2245850"/>
            <a:ext cx="1728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1">
                <a:highlight>
                  <a:schemeClr val="lt1"/>
                </a:highlight>
                <a:latin typeface="Livvic"/>
                <a:ea typeface="Livvic"/>
                <a:cs typeface="Livvic"/>
                <a:sym typeface="Livvic"/>
              </a:rPr>
              <a:t>30 %</a:t>
            </a:r>
            <a:endParaRPr sz="3100" b="1">
              <a:highlight>
                <a:schemeClr val="lt1"/>
              </a:highlight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6572250" y="2245850"/>
            <a:ext cx="1299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1">
                <a:highlight>
                  <a:schemeClr val="lt1"/>
                </a:highlight>
                <a:latin typeface="Livvic"/>
                <a:ea typeface="Livvic"/>
                <a:cs typeface="Livvic"/>
                <a:sym typeface="Livvic"/>
              </a:rPr>
              <a:t>70 %</a:t>
            </a:r>
            <a:endParaRPr sz="3100" b="1">
              <a:highlight>
                <a:schemeClr val="lt1"/>
              </a:highlight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02" name="Google Shape;402;p15"/>
          <p:cNvSpPr txBox="1"/>
          <p:nvPr/>
        </p:nvSpPr>
        <p:spPr>
          <a:xfrm>
            <a:off x="9524150" y="3577250"/>
            <a:ext cx="2413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1">
                <a:highlight>
                  <a:schemeClr val="lt1"/>
                </a:highlight>
                <a:latin typeface="Livvic"/>
                <a:ea typeface="Livvic"/>
                <a:cs typeface="Livvic"/>
                <a:sym typeface="Livvic"/>
              </a:rPr>
              <a:t>70 %</a:t>
            </a:r>
            <a:endParaRPr sz="3100" b="1">
              <a:highlight>
                <a:schemeClr val="lt1"/>
              </a:highlight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/>
              <a:t>Pourcentage de pente</a:t>
            </a:r>
            <a:endParaRPr sz="3200" b="1"/>
          </a:p>
        </p:txBody>
      </p:sp>
      <p:sp>
        <p:nvSpPr>
          <p:cNvPr id="409" name="Google Shape;40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410" name="Google Shape;4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752" y="1303001"/>
            <a:ext cx="5894554" cy="12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770" y="2717998"/>
            <a:ext cx="3255455" cy="193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6755" y="5257518"/>
            <a:ext cx="3916875" cy="15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38875" y="2811325"/>
            <a:ext cx="5990001" cy="123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8873" y="3973423"/>
            <a:ext cx="5989996" cy="15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>
                <a:latin typeface="Livvic"/>
                <a:ea typeface="Livvic"/>
                <a:cs typeface="Livvic"/>
                <a:sym typeface="Livvic"/>
              </a:rPr>
              <a:t>Diagnostic de sensibilité à l’érosion</a:t>
            </a:r>
            <a:endParaRPr sz="3200" b="1"/>
          </a:p>
        </p:txBody>
      </p:sp>
      <p:sp>
        <p:nvSpPr>
          <p:cNvPr id="421" name="Google Shape;42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graphicFrame>
        <p:nvGraphicFramePr>
          <p:cNvPr id="422" name="Google Shape;422;p17"/>
          <p:cNvGraphicFramePr/>
          <p:nvPr>
            <p:extLst>
              <p:ext uri="{D42A27DB-BD31-4B8C-83A1-F6EECF244321}">
                <p14:modId xmlns:p14="http://schemas.microsoft.com/office/powerpoint/2010/main" val="547182913"/>
              </p:ext>
            </p:extLst>
          </p:nvPr>
        </p:nvGraphicFramePr>
        <p:xfrm>
          <a:off x="669582" y="1919288"/>
          <a:ext cx="11240125" cy="4331375"/>
        </p:xfrm>
        <a:graphic>
          <a:graphicData uri="http://schemas.openxmlformats.org/drawingml/2006/table">
            <a:tbl>
              <a:tblPr firstRow="1" bandRow="1">
                <a:noFill/>
                <a:tableStyleId>{5C7BC957-C2D2-4852-A3E6-A78DCDC21F2A}</a:tableStyleId>
              </a:tblPr>
              <a:tblGrid>
                <a:gridCol w="154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Pente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&gt;70%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Multi-strate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&gt;70%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Mono-strate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30-70%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vvic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Multi-strate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30-70%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vvic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Mono-strate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&lt;30%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vvic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Multi-strate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&lt;30%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vvic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Mono-strate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&lt;10%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10-25%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modéré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modéré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25-40%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modéré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modéré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</a:t>
                      </a:r>
                      <a:r>
                        <a:rPr lang="fr-FR">
                          <a:latin typeface="Livvic"/>
                          <a:ea typeface="Livvic"/>
                          <a:cs typeface="Livvic"/>
                          <a:sym typeface="Livvic"/>
                        </a:rPr>
                        <a:t>modéré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&gt;40%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faible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modéré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vvic"/>
                        <a:buNone/>
                      </a:pPr>
                      <a:r>
                        <a:rPr lang="fr-FR" sz="1400" u="none" strike="noStrike" cap="none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risque fort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3" name="Google Shape;423;p17"/>
          <p:cNvGrpSpPr/>
          <p:nvPr/>
        </p:nvGrpSpPr>
        <p:grpSpPr>
          <a:xfrm>
            <a:off x="2809125" y="3429000"/>
            <a:ext cx="8548403" cy="2609972"/>
            <a:chOff x="2984218" y="1785871"/>
            <a:chExt cx="7502859" cy="2609972"/>
          </a:xfrm>
        </p:grpSpPr>
        <p:sp>
          <p:nvSpPr>
            <p:cNvPr id="424" name="Google Shape;424;p17"/>
            <p:cNvSpPr/>
            <p:nvPr/>
          </p:nvSpPr>
          <p:spPr>
            <a:xfrm>
              <a:off x="2984218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8663912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7245285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906340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425478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0191321" y="1785871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2984218" y="2519448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5932096" y="2519448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425478" y="2519448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984218" y="3306448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7271041" y="2519448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984218" y="4125387"/>
              <a:ext cx="270000" cy="270456"/>
            </a:xfrm>
            <a:prstGeom prst="ellipse">
              <a:avLst/>
            </a:prstGeom>
            <a:solidFill>
              <a:srgbClr val="418A4E"/>
            </a:solidFill>
            <a:ln w="12700" cap="flat" cmpd="sng">
              <a:solidFill>
                <a:srgbClr val="418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8689668" y="2519448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8663912" y="3306448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10191321" y="3306448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10191321" y="4125387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8663912" y="4125387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7245285" y="4125387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5906340" y="4125387"/>
              <a:ext cx="270000" cy="270456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0217077" y="2519448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7245285" y="3306448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5906340" y="3306448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4425478" y="3306448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4425478" y="4125387"/>
              <a:ext cx="270000" cy="270456"/>
            </a:xfrm>
            <a:prstGeom prst="ellipse">
              <a:avLst/>
            </a:prstGeom>
            <a:solidFill>
              <a:srgbClr val="F38834"/>
            </a:solidFill>
            <a:ln w="12700" cap="flat" cmpd="sng">
              <a:solidFill>
                <a:srgbClr val="F388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8" name="Google Shape;4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540" y="243259"/>
            <a:ext cx="1260250" cy="12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3114"/>
              </a:buClr>
              <a:buSzPts val="3200"/>
              <a:buFont typeface="Livvic"/>
              <a:buNone/>
            </a:pPr>
            <a:r>
              <a:rPr lang="fr-FR" sz="3200" b="1">
                <a:latin typeface="Livvic"/>
                <a:ea typeface="Livvic"/>
                <a:cs typeface="Livvic"/>
                <a:sym typeface="Livvic"/>
              </a:rPr>
              <a:t>Diagnostic de sensibilité à l’érosion</a:t>
            </a:r>
            <a:endParaRPr sz="3200" b="1"/>
          </a:p>
        </p:txBody>
      </p:sp>
      <p:sp>
        <p:nvSpPr>
          <p:cNvPr id="455" name="Google Shape;45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456" name="Google Shape;4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35" y="1563165"/>
            <a:ext cx="4630730" cy="461461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8"/>
          <p:cNvSpPr txBox="1"/>
          <p:nvPr/>
        </p:nvSpPr>
        <p:spPr>
          <a:xfrm>
            <a:off x="7913482" y="5987045"/>
            <a:ext cx="288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Rapport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BRGM 55104, 2006</a:t>
            </a:r>
            <a:endParaRPr/>
          </a:p>
        </p:txBody>
      </p:sp>
      <p:sp>
        <p:nvSpPr>
          <p:cNvPr id="458" name="Google Shape;458;p18"/>
          <p:cNvSpPr txBox="1"/>
          <p:nvPr/>
        </p:nvSpPr>
        <p:spPr>
          <a:xfrm>
            <a:off x="6803300" y="2736300"/>
            <a:ext cx="2743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Éléments grossiers 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Moins de 50 %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5384463" y="3390900"/>
            <a:ext cx="93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>
                <a:latin typeface="Livvic"/>
                <a:ea typeface="Livvic"/>
                <a:cs typeface="Livvic"/>
                <a:sym typeface="Livvic"/>
              </a:rPr>
              <a:t>&amp;</a:t>
            </a:r>
            <a:endParaRPr sz="26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71500" y="4204800"/>
            <a:ext cx="4630800" cy="1496700"/>
          </a:xfrm>
          <a:prstGeom prst="flowChartAlternateProcess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838200" y="6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vvic"/>
              <a:buNone/>
            </a:pPr>
            <a:r>
              <a:rPr lang="fr-FR" sz="2000" b="1" dirty="0"/>
              <a:t>Vidéo réalisée avec le soutien financier de l’ADEME.</a:t>
            </a:r>
            <a:endParaRPr sz="2000" dirty="0"/>
          </a:p>
        </p:txBody>
      </p:sp>
      <p:sp>
        <p:nvSpPr>
          <p:cNvPr id="431" name="Google Shape;4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2" name="Google Shape;430;p14">
            <a:extLst>
              <a:ext uri="{FF2B5EF4-FFF2-40B4-BE49-F238E27FC236}">
                <a16:creationId xmlns:a16="http://schemas.microsoft.com/office/drawing/2014/main" id="{6E7D40FC-9431-5C5F-64E9-866BB1345975}"/>
              </a:ext>
            </a:extLst>
          </p:cNvPr>
          <p:cNvSpPr txBox="1">
            <a:spLocks/>
          </p:cNvSpPr>
          <p:nvPr/>
        </p:nvSpPr>
        <p:spPr>
          <a:xfrm>
            <a:off x="838200" y="21421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4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fr-FR" sz="2000" b="1" dirty="0"/>
              <a:t>En collaboration avec les partenaires du projet IPRSol.</a:t>
            </a:r>
            <a:endParaRPr lang="fr-FR" sz="2000" dirty="0"/>
          </a:p>
        </p:txBody>
      </p:sp>
      <p:sp>
        <p:nvSpPr>
          <p:cNvPr id="3" name="Google Shape;430;p14">
            <a:extLst>
              <a:ext uri="{FF2B5EF4-FFF2-40B4-BE49-F238E27FC236}">
                <a16:creationId xmlns:a16="http://schemas.microsoft.com/office/drawing/2014/main" id="{E4F09343-1A06-5734-CFF6-AF55E0C4857F}"/>
              </a:ext>
            </a:extLst>
          </p:cNvPr>
          <p:cNvSpPr txBox="1">
            <a:spLocks/>
          </p:cNvSpPr>
          <p:nvPr/>
        </p:nvSpPr>
        <p:spPr>
          <a:xfrm>
            <a:off x="838200" y="54931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4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fr-FR" sz="2000" b="1" dirty="0"/>
              <a:t>Voix, réalisation et montage : Solenn Chauvel. </a:t>
            </a:r>
            <a:endParaRPr lang="fr-FR" sz="2000" dirty="0"/>
          </a:p>
        </p:txBody>
      </p:sp>
      <p:pic>
        <p:nvPicPr>
          <p:cNvPr id="10" name="Google Shape;113;p1">
            <a:extLst>
              <a:ext uri="{FF2B5EF4-FFF2-40B4-BE49-F238E27FC236}">
                <a16:creationId xmlns:a16="http://schemas.microsoft.com/office/drawing/2014/main" id="{225A105D-2DB9-F0D5-C5D4-375D1AD633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201" y="951652"/>
            <a:ext cx="1315335" cy="1500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5DFF53EB-F35A-96E1-8E65-A3806EE8451F}"/>
              </a:ext>
            </a:extLst>
          </p:cNvPr>
          <p:cNvGrpSpPr/>
          <p:nvPr/>
        </p:nvGrpSpPr>
        <p:grpSpPr>
          <a:xfrm>
            <a:off x="1197297" y="3133733"/>
            <a:ext cx="9334641" cy="2359187"/>
            <a:chOff x="1197297" y="3133733"/>
            <a:chExt cx="9334641" cy="2359187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113425C-6C52-DB0A-2B14-26C4EA49B5ED}"/>
                </a:ext>
              </a:extLst>
            </p:cNvPr>
            <p:cNvGrpSpPr/>
            <p:nvPr/>
          </p:nvGrpSpPr>
          <p:grpSpPr>
            <a:xfrm>
              <a:off x="1197297" y="3133733"/>
              <a:ext cx="9230478" cy="2359187"/>
              <a:chOff x="1539122" y="2763618"/>
              <a:chExt cx="9230478" cy="2359187"/>
            </a:xfrm>
          </p:grpSpPr>
          <p:pic>
            <p:nvPicPr>
              <p:cNvPr id="4" name="Google Shape;107;p1">
                <a:extLst>
                  <a:ext uri="{FF2B5EF4-FFF2-40B4-BE49-F238E27FC236}">
                    <a16:creationId xmlns:a16="http://schemas.microsoft.com/office/drawing/2014/main" id="{900E65EF-A36E-E24D-63CE-1A5E72997067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35875" y="3858755"/>
                <a:ext cx="2705061" cy="1016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Google Shape;108;p1">
                <a:extLst>
                  <a:ext uri="{FF2B5EF4-FFF2-40B4-BE49-F238E27FC236}">
                    <a16:creationId xmlns:a16="http://schemas.microsoft.com/office/drawing/2014/main" id="{77CA36CB-856E-5ED3-B94B-FCC13FC63733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948230" y="2763618"/>
                <a:ext cx="3810000" cy="952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109;p1">
                <a:extLst>
                  <a:ext uri="{FF2B5EF4-FFF2-40B4-BE49-F238E27FC236}">
                    <a16:creationId xmlns:a16="http://schemas.microsoft.com/office/drawing/2014/main" id="{24EC4A1B-CCAE-DAD9-21C2-16A460E7CFFB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9347200" y="3700405"/>
                <a:ext cx="1422400" cy="1422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110;p1">
                <a:extLst>
                  <a:ext uri="{FF2B5EF4-FFF2-40B4-BE49-F238E27FC236}">
                    <a16:creationId xmlns:a16="http://schemas.microsoft.com/office/drawing/2014/main" id="{00017B2D-BF08-C67F-4C6B-BB08B691A50A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670100" y="3611355"/>
                <a:ext cx="1219200" cy="1422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111;p1">
                <a:extLst>
                  <a:ext uri="{FF2B5EF4-FFF2-40B4-BE49-F238E27FC236}">
                    <a16:creationId xmlns:a16="http://schemas.microsoft.com/office/drawing/2014/main" id="{F5F3F9FF-6EBE-18D8-480F-B8070AB5B8C8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563625" y="3858761"/>
                <a:ext cx="1518227" cy="1105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Google Shape;112;p1">
                <a:extLst>
                  <a:ext uri="{FF2B5EF4-FFF2-40B4-BE49-F238E27FC236}">
                    <a16:creationId xmlns:a16="http://schemas.microsoft.com/office/drawing/2014/main" id="{B05F3B92-DB33-CA8D-8364-57D2C231BE1C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539122" y="2923703"/>
                <a:ext cx="3071825" cy="7214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Google Shape;332;p13">
              <a:extLst>
                <a:ext uri="{FF2B5EF4-FFF2-40B4-BE49-F238E27FC236}">
                  <a16:creationId xmlns:a16="http://schemas.microsoft.com/office/drawing/2014/main" id="{7765F13B-05FD-CF94-30B4-1F110E29823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901212" y="3370524"/>
              <a:ext cx="1630726" cy="429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uleurs AFES">
      <a:dk1>
        <a:srgbClr val="000000"/>
      </a:dk1>
      <a:lt1>
        <a:srgbClr val="FFFFFF"/>
      </a:lt1>
      <a:dk2>
        <a:srgbClr val="44546A"/>
      </a:dk2>
      <a:lt2>
        <a:srgbClr val="EEEEEE"/>
      </a:lt2>
      <a:accent1>
        <a:srgbClr val="F6F5F0"/>
      </a:accent1>
      <a:accent2>
        <a:srgbClr val="EBE6E0"/>
      </a:accent2>
      <a:accent3>
        <a:srgbClr val="F9BF92"/>
      </a:accent3>
      <a:accent4>
        <a:srgbClr val="5EB26C"/>
      </a:accent4>
      <a:accent5>
        <a:srgbClr val="237D3D"/>
      </a:accent5>
      <a:accent6>
        <a:srgbClr val="5F3114"/>
      </a:accent6>
      <a:hlink>
        <a:srgbClr val="BF6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Grand écran</PresentationFormat>
  <Paragraphs>87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Livvic</vt:lpstr>
      <vt:lpstr>Calibri</vt:lpstr>
      <vt:lpstr>Josefin Sans</vt:lpstr>
      <vt:lpstr>Arial</vt:lpstr>
      <vt:lpstr>Thème Office</vt:lpstr>
      <vt:lpstr>01</vt:lpstr>
      <vt:lpstr>02 Diagnostic de sensibilité à l’érosion</vt:lpstr>
      <vt:lpstr>Stratification du couvert végétal</vt:lpstr>
      <vt:lpstr>Pourcentage du couvert végétal</vt:lpstr>
      <vt:lpstr>Pourcentage de pente</vt:lpstr>
      <vt:lpstr>Diagnostic de sensibilité à l’érosion</vt:lpstr>
      <vt:lpstr>Diagnostic de sensibilité à l’érosion</vt:lpstr>
      <vt:lpstr>Vidéo réalisée avec le soutien financier de l’ADEME.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la formation</dc:title>
  <dc:creator>SOLENN CHAUVEL</dc:creator>
  <cp:lastModifiedBy>SOLENN CHAUVEL</cp:lastModifiedBy>
  <cp:revision>9</cp:revision>
  <dcterms:created xsi:type="dcterms:W3CDTF">2022-05-25T06:49:56Z</dcterms:created>
  <dcterms:modified xsi:type="dcterms:W3CDTF">2022-12-04T16:10:29Z</dcterms:modified>
</cp:coreProperties>
</file>