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327"/>
  </p:normalViewPr>
  <p:slideViewPr>
    <p:cSldViewPr snapToGrid="0">
      <p:cViewPr varScale="1">
        <p:scale>
          <a:sx n="104" d="100"/>
          <a:sy n="104" d="100"/>
        </p:scale>
        <p:origin x="232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F7901C-BDD2-7E7C-01EF-4A8F2443DF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DA67E75-7611-323C-37ED-3C8D12B8F0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B29164C-9EB3-0F25-F72D-ADD2B95A6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9D734-7F16-7B43-99FA-4C5F824017DD}" type="datetimeFigureOut">
              <a:rPr lang="fr-FR" smtClean="0"/>
              <a:t>24/06/2023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54D7BEE-E4FB-5374-8AF1-AFC9E6C04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2AB3BC5-39A5-EEEE-F3D0-244CAB603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00824-5F42-9445-9B5F-38A926D5DB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475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C9C50F-2B7E-02AF-2D32-EF6B8B8BD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848917E-59F2-933A-D8BD-55A7F5037E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8EFABA6-C432-4FF8-5CE8-9567843A94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9D734-7F16-7B43-99FA-4C5F824017DD}" type="datetimeFigureOut">
              <a:rPr lang="fr-FR" smtClean="0"/>
              <a:t>24/06/2023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F270036-21BA-F0B1-27FA-544F22D36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DEE91A9-B24B-B902-F434-C3A0589B7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00824-5F42-9445-9B5F-38A926D5DB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5833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424405A-3570-8242-A591-455061F899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329F1A4-380C-9EE3-8C3F-CE33FF2F71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B36FE75-795D-4D58-2F59-35E581B6C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9D734-7F16-7B43-99FA-4C5F824017DD}" type="datetimeFigureOut">
              <a:rPr lang="fr-FR" smtClean="0"/>
              <a:t>24/06/2023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A27CA46-50ED-1DC2-E08D-19C4F4306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1196BE0-D231-C207-0288-74AF6F0BF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00824-5F42-9445-9B5F-38A926D5DB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4799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519A49-3851-4894-2642-E3FD35D38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4ED7940-8F67-FD9D-6727-70E5C67018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3B1ABE2-EFA3-E125-C58D-4A067651B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9D734-7F16-7B43-99FA-4C5F824017DD}" type="datetimeFigureOut">
              <a:rPr lang="fr-FR" smtClean="0"/>
              <a:t>24/06/2023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709F571-6A69-ED81-22A2-682900995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1F812B-C3F1-9328-C427-BEF941CB3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00824-5F42-9445-9B5F-38A926D5DB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0441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5B24CF-7D0E-5633-7379-285AD9577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BB7863D-CF6A-6B54-29F0-EC61190921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D7A1B6A-8A63-2AE7-D0CC-386D11BD2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9D734-7F16-7B43-99FA-4C5F824017DD}" type="datetimeFigureOut">
              <a:rPr lang="fr-FR" smtClean="0"/>
              <a:t>24/06/2023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6414C6E-84E5-B3FE-1D6B-EF039C574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132198A-8919-4447-D3FE-40DB6E152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00824-5F42-9445-9B5F-38A926D5DB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0550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06099F-9222-4463-F305-2B4FC9999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44D23E5-C065-948F-043C-9332CC464A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A3F4F0D-3958-B332-322B-FA79BAD650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AD666A5-46A5-407D-1E0A-40E8904DE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9D734-7F16-7B43-99FA-4C5F824017DD}" type="datetimeFigureOut">
              <a:rPr lang="fr-FR" smtClean="0"/>
              <a:t>24/06/2023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2CABCC4-71C6-A239-9CE2-3DEA77454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A76441A-8BA0-D327-8147-3B0DD7871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00824-5F42-9445-9B5F-38A926D5DB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3728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F647DB-3D2A-FF6F-FAD7-6FA5FA75E6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E99C194-5743-68B6-651D-A752036888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2640546-4707-5001-870C-78CCD5269F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34E409A-7970-3C22-DE3E-DC4EB11872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7E80F43-FA01-FF4A-96F1-D29045C2A1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6970C5C-7488-4D5C-192A-4C4F871C8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9D734-7F16-7B43-99FA-4C5F824017DD}" type="datetimeFigureOut">
              <a:rPr lang="fr-FR" smtClean="0"/>
              <a:t>24/06/2023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A2A819B-0804-4C3F-D897-829209B2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B841F15-EAF5-E468-88B1-FED8006B7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00824-5F42-9445-9B5F-38A926D5DB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4607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A608E0-CF3D-62F5-901C-DA08FA9FE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E00A8DD-693A-8B10-81B5-FAC3A039B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9D734-7F16-7B43-99FA-4C5F824017DD}" type="datetimeFigureOut">
              <a:rPr lang="fr-FR" smtClean="0"/>
              <a:t>24/06/2023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9F553EE-C363-E2AA-74F7-6490C5829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D13A13D-4D69-1E50-B84D-3616015ED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00824-5F42-9445-9B5F-38A926D5DB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5746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79AF01F-1287-AF5E-75F9-5A5414EFA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9D734-7F16-7B43-99FA-4C5F824017DD}" type="datetimeFigureOut">
              <a:rPr lang="fr-FR" smtClean="0"/>
              <a:t>24/06/2023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86BA331-EBE0-A194-1E60-DDC5C4D9A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650BD87-BF79-D722-295B-D51BB6FAB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00824-5F42-9445-9B5F-38A926D5DB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5800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D2F808-9CE9-5829-95D5-CF0D2810F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FAB38E9-6A03-2EC1-800A-2AF9A4CDC5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B0BA159-3921-6F8D-7297-DEC14E1DB9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BAA9CC8-A83C-50F0-8BE3-7AB0FD147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9D734-7F16-7B43-99FA-4C5F824017DD}" type="datetimeFigureOut">
              <a:rPr lang="fr-FR" smtClean="0"/>
              <a:t>24/06/2023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478F3E7-809F-DDDF-5E31-45F29AECC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4E6478B-0A33-A5A2-CA2A-E529294B5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00824-5F42-9445-9B5F-38A926D5DB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1063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79E7CC-948F-BCE9-6CD2-6CAEE5648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83BFD13-A181-AD8D-E6D2-A359F8B6DA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D858F2A-C09E-4D30-CA05-CB832D47AE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AD44C4B-1F55-C4CD-5039-A20F479D4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9D734-7F16-7B43-99FA-4C5F824017DD}" type="datetimeFigureOut">
              <a:rPr lang="fr-FR" smtClean="0"/>
              <a:t>24/06/2023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9C79AE5-BD15-5758-605E-8FBF692E4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4FFD565-85E5-D325-00C8-2AB835144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00824-5F42-9445-9B5F-38A926D5DB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620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D5B4D8C-95B5-C8C3-7B12-BB5EB15FBA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11695C8-41F3-07E3-44F8-091A6E8DDD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1AB525A-A7AC-796A-0361-31F3A445F3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79D734-7F16-7B43-99FA-4C5F824017DD}" type="datetimeFigureOut">
              <a:rPr lang="fr-FR" smtClean="0"/>
              <a:t>24/06/2023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E613956-6970-BE5E-E4F9-373610A00A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3D15522-B18C-F73F-C485-9B41D7FC8D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B00824-5F42-9445-9B5F-38A926D5DB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1704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CustomShape 1"/>
          <p:cNvSpPr/>
          <p:nvPr/>
        </p:nvSpPr>
        <p:spPr>
          <a:xfrm>
            <a:off x="303840" y="463680"/>
            <a:ext cx="11769600" cy="73866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121920" bIns="12192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3200" b="1" spc="-1" dirty="0">
                <a:solidFill>
                  <a:srgbClr val="5F3114"/>
                </a:solidFill>
                <a:latin typeface="Livvic"/>
              </a:rPr>
              <a:t>RECOMMANDATION D’OUVRAGES PAR L’AFES</a:t>
            </a:r>
            <a:endParaRPr lang="fr-FR" sz="3200" spc="-1" dirty="0">
              <a:latin typeface="Arial"/>
            </a:endParaRPr>
          </a:p>
        </p:txBody>
      </p:sp>
      <p:sp>
        <p:nvSpPr>
          <p:cNvPr id="336" name="CustomShape 2"/>
          <p:cNvSpPr/>
          <p:nvPr/>
        </p:nvSpPr>
        <p:spPr>
          <a:xfrm>
            <a:off x="451680" y="1324800"/>
            <a:ext cx="3180480" cy="112320"/>
          </a:xfrm>
          <a:custGeom>
            <a:avLst/>
            <a:gdLst/>
            <a:ahLst/>
            <a:cxnLst/>
            <a:rect l="l" t="t" r="r" b="b"/>
            <a:pathLst>
              <a:path w="62687" h="2227">
                <a:moveTo>
                  <a:pt x="0" y="0"/>
                </a:moveTo>
                <a:lnTo>
                  <a:pt x="0" y="739"/>
                </a:lnTo>
                <a:cubicBezTo>
                  <a:pt x="1107" y="739"/>
                  <a:pt x="1655" y="1072"/>
                  <a:pt x="2227" y="1429"/>
                </a:cubicBezTo>
                <a:cubicBezTo>
                  <a:pt x="2834" y="1798"/>
                  <a:pt x="3513" y="2227"/>
                  <a:pt x="4822" y="2227"/>
                </a:cubicBezTo>
                <a:cubicBezTo>
                  <a:pt x="6132" y="2227"/>
                  <a:pt x="6822" y="1798"/>
                  <a:pt x="7430" y="1429"/>
                </a:cubicBezTo>
                <a:cubicBezTo>
                  <a:pt x="8013" y="1072"/>
                  <a:pt x="8549" y="739"/>
                  <a:pt x="9644" y="739"/>
                </a:cubicBezTo>
                <a:cubicBezTo>
                  <a:pt x="10752" y="739"/>
                  <a:pt x="11299" y="1072"/>
                  <a:pt x="11871" y="1429"/>
                </a:cubicBezTo>
                <a:cubicBezTo>
                  <a:pt x="12478" y="1798"/>
                  <a:pt x="13157" y="2227"/>
                  <a:pt x="14466" y="2227"/>
                </a:cubicBezTo>
                <a:cubicBezTo>
                  <a:pt x="15776" y="2227"/>
                  <a:pt x="16467" y="1798"/>
                  <a:pt x="17074" y="1429"/>
                </a:cubicBezTo>
                <a:cubicBezTo>
                  <a:pt x="17657" y="1072"/>
                  <a:pt x="18193" y="739"/>
                  <a:pt x="19288" y="739"/>
                </a:cubicBezTo>
                <a:cubicBezTo>
                  <a:pt x="20396" y="739"/>
                  <a:pt x="20943" y="1072"/>
                  <a:pt x="21515" y="1429"/>
                </a:cubicBezTo>
                <a:cubicBezTo>
                  <a:pt x="22122" y="1798"/>
                  <a:pt x="22801" y="2227"/>
                  <a:pt x="24110" y="2227"/>
                </a:cubicBezTo>
                <a:cubicBezTo>
                  <a:pt x="25420" y="2227"/>
                  <a:pt x="26111" y="1798"/>
                  <a:pt x="26718" y="1429"/>
                </a:cubicBezTo>
                <a:cubicBezTo>
                  <a:pt x="27301" y="1072"/>
                  <a:pt x="27837" y="739"/>
                  <a:pt x="28932" y="739"/>
                </a:cubicBezTo>
                <a:cubicBezTo>
                  <a:pt x="30040" y="739"/>
                  <a:pt x="30587" y="1072"/>
                  <a:pt x="31159" y="1429"/>
                </a:cubicBezTo>
                <a:cubicBezTo>
                  <a:pt x="31766" y="1798"/>
                  <a:pt x="32445" y="2227"/>
                  <a:pt x="33754" y="2227"/>
                </a:cubicBezTo>
                <a:cubicBezTo>
                  <a:pt x="35064" y="2227"/>
                  <a:pt x="35755" y="1798"/>
                  <a:pt x="36362" y="1429"/>
                </a:cubicBezTo>
                <a:cubicBezTo>
                  <a:pt x="36945" y="1072"/>
                  <a:pt x="37481" y="739"/>
                  <a:pt x="38576" y="739"/>
                </a:cubicBezTo>
                <a:cubicBezTo>
                  <a:pt x="39684" y="739"/>
                  <a:pt x="40231" y="1072"/>
                  <a:pt x="40803" y="1429"/>
                </a:cubicBezTo>
                <a:cubicBezTo>
                  <a:pt x="41410" y="1798"/>
                  <a:pt x="42089" y="2227"/>
                  <a:pt x="43398" y="2227"/>
                </a:cubicBezTo>
                <a:cubicBezTo>
                  <a:pt x="44708" y="2227"/>
                  <a:pt x="45399" y="1798"/>
                  <a:pt x="46006" y="1429"/>
                </a:cubicBezTo>
                <a:cubicBezTo>
                  <a:pt x="46589" y="1072"/>
                  <a:pt x="47125" y="739"/>
                  <a:pt x="48220" y="739"/>
                </a:cubicBezTo>
                <a:cubicBezTo>
                  <a:pt x="49328" y="739"/>
                  <a:pt x="49875" y="1072"/>
                  <a:pt x="50447" y="1429"/>
                </a:cubicBezTo>
                <a:cubicBezTo>
                  <a:pt x="51054" y="1798"/>
                  <a:pt x="51733" y="2227"/>
                  <a:pt x="53043" y="2227"/>
                </a:cubicBezTo>
                <a:cubicBezTo>
                  <a:pt x="54352" y="2227"/>
                  <a:pt x="55043" y="1798"/>
                  <a:pt x="55650" y="1429"/>
                </a:cubicBezTo>
                <a:cubicBezTo>
                  <a:pt x="56233" y="1072"/>
                  <a:pt x="56769" y="739"/>
                  <a:pt x="57865" y="739"/>
                </a:cubicBezTo>
                <a:cubicBezTo>
                  <a:pt x="58972" y="739"/>
                  <a:pt x="59520" y="1072"/>
                  <a:pt x="60091" y="1429"/>
                </a:cubicBezTo>
                <a:cubicBezTo>
                  <a:pt x="60698" y="1798"/>
                  <a:pt x="61377" y="2227"/>
                  <a:pt x="62687" y="2227"/>
                </a:cubicBezTo>
                <a:lnTo>
                  <a:pt x="62687" y="1489"/>
                </a:lnTo>
                <a:cubicBezTo>
                  <a:pt x="61591" y="1489"/>
                  <a:pt x="61044" y="1155"/>
                  <a:pt x="60472" y="798"/>
                </a:cubicBezTo>
                <a:cubicBezTo>
                  <a:pt x="59865" y="429"/>
                  <a:pt x="59174" y="0"/>
                  <a:pt x="57865" y="0"/>
                </a:cubicBezTo>
                <a:cubicBezTo>
                  <a:pt x="56555" y="0"/>
                  <a:pt x="55876" y="429"/>
                  <a:pt x="55269" y="798"/>
                </a:cubicBezTo>
                <a:cubicBezTo>
                  <a:pt x="54686" y="1155"/>
                  <a:pt x="54150" y="1489"/>
                  <a:pt x="53043" y="1489"/>
                </a:cubicBezTo>
                <a:cubicBezTo>
                  <a:pt x="51947" y="1489"/>
                  <a:pt x="51399" y="1155"/>
                  <a:pt x="50828" y="798"/>
                </a:cubicBezTo>
                <a:cubicBezTo>
                  <a:pt x="50221" y="429"/>
                  <a:pt x="49530" y="0"/>
                  <a:pt x="48220" y="0"/>
                </a:cubicBezTo>
                <a:cubicBezTo>
                  <a:pt x="46911" y="0"/>
                  <a:pt x="46232" y="429"/>
                  <a:pt x="45625" y="798"/>
                </a:cubicBezTo>
                <a:cubicBezTo>
                  <a:pt x="45042" y="1155"/>
                  <a:pt x="44506" y="1489"/>
                  <a:pt x="43398" y="1489"/>
                </a:cubicBezTo>
                <a:cubicBezTo>
                  <a:pt x="42303" y="1489"/>
                  <a:pt x="41755" y="1155"/>
                  <a:pt x="41184" y="798"/>
                </a:cubicBezTo>
                <a:cubicBezTo>
                  <a:pt x="40577" y="429"/>
                  <a:pt x="39886" y="0"/>
                  <a:pt x="38576" y="0"/>
                </a:cubicBezTo>
                <a:cubicBezTo>
                  <a:pt x="37267" y="0"/>
                  <a:pt x="36588" y="429"/>
                  <a:pt x="35981" y="798"/>
                </a:cubicBezTo>
                <a:cubicBezTo>
                  <a:pt x="35397" y="1155"/>
                  <a:pt x="34862" y="1489"/>
                  <a:pt x="33754" y="1489"/>
                </a:cubicBezTo>
                <a:cubicBezTo>
                  <a:pt x="32659" y="1489"/>
                  <a:pt x="32111" y="1155"/>
                  <a:pt x="31540" y="798"/>
                </a:cubicBezTo>
                <a:cubicBezTo>
                  <a:pt x="30933" y="429"/>
                  <a:pt x="30242" y="0"/>
                  <a:pt x="28932" y="0"/>
                </a:cubicBezTo>
                <a:cubicBezTo>
                  <a:pt x="27623" y="0"/>
                  <a:pt x="26944" y="429"/>
                  <a:pt x="26337" y="798"/>
                </a:cubicBezTo>
                <a:cubicBezTo>
                  <a:pt x="25753" y="1155"/>
                  <a:pt x="25218" y="1489"/>
                  <a:pt x="24110" y="1489"/>
                </a:cubicBezTo>
                <a:cubicBezTo>
                  <a:pt x="23015" y="1489"/>
                  <a:pt x="22467" y="1155"/>
                  <a:pt x="21896" y="798"/>
                </a:cubicBezTo>
                <a:cubicBezTo>
                  <a:pt x="21289" y="429"/>
                  <a:pt x="20598" y="0"/>
                  <a:pt x="19288" y="0"/>
                </a:cubicBezTo>
                <a:cubicBezTo>
                  <a:pt x="17979" y="0"/>
                  <a:pt x="17300" y="429"/>
                  <a:pt x="16693" y="798"/>
                </a:cubicBezTo>
                <a:cubicBezTo>
                  <a:pt x="16109" y="1155"/>
                  <a:pt x="15574" y="1489"/>
                  <a:pt x="14466" y="1489"/>
                </a:cubicBezTo>
                <a:cubicBezTo>
                  <a:pt x="13371" y="1489"/>
                  <a:pt x="12823" y="1155"/>
                  <a:pt x="12252" y="798"/>
                </a:cubicBezTo>
                <a:cubicBezTo>
                  <a:pt x="11644" y="429"/>
                  <a:pt x="10954" y="0"/>
                  <a:pt x="9644" y="0"/>
                </a:cubicBezTo>
                <a:cubicBezTo>
                  <a:pt x="8335" y="0"/>
                  <a:pt x="7656" y="429"/>
                  <a:pt x="7049" y="798"/>
                </a:cubicBezTo>
                <a:cubicBezTo>
                  <a:pt x="6465" y="1155"/>
                  <a:pt x="5929" y="1489"/>
                  <a:pt x="4822" y="1489"/>
                </a:cubicBezTo>
                <a:cubicBezTo>
                  <a:pt x="3727" y="1489"/>
                  <a:pt x="3179" y="1155"/>
                  <a:pt x="2608" y="798"/>
                </a:cubicBezTo>
                <a:cubicBezTo>
                  <a:pt x="2000" y="429"/>
                  <a:pt x="1310" y="0"/>
                  <a:pt x="0" y="0"/>
                </a:cubicBezTo>
                <a:close/>
              </a:path>
            </a:pathLst>
          </a:custGeom>
          <a:solidFill>
            <a:srgbClr val="A0581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37" name="CustomShape 3"/>
          <p:cNvSpPr/>
          <p:nvPr/>
        </p:nvSpPr>
        <p:spPr>
          <a:xfrm>
            <a:off x="151414" y="2291400"/>
            <a:ext cx="6219569" cy="1137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121920" bIns="121920"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i="1" dirty="0">
                <a:effectLst/>
                <a:latin typeface="Helvetica" pitchFamily="2" charset="0"/>
              </a:rPr>
              <a:t>ouvrages écrits</a:t>
            </a:r>
            <a:endParaRPr lang="fr-FR" sz="2000" dirty="0">
              <a:effectLst/>
              <a:latin typeface="Helvetica" pitchFamily="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i="1" dirty="0">
                <a:effectLst/>
                <a:latin typeface="Helvetica" pitchFamily="2" charset="0"/>
              </a:rPr>
              <a:t>supports multimédias et/ou numériques </a:t>
            </a:r>
            <a:r>
              <a:rPr lang="fr-FR" i="1" dirty="0">
                <a:effectLst/>
                <a:latin typeface="Helvetica" pitchFamily="2" charset="0"/>
              </a:rPr>
              <a:t>(vidéo, podcast, wiki, MOOC, appli ... etc.)</a:t>
            </a:r>
            <a:endParaRPr lang="fr-FR" dirty="0">
              <a:effectLst/>
              <a:latin typeface="Helvetica" pitchFamily="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i="1" dirty="0">
                <a:effectLst/>
                <a:latin typeface="Helvetica" pitchFamily="2" charset="0"/>
              </a:rPr>
              <a:t>supports graphiques (expo, affiches, posters ...)</a:t>
            </a:r>
            <a:endParaRPr lang="fr-FR" sz="2000" dirty="0">
              <a:effectLst/>
              <a:latin typeface="Helvetica" pitchFamily="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i="1" dirty="0">
                <a:effectLst/>
                <a:latin typeface="Helvetica" pitchFamily="2" charset="0"/>
              </a:rPr>
              <a:t>maquettes, objets muséographiques</a:t>
            </a:r>
            <a:endParaRPr lang="fr-FR" sz="2000" dirty="0">
              <a:effectLst/>
              <a:latin typeface="Helvetica" pitchFamily="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i="1" dirty="0">
                <a:effectLst/>
                <a:latin typeface="Helvetica" pitchFamily="2" charset="0"/>
              </a:rPr>
              <a:t>jeux ( </a:t>
            </a:r>
            <a:r>
              <a:rPr lang="fr-FR" sz="2000" i="1" dirty="0" err="1">
                <a:effectLst/>
                <a:latin typeface="Helvetica" pitchFamily="2" charset="0"/>
              </a:rPr>
              <a:t>serious</a:t>
            </a:r>
            <a:r>
              <a:rPr lang="fr-FR" sz="2000" i="1" dirty="0">
                <a:effectLst/>
                <a:latin typeface="Helvetica" pitchFamily="2" charset="0"/>
              </a:rPr>
              <a:t> </a:t>
            </a:r>
            <a:r>
              <a:rPr lang="fr-FR" sz="2000" i="1" dirty="0" err="1">
                <a:effectLst/>
                <a:latin typeface="Helvetica" pitchFamily="2" charset="0"/>
              </a:rPr>
              <a:t>game</a:t>
            </a:r>
            <a:r>
              <a:rPr lang="fr-FR" sz="2000" i="1" dirty="0">
                <a:effectLst/>
                <a:latin typeface="Helvetica" pitchFamily="2" charset="0"/>
              </a:rPr>
              <a:t> ..)</a:t>
            </a:r>
            <a:endParaRPr lang="fr-FR" sz="2000" dirty="0">
              <a:effectLst/>
              <a:latin typeface="Helvetica" pitchFamily="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i="1" dirty="0">
                <a:effectLst/>
                <a:latin typeface="Helvetica" pitchFamily="2" charset="0"/>
              </a:rPr>
              <a:t>mallettes pédagogiques, kit d'instruments d'observation et de mesure</a:t>
            </a:r>
            <a:endParaRPr lang="fr-FR" sz="2000" dirty="0">
              <a:effectLst/>
              <a:latin typeface="Helvetica" pitchFamily="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i="1" dirty="0">
                <a:effectLst/>
                <a:latin typeface="Helvetica" pitchFamily="2" charset="0"/>
              </a:rPr>
              <a:t>formations</a:t>
            </a:r>
            <a:endParaRPr lang="fr-FR" sz="2000" dirty="0">
              <a:effectLst/>
              <a:latin typeface="Helvetica" pitchFamily="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i="1" dirty="0">
                <a:effectLst/>
                <a:latin typeface="Helvetica" pitchFamily="2" charset="0"/>
              </a:rPr>
              <a:t>programme de sciences participatives</a:t>
            </a:r>
            <a:endParaRPr lang="fr-FR" sz="2000" dirty="0">
              <a:effectLst/>
              <a:latin typeface="Helvetica" pitchFamily="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i="1" dirty="0">
                <a:effectLst/>
                <a:latin typeface="Helvetica" pitchFamily="2" charset="0"/>
              </a:rPr>
              <a:t>opération de recherche/action</a:t>
            </a:r>
            <a:endParaRPr lang="fr-FR" sz="2000" spc="-1" dirty="0">
              <a:latin typeface="Arial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0F9BF358-9E93-F1F8-8497-2B04D43BBBCC}"/>
              </a:ext>
            </a:extLst>
          </p:cNvPr>
          <p:cNvSpPr txBox="1"/>
          <p:nvPr/>
        </p:nvSpPr>
        <p:spPr>
          <a:xfrm>
            <a:off x="6188640" y="2276922"/>
            <a:ext cx="6078074" cy="27392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>
                <a:solidFill>
                  <a:schemeClr val="accent6">
                    <a:lumMod val="75000"/>
                  </a:schemeClr>
                </a:solidFill>
              </a:rPr>
              <a:t>Cahier des charges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/>
              <a:t>Jury indépendant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/>
              <a:t>Administrateurs, adhérents, experts du sujet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/>
              <a:t>C’est le CA qui recommande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/>
              <a:t>Qualité scientifique de l’objet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/>
              <a:t>Note de lecture avec suggestions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/>
              <a:t>Publication sur le site 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F3166EE-9D10-C592-7075-3B7A7DFD95A0}"/>
              </a:ext>
            </a:extLst>
          </p:cNvPr>
          <p:cNvSpPr txBox="1"/>
          <p:nvPr/>
        </p:nvSpPr>
        <p:spPr>
          <a:xfrm>
            <a:off x="292909" y="1906872"/>
            <a:ext cx="38233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>
                <a:solidFill>
                  <a:schemeClr val="accent6">
                    <a:lumMod val="75000"/>
                  </a:schemeClr>
                </a:solidFill>
              </a:rPr>
              <a:t>Les supports concernés: 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0A0DFF63-9573-E25E-412E-3E4BB0B54ACC}"/>
              </a:ext>
            </a:extLst>
          </p:cNvPr>
          <p:cNvSpPr txBox="1"/>
          <p:nvPr/>
        </p:nvSpPr>
        <p:spPr>
          <a:xfrm>
            <a:off x="9466165" y="1154498"/>
            <a:ext cx="18468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rgbClr val="C00000"/>
                </a:solidFill>
              </a:rPr>
              <a:t>Labellisation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17FE6224-2595-3DAB-AB10-84DBD3EBE0A7}"/>
              </a:ext>
            </a:extLst>
          </p:cNvPr>
          <p:cNvSpPr txBox="1"/>
          <p:nvPr/>
        </p:nvSpPr>
        <p:spPr>
          <a:xfrm>
            <a:off x="9889436" y="919295"/>
            <a:ext cx="64922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5400" dirty="0">
                <a:solidFill>
                  <a:srgbClr val="FF0000"/>
                </a:solidFill>
              </a:rPr>
              <a:t>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" grpId="0"/>
      <p:bldP spid="2" grpId="0"/>
      <p:bldP spid="3" grpId="0"/>
      <p:bldP spid="4" grpId="0"/>
      <p:bldP spid="8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98</Words>
  <Application>Microsoft Macintosh PowerPoint</Application>
  <PresentationFormat>Grand écran</PresentationFormat>
  <Paragraphs>20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Helvetica</vt:lpstr>
      <vt:lpstr>Livvic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Jacques THOMAS</dc:creator>
  <cp:lastModifiedBy>Jacques THOMAS</cp:lastModifiedBy>
  <cp:revision>3</cp:revision>
  <dcterms:created xsi:type="dcterms:W3CDTF">2023-06-24T14:09:23Z</dcterms:created>
  <dcterms:modified xsi:type="dcterms:W3CDTF">2023-06-24T14:33:47Z</dcterms:modified>
</cp:coreProperties>
</file>