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700" r:id="rId4"/>
    <p:sldMasterId id="2147483713" r:id="rId5"/>
  </p:sldMasterIdLst>
  <p:notesMasterIdLst>
    <p:notesMasterId r:id="rId29"/>
  </p:notesMasterIdLst>
  <p:sldIdLst>
    <p:sldId id="256" r:id="rId6"/>
    <p:sldId id="260" r:id="rId7"/>
    <p:sldId id="266" r:id="rId8"/>
    <p:sldId id="269" r:id="rId9"/>
    <p:sldId id="282" r:id="rId10"/>
    <p:sldId id="361" r:id="rId11"/>
    <p:sldId id="284" r:id="rId12"/>
    <p:sldId id="283" r:id="rId13"/>
    <p:sldId id="285" r:id="rId14"/>
    <p:sldId id="329" r:id="rId15"/>
    <p:sldId id="286" r:id="rId16"/>
    <p:sldId id="343" r:id="rId17"/>
    <p:sldId id="362" r:id="rId18"/>
    <p:sldId id="338" r:id="rId19"/>
    <p:sldId id="293" r:id="rId20"/>
    <p:sldId id="294" r:id="rId21"/>
    <p:sldId id="295" r:id="rId22"/>
    <p:sldId id="291" r:id="rId23"/>
    <p:sldId id="290" r:id="rId24"/>
    <p:sldId id="292" r:id="rId25"/>
    <p:sldId id="325" r:id="rId26"/>
    <p:sldId id="296" r:id="rId27"/>
    <p:sldId id="316" r:id="rId2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915" autoAdjust="0"/>
  </p:normalViewPr>
  <p:slideViewPr>
    <p:cSldViewPr snapToGrid="0">
      <p:cViewPr varScale="1">
        <p:scale>
          <a:sx n="70" d="100"/>
          <a:sy n="70" d="100"/>
        </p:scale>
        <p:origin x="501" y="4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4"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r>
              <a:rPr lang="fr-FR" sz="1800" b="0" strike="noStrike" spc="-1">
                <a:solidFill>
                  <a:srgbClr val="000000"/>
                </a:solidFill>
                <a:latin typeface="Arial"/>
              </a:rPr>
              <a:t>Click to move the slide</a:t>
            </a:r>
          </a:p>
        </p:txBody>
      </p:sp>
      <p:sp>
        <p:nvSpPr>
          <p:cNvPr id="305" name="PlaceHolder 2"/>
          <p:cNvSpPr>
            <a:spLocks noGrp="1"/>
          </p:cNvSpPr>
          <p:nvPr>
            <p:ph type="body"/>
          </p:nvPr>
        </p:nvSpPr>
        <p:spPr>
          <a:xfrm>
            <a:off x="756000" y="5078520"/>
            <a:ext cx="6047640" cy="4811040"/>
          </a:xfrm>
          <a:prstGeom prst="rect">
            <a:avLst/>
          </a:prstGeom>
        </p:spPr>
        <p:txBody>
          <a:bodyPr lIns="0" tIns="0" rIns="0" bIns="0">
            <a:noAutofit/>
          </a:bodyPr>
          <a:lstStyle/>
          <a:p>
            <a:r>
              <a:rPr lang="fr-FR" sz="2000" b="0" strike="noStrike" spc="-1">
                <a:latin typeface="Arial"/>
              </a:rPr>
              <a:t>Click to edit the notes format</a:t>
            </a:r>
          </a:p>
        </p:txBody>
      </p:sp>
      <p:sp>
        <p:nvSpPr>
          <p:cNvPr id="306" name="PlaceHolder 3"/>
          <p:cNvSpPr>
            <a:spLocks noGrp="1"/>
          </p:cNvSpPr>
          <p:nvPr>
            <p:ph type="hdr"/>
          </p:nvPr>
        </p:nvSpPr>
        <p:spPr>
          <a:xfrm>
            <a:off x="0" y="0"/>
            <a:ext cx="3280680" cy="534240"/>
          </a:xfrm>
          <a:prstGeom prst="rect">
            <a:avLst/>
          </a:prstGeom>
        </p:spPr>
        <p:txBody>
          <a:bodyPr lIns="0" tIns="0" rIns="0" bIns="0">
            <a:noAutofit/>
          </a:bodyPr>
          <a:lstStyle/>
          <a:p>
            <a:r>
              <a:rPr lang="fr-FR" sz="1400" b="0" strike="noStrike" spc="-1">
                <a:latin typeface="Times New Roman"/>
              </a:rPr>
              <a:t> </a:t>
            </a:r>
          </a:p>
        </p:txBody>
      </p:sp>
      <p:sp>
        <p:nvSpPr>
          <p:cNvPr id="307"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fr-FR" sz="1400" b="0" strike="noStrike" spc="-1">
                <a:latin typeface="Times New Roman"/>
              </a:rPr>
              <a:t> </a:t>
            </a:r>
          </a:p>
        </p:txBody>
      </p:sp>
      <p:sp>
        <p:nvSpPr>
          <p:cNvPr id="308" name="PlaceHolder 5"/>
          <p:cNvSpPr>
            <a:spLocks noGrp="1"/>
          </p:cNvSpPr>
          <p:nvPr>
            <p:ph type="ftr"/>
          </p:nvPr>
        </p:nvSpPr>
        <p:spPr>
          <a:xfrm>
            <a:off x="0" y="10157400"/>
            <a:ext cx="3280680" cy="534240"/>
          </a:xfrm>
          <a:prstGeom prst="rect">
            <a:avLst/>
          </a:prstGeom>
        </p:spPr>
        <p:txBody>
          <a:bodyPr lIns="0" tIns="0" rIns="0" bIns="0" anchor="b">
            <a:noAutofit/>
          </a:bodyPr>
          <a:lstStyle/>
          <a:p>
            <a:r>
              <a:rPr lang="fr-FR" sz="1400" b="0" strike="noStrike" spc="-1">
                <a:latin typeface="Times New Roman"/>
              </a:rPr>
              <a:t> </a:t>
            </a:r>
          </a:p>
        </p:txBody>
      </p:sp>
      <p:sp>
        <p:nvSpPr>
          <p:cNvPr id="309"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2FFCC701-7B7C-456F-A465-AEEA9AF1D0BC}" type="slidenum">
              <a:rPr lang="fr-FR" sz="1400" b="0" strike="noStrike" spc="-1">
                <a:latin typeface="Times New Roman"/>
              </a:rPr>
              <a:t>‹N°›</a:t>
            </a:fld>
            <a:endParaRPr lang="fr-FR"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iki.tripleperformance.fr/wiki/Potassium"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iki.tripleperformance.fr/wiki/G%C3%A9rer_un_sol_salinis%C3%A9#cite_note-:0-2"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 name="PlaceHolder 1"/>
          <p:cNvSpPr>
            <a:spLocks noGrp="1" noRot="1" noChangeAspect="1"/>
          </p:cNvSpPr>
          <p:nvPr>
            <p:ph type="sldImg"/>
          </p:nvPr>
        </p:nvSpPr>
        <p:spPr>
          <a:xfrm>
            <a:off x="685800" y="1143000"/>
            <a:ext cx="5484813" cy="3084513"/>
          </a:xfrm>
          <a:prstGeom prst="rect">
            <a:avLst/>
          </a:prstGeom>
        </p:spPr>
      </p:sp>
      <p:sp>
        <p:nvSpPr>
          <p:cNvPr id="761" name="PlaceHolder 2"/>
          <p:cNvSpPr>
            <a:spLocks noGrp="1"/>
          </p:cNvSpPr>
          <p:nvPr>
            <p:ph type="body"/>
          </p:nvPr>
        </p:nvSpPr>
        <p:spPr>
          <a:xfrm>
            <a:off x="685800" y="4400640"/>
            <a:ext cx="5484600" cy="3598560"/>
          </a:xfrm>
          <a:prstGeom prst="rect">
            <a:avLst/>
          </a:prstGeom>
        </p:spPr>
        <p:txBody>
          <a:bodyPr lIns="0" tIns="0" rIns="0" bIns="0">
            <a:noAutofit/>
          </a:bodyPr>
          <a:lstStyle/>
          <a:p>
            <a:pPr marL="216000" indent="-214920">
              <a:lnSpc>
                <a:spcPct val="100000"/>
              </a:lnSpc>
            </a:pPr>
            <a:r>
              <a:rPr lang="fr-FR" sz="1200" b="0" strike="noStrike" spc="-1">
                <a:solidFill>
                  <a:srgbClr val="000000"/>
                </a:solidFill>
                <a:latin typeface="Calibri"/>
                <a:ea typeface="Calibri"/>
              </a:rPr>
              <a:t>Ou bien références européennes ? </a:t>
            </a:r>
            <a:endParaRPr lang="fr-FR" sz="1200" b="0" strike="noStrike" spc="-1">
              <a:latin typeface="Arial"/>
            </a:endParaRPr>
          </a:p>
          <a:p>
            <a:pPr marL="216000" indent="-214920">
              <a:lnSpc>
                <a:spcPct val="100000"/>
              </a:lnSpc>
            </a:pPr>
            <a:r>
              <a:rPr lang="fr-FR" sz="1200" b="0" strike="noStrike" spc="-1">
                <a:solidFill>
                  <a:srgbClr val="000000"/>
                </a:solidFill>
                <a:latin typeface="Calibri"/>
                <a:ea typeface="Calibri"/>
              </a:rPr>
              <a:t>EU stratégy for soil 2030 </a:t>
            </a:r>
            <a:endParaRPr lang="fr-FR" sz="1200" b="0" strike="noStrike" spc="-1">
              <a:latin typeface="Arial"/>
            </a:endParaRPr>
          </a:p>
          <a:p>
            <a:pPr marL="216000" indent="-214920">
              <a:lnSpc>
                <a:spcPct val="100000"/>
              </a:lnSpc>
            </a:pPr>
            <a:r>
              <a:rPr lang="fr-FR" sz="1800" b="1" strike="noStrike" spc="-1">
                <a:solidFill>
                  <a:srgbClr val="000000"/>
                </a:solidFill>
                <a:latin typeface="Calibri"/>
                <a:ea typeface="Calibri"/>
              </a:rPr>
              <a:t>Constat : </a:t>
            </a:r>
            <a:endParaRPr lang="fr-FR" sz="1800" b="0" strike="noStrike" spc="-1">
              <a:latin typeface="Arial"/>
            </a:endParaRPr>
          </a:p>
          <a:p>
            <a:pPr marL="313560" lvl="1" indent="-118800">
              <a:lnSpc>
                <a:spcPct val="100000"/>
              </a:lnSpc>
              <a:buClr>
                <a:srgbClr val="FF0000"/>
              </a:buClr>
              <a:buFont typeface="Arial"/>
              <a:buChar char="•"/>
            </a:pPr>
            <a:r>
              <a:rPr lang="fr-FR" sz="1200" b="0" strike="noStrike" spc="-1">
                <a:solidFill>
                  <a:srgbClr val="FF0000"/>
                </a:solidFill>
                <a:latin typeface="Calibri"/>
                <a:ea typeface="Calibri"/>
              </a:rPr>
              <a:t>70% des sols </a:t>
            </a:r>
            <a:r>
              <a:rPr lang="fr-FR" sz="1200" b="0" strike="noStrike" spc="-1">
                <a:solidFill>
                  <a:srgbClr val="000000"/>
                </a:solidFill>
                <a:latin typeface="Calibri"/>
                <a:ea typeface="Calibri"/>
              </a:rPr>
              <a:t>européens sont considères en mauvaise santé « unhealty »</a:t>
            </a:r>
            <a:endParaRPr lang="fr-FR" sz="1200" b="0" strike="noStrike" spc="-1">
              <a:latin typeface="Arial"/>
            </a:endParaRPr>
          </a:p>
          <a:p>
            <a:pPr marL="313560" lvl="1" indent="-118800">
              <a:lnSpc>
                <a:spcPct val="100000"/>
              </a:lnSpc>
              <a:buClr>
                <a:srgbClr val="000000"/>
              </a:buClr>
              <a:buFont typeface="Arial"/>
              <a:buChar char="•"/>
            </a:pPr>
            <a:r>
              <a:rPr lang="fr-FR" sz="1200" b="0" strike="noStrike" spc="-1">
                <a:solidFill>
                  <a:srgbClr val="000000"/>
                </a:solidFill>
                <a:latin typeface="Calibri"/>
                <a:ea typeface="Calibri"/>
              </a:rPr>
              <a:t>Arrêter et inverser cette tendance à la dégradation des sols pourraient générer </a:t>
            </a:r>
            <a:r>
              <a:rPr lang="fr-FR" sz="1200" b="0" strike="noStrike" spc="-1">
                <a:solidFill>
                  <a:srgbClr val="FF0000"/>
                </a:solidFill>
                <a:latin typeface="Calibri"/>
                <a:ea typeface="Calibri"/>
              </a:rPr>
              <a:t>jusqu'à 1 200 milliards d'euros par an </a:t>
            </a:r>
            <a:r>
              <a:rPr lang="fr-FR" sz="1200" b="0" strike="noStrike" spc="-1">
                <a:solidFill>
                  <a:srgbClr val="000000"/>
                </a:solidFill>
                <a:latin typeface="Calibri"/>
                <a:ea typeface="Calibri"/>
              </a:rPr>
              <a:t>d'avantages économiques à l'échelle mondial IPBES (2018</a:t>
            </a:r>
            <a:r>
              <a:rPr lang="fr-FR" sz="830" b="0" strike="noStrike" spc="-1">
                <a:solidFill>
                  <a:srgbClr val="000000"/>
                </a:solidFill>
                <a:latin typeface="Calibri"/>
                <a:ea typeface="Calibri"/>
              </a:rPr>
              <a:t>), </a:t>
            </a:r>
            <a:endParaRPr lang="fr-FR" sz="830" b="0" strike="noStrike" spc="-1">
              <a:latin typeface="Arial"/>
            </a:endParaRPr>
          </a:p>
          <a:p>
            <a:pPr marL="313560" indent="-66240">
              <a:lnSpc>
                <a:spcPct val="100000"/>
              </a:lnSpc>
            </a:pPr>
            <a:endParaRPr lang="fr-FR" sz="830" b="0" strike="noStrike" spc="-1">
              <a:latin typeface="Arial"/>
            </a:endParaRPr>
          </a:p>
          <a:p>
            <a:pPr marL="313560" indent="-66240">
              <a:lnSpc>
                <a:spcPct val="100000"/>
              </a:lnSpc>
            </a:pPr>
            <a:r>
              <a:rPr lang="fr-FR" sz="1500" b="1" strike="noStrike" spc="-1">
                <a:solidFill>
                  <a:srgbClr val="000000"/>
                </a:solidFill>
                <a:latin typeface="Calibri"/>
                <a:ea typeface="Calibri"/>
              </a:rPr>
              <a:t>Préconisations  : </a:t>
            </a:r>
            <a:endParaRPr lang="fr-FR" sz="1500" b="0" strike="noStrike" spc="-1">
              <a:latin typeface="Arial"/>
            </a:endParaRPr>
          </a:p>
          <a:p>
            <a:pPr marL="313560" lvl="1" indent="-118800">
              <a:lnSpc>
                <a:spcPct val="100000"/>
              </a:lnSpc>
              <a:buClr>
                <a:srgbClr val="FF0000"/>
              </a:buClr>
              <a:buFont typeface="Arial"/>
              <a:buChar char="•"/>
            </a:pPr>
            <a:r>
              <a:rPr lang="fr-FR" sz="1050" b="0" strike="noStrike" spc="-1">
                <a:solidFill>
                  <a:srgbClr val="FF0000"/>
                </a:solidFill>
                <a:latin typeface="Calibri"/>
                <a:ea typeface="Calibri"/>
              </a:rPr>
              <a:t>En 2050 tous les sois de l’UE doivent être en « bonne santé » </a:t>
            </a:r>
            <a:r>
              <a:rPr lang="fr-FR" sz="1050" b="0" strike="noStrike" spc="-1">
                <a:solidFill>
                  <a:srgbClr val="000000"/>
                </a:solidFill>
                <a:latin typeface="Calibri"/>
                <a:ea typeface="Calibri"/>
              </a:rPr>
              <a:t>(sic) </a:t>
            </a:r>
            <a:endParaRPr lang="fr-FR" sz="1050" b="0" strike="noStrike" spc="-1">
              <a:latin typeface="Arial"/>
            </a:endParaRPr>
          </a:p>
          <a:p>
            <a:pPr marL="313560" lvl="1" indent="-118800">
              <a:lnSpc>
                <a:spcPct val="100000"/>
              </a:lnSpc>
              <a:buClr>
                <a:srgbClr val="000000"/>
              </a:buClr>
              <a:buFont typeface="Arial"/>
              <a:buChar char="•"/>
            </a:pPr>
            <a:r>
              <a:rPr lang="fr-FR" sz="1050" b="1" strike="noStrike" spc="-1">
                <a:solidFill>
                  <a:srgbClr val="000000"/>
                </a:solidFill>
                <a:latin typeface="Calibri"/>
                <a:ea typeface="Calibri"/>
              </a:rPr>
              <a:t>En 2023 la commission proposera une loi sur la santé des sols </a:t>
            </a:r>
            <a:r>
              <a:rPr lang="fr-FR" sz="1050" b="0" strike="noStrike" spc="-1">
                <a:solidFill>
                  <a:srgbClr val="000000"/>
                </a:solidFill>
                <a:latin typeface="Calibri"/>
                <a:ea typeface="Calibri"/>
              </a:rPr>
              <a:t>pour pouvoir crédibiliser cet engagement </a:t>
            </a:r>
            <a:endParaRPr lang="fr-FR" sz="1050" b="0" strike="noStrike" spc="-1">
              <a:latin typeface="Arial"/>
            </a:endParaRPr>
          </a:p>
          <a:p>
            <a:pPr marL="313560" indent="-66240">
              <a:lnSpc>
                <a:spcPct val="100000"/>
              </a:lnSpc>
            </a:pPr>
            <a:endParaRPr lang="fr-FR" sz="1050" b="0" strike="noStrike" spc="-1">
              <a:latin typeface="Arial"/>
            </a:endParaRPr>
          </a:p>
          <a:p>
            <a:pPr marL="313560" indent="-66240">
              <a:lnSpc>
                <a:spcPct val="100000"/>
              </a:lnSpc>
            </a:pPr>
            <a:r>
              <a:rPr lang="fr-FR" sz="1400" b="1" strike="noStrike" spc="-1">
                <a:solidFill>
                  <a:srgbClr val="000000"/>
                </a:solidFill>
                <a:latin typeface="Calibri"/>
                <a:ea typeface="Calibri"/>
              </a:rPr>
              <a:t> Ce qui est nécessaire (extraits)   : </a:t>
            </a:r>
            <a:endParaRPr lang="fr-FR" sz="1400" b="0" strike="noStrike" spc="-1">
              <a:latin typeface="Arial"/>
            </a:endParaRPr>
          </a:p>
          <a:p>
            <a:pPr marL="313560" lvl="1" indent="-118800">
              <a:lnSpc>
                <a:spcPct val="100000"/>
              </a:lnSpc>
              <a:buClr>
                <a:srgbClr val="FF0000"/>
              </a:buClr>
              <a:buFont typeface="Arial"/>
              <a:buChar char="•"/>
            </a:pPr>
            <a:r>
              <a:rPr lang="fr-FR" sz="1400" b="0" strike="noStrike" spc="-1">
                <a:solidFill>
                  <a:srgbClr val="FF0000"/>
                </a:solidFill>
                <a:latin typeface="Calibri"/>
                <a:ea typeface="Calibri"/>
              </a:rPr>
              <a:t>Accroitre notre connaissance </a:t>
            </a:r>
            <a:r>
              <a:rPr lang="fr-FR" sz="1400" b="0" strike="noStrike" spc="-1">
                <a:solidFill>
                  <a:srgbClr val="000000"/>
                </a:solidFill>
                <a:latin typeface="Calibri"/>
                <a:ea typeface="Calibri"/>
              </a:rPr>
              <a:t>sur l’impact des pratiques, des changements d’usage et des autres stress sur la biodiversité des sols </a:t>
            </a:r>
            <a:endParaRPr lang="fr-FR" sz="1400" b="0" strike="noStrike" spc="-1">
              <a:latin typeface="Arial"/>
            </a:endParaRPr>
          </a:p>
          <a:p>
            <a:pPr marL="313560" lvl="1" indent="-118800">
              <a:lnSpc>
                <a:spcPct val="100000"/>
              </a:lnSpc>
              <a:buClr>
                <a:srgbClr val="FF0000"/>
              </a:buClr>
              <a:buFont typeface="Arial"/>
              <a:buChar char="•"/>
            </a:pPr>
            <a:r>
              <a:rPr lang="fr-FR" sz="1400" b="0" strike="noStrike" spc="-1">
                <a:solidFill>
                  <a:srgbClr val="FF0000"/>
                </a:solidFill>
                <a:latin typeface="Calibri"/>
                <a:ea typeface="Calibri"/>
              </a:rPr>
              <a:t>Mieux définir  le concept de qualité des sols </a:t>
            </a:r>
            <a:r>
              <a:rPr lang="fr-FR" sz="1400" b="0" strike="noStrike" spc="-1">
                <a:solidFill>
                  <a:srgbClr val="000000"/>
                </a:solidFill>
                <a:latin typeface="Calibri"/>
                <a:ea typeface="Calibri"/>
              </a:rPr>
              <a:t>pour le secteur industriel et financier (devt de certificat de santé des sols !) </a:t>
            </a:r>
            <a:endParaRPr lang="fr-FR" sz="1400" b="0" strike="noStrike" spc="-1">
              <a:latin typeface="Arial"/>
            </a:endParaRPr>
          </a:p>
          <a:p>
            <a:pPr marL="313560" lvl="1" indent="-118800">
              <a:lnSpc>
                <a:spcPct val="100000"/>
              </a:lnSpc>
              <a:buClr>
                <a:srgbClr val="FF0000"/>
              </a:buClr>
              <a:buFont typeface="Arial"/>
              <a:buChar char="•"/>
            </a:pPr>
            <a:r>
              <a:rPr lang="fr-FR" sz="1400" b="0" strike="noStrike" spc="-1">
                <a:solidFill>
                  <a:srgbClr val="FF0000"/>
                </a:solidFill>
                <a:latin typeface="Calibri"/>
                <a:ea typeface="Calibri"/>
              </a:rPr>
              <a:t>Développer des techniques modernes d’analyses haut débit (analyses metagénomiques) </a:t>
            </a:r>
            <a:endParaRPr lang="fr-FR" sz="1400" b="0" strike="noStrike" spc="-1">
              <a:latin typeface="Arial"/>
            </a:endParaRPr>
          </a:p>
          <a:p>
            <a:pPr marL="313560" indent="-66240">
              <a:lnSpc>
                <a:spcPct val="100000"/>
              </a:lnSpc>
            </a:pPr>
            <a:endParaRPr lang="fr-FR" sz="1400" b="0" strike="noStrike" spc="-1">
              <a:latin typeface="Arial"/>
            </a:endParaRPr>
          </a:p>
          <a:p>
            <a:pPr marL="313560" indent="-66240">
              <a:lnSpc>
                <a:spcPct val="100000"/>
              </a:lnSpc>
            </a:pPr>
            <a:endParaRPr lang="fr-FR" sz="1400" b="0" strike="noStrike" spc="-1">
              <a:latin typeface="Arial"/>
            </a:endParaRPr>
          </a:p>
        </p:txBody>
      </p:sp>
      <p:sp>
        <p:nvSpPr>
          <p:cNvPr id="762" name="CustomShape 3"/>
          <p:cNvSpPr/>
          <p:nvPr/>
        </p:nvSpPr>
        <p:spPr>
          <a:xfrm>
            <a:off x="3884760" y="8685360"/>
            <a:ext cx="2970000" cy="456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C293EC7D-5C64-4A83-892A-8FD5899955DF}" type="slidenum">
              <a:rPr lang="fr-FR" sz="1400" b="0" strike="noStrike" spc="-1">
                <a:solidFill>
                  <a:srgbClr val="000000"/>
                </a:solidFill>
                <a:latin typeface="Times New Roman"/>
                <a:ea typeface="+mn-ea"/>
              </a:rPr>
              <a:t>9</a:t>
            </a:fld>
            <a:endParaRPr lang="fr-FR" sz="1400" b="0" strike="noStrike" spc="-1">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 name="PlaceHolder 1"/>
          <p:cNvSpPr>
            <a:spLocks noGrp="1" noRot="1" noChangeAspect="1"/>
          </p:cNvSpPr>
          <p:nvPr>
            <p:ph type="sldImg"/>
          </p:nvPr>
        </p:nvSpPr>
        <p:spPr>
          <a:xfrm>
            <a:off x="685800" y="1143000"/>
            <a:ext cx="5484813" cy="3084513"/>
          </a:xfrm>
          <a:prstGeom prst="rect">
            <a:avLst/>
          </a:prstGeom>
        </p:spPr>
      </p:sp>
      <p:sp>
        <p:nvSpPr>
          <p:cNvPr id="764" name="PlaceHolder 2"/>
          <p:cNvSpPr>
            <a:spLocks noGrp="1"/>
          </p:cNvSpPr>
          <p:nvPr>
            <p:ph type="body"/>
          </p:nvPr>
        </p:nvSpPr>
        <p:spPr>
          <a:xfrm>
            <a:off x="685800" y="4400640"/>
            <a:ext cx="5484600" cy="3598920"/>
          </a:xfrm>
          <a:prstGeom prst="rect">
            <a:avLst/>
          </a:prstGeom>
        </p:spPr>
        <p:txBody>
          <a:bodyPr lIns="0" tIns="0" rIns="0" bIns="0">
            <a:noAutofit/>
          </a:bodyPr>
          <a:lstStyle/>
          <a:p>
            <a:endParaRPr lang="fr-FR" sz="2000" b="0" strike="noStrike" spc="-1">
              <a:latin typeface="Arial"/>
            </a:endParaRPr>
          </a:p>
        </p:txBody>
      </p:sp>
      <p:sp>
        <p:nvSpPr>
          <p:cNvPr id="765" name="CustomShape 3"/>
          <p:cNvSpPr/>
          <p:nvPr/>
        </p:nvSpPr>
        <p:spPr>
          <a:xfrm>
            <a:off x="3884760" y="8685360"/>
            <a:ext cx="2970000" cy="456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38F30D56-2158-4A50-A4EF-8358C0496821}" type="slidenum">
              <a:rPr lang="fr-FR" sz="1400" b="0" strike="noStrike" spc="-1">
                <a:solidFill>
                  <a:srgbClr val="000000"/>
                </a:solidFill>
                <a:latin typeface="Times New Roman"/>
                <a:ea typeface="+mn-ea"/>
              </a:rPr>
              <a:t>11</a:t>
            </a:fld>
            <a:endParaRPr lang="fr-FR" sz="1400" b="0" strike="noStrike" spc="-1">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 name="PlaceHolder 1"/>
          <p:cNvSpPr>
            <a:spLocks noGrp="1" noRot="1" noChangeAspect="1"/>
          </p:cNvSpPr>
          <p:nvPr>
            <p:ph type="sldImg"/>
          </p:nvPr>
        </p:nvSpPr>
        <p:spPr>
          <a:xfrm>
            <a:off x="685800" y="1143000"/>
            <a:ext cx="5484813" cy="3084513"/>
          </a:xfrm>
          <a:prstGeom prst="rect">
            <a:avLst/>
          </a:prstGeom>
        </p:spPr>
      </p:sp>
      <p:sp>
        <p:nvSpPr>
          <p:cNvPr id="764" name="PlaceHolder 2"/>
          <p:cNvSpPr>
            <a:spLocks noGrp="1"/>
          </p:cNvSpPr>
          <p:nvPr>
            <p:ph type="body"/>
          </p:nvPr>
        </p:nvSpPr>
        <p:spPr>
          <a:xfrm>
            <a:off x="685800" y="4400640"/>
            <a:ext cx="5484600" cy="3598920"/>
          </a:xfrm>
          <a:prstGeom prst="rect">
            <a:avLst/>
          </a:prstGeom>
        </p:spPr>
        <p:txBody>
          <a:bodyPr lIns="0" tIns="0" rIns="0" bIns="0">
            <a:noAutofit/>
          </a:bodyPr>
          <a:lstStyle/>
          <a:p>
            <a:endParaRPr lang="fr-FR" sz="2000" b="0" strike="noStrike" spc="-1">
              <a:latin typeface="Arial"/>
            </a:endParaRPr>
          </a:p>
        </p:txBody>
      </p:sp>
      <p:sp>
        <p:nvSpPr>
          <p:cNvPr id="765" name="CustomShape 3"/>
          <p:cNvSpPr/>
          <p:nvPr/>
        </p:nvSpPr>
        <p:spPr>
          <a:xfrm>
            <a:off x="3884760" y="8685360"/>
            <a:ext cx="2970000" cy="456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38F30D56-2158-4A50-A4EF-8358C0496821}" type="slidenum">
              <a:rPr lang="fr-FR" sz="1400" b="0" strike="noStrike" spc="-1">
                <a:solidFill>
                  <a:srgbClr val="000000"/>
                </a:solidFill>
                <a:latin typeface="Times New Roman"/>
                <a:ea typeface="+mn-ea"/>
              </a:rPr>
              <a:t>12</a:t>
            </a:fld>
            <a:endParaRPr lang="fr-FR" sz="1400" b="0" strike="noStrike" spc="-1">
              <a:latin typeface="Arial"/>
            </a:endParaRPr>
          </a:p>
        </p:txBody>
      </p:sp>
    </p:spTree>
    <p:extLst>
      <p:ext uri="{BB962C8B-B14F-4D97-AF65-F5344CB8AC3E}">
        <p14:creationId xmlns:p14="http://schemas.microsoft.com/office/powerpoint/2010/main" val="3772376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 name="PlaceHolder 1"/>
          <p:cNvSpPr>
            <a:spLocks noGrp="1" noRot="1" noChangeAspect="1"/>
          </p:cNvSpPr>
          <p:nvPr>
            <p:ph type="sldImg"/>
          </p:nvPr>
        </p:nvSpPr>
        <p:spPr>
          <a:xfrm>
            <a:off x="685800" y="1143000"/>
            <a:ext cx="5484813" cy="3084513"/>
          </a:xfrm>
          <a:prstGeom prst="rect">
            <a:avLst/>
          </a:prstGeom>
        </p:spPr>
      </p:sp>
      <p:sp>
        <p:nvSpPr>
          <p:cNvPr id="773" name="PlaceHolder 2"/>
          <p:cNvSpPr>
            <a:spLocks noGrp="1"/>
          </p:cNvSpPr>
          <p:nvPr>
            <p:ph type="body"/>
          </p:nvPr>
        </p:nvSpPr>
        <p:spPr>
          <a:xfrm>
            <a:off x="685800" y="4400640"/>
            <a:ext cx="5484600" cy="3598560"/>
          </a:xfrm>
          <a:prstGeom prst="rect">
            <a:avLst/>
          </a:prstGeom>
        </p:spPr>
        <p:txBody>
          <a:bodyPr lIns="0" tIns="0" rIns="0" bIns="0">
            <a:noAutofit/>
          </a:bodyPr>
          <a:lstStyle/>
          <a:p>
            <a:pPr marL="216000" indent="-216000">
              <a:lnSpc>
                <a:spcPct val="100000"/>
              </a:lnSpc>
            </a:pPr>
            <a:r>
              <a:rPr lang="fr-FR" sz="2000" b="0" strike="noStrike" spc="-1">
                <a:solidFill>
                  <a:srgbClr val="212529"/>
                </a:solidFill>
                <a:latin typeface="Merriweather"/>
              </a:rPr>
              <a:t>Sol sain </a:t>
            </a:r>
            <a:r>
              <a:rPr lang="fr-FR" sz="2000" b="0" strike="noStrike" spc="-1">
                <a:solidFill>
                  <a:srgbClr val="212529"/>
                </a:solidFill>
                <a:latin typeface="Wingdings"/>
              </a:rPr>
              <a:t></a:t>
            </a:r>
            <a:r>
              <a:rPr lang="fr-FR" sz="2000" b="0" strike="noStrike" spc="-1">
                <a:solidFill>
                  <a:srgbClr val="212529"/>
                </a:solidFill>
                <a:latin typeface="Merriweather"/>
              </a:rPr>
              <a:t> argiles floculées (chargées négativement les argiles se regroupent autour de cations comme le calcium)</a:t>
            </a:r>
            <a:r>
              <a:rPr lang="fr-FR" sz="2000" b="0" strike="noStrike" spc="-1">
                <a:solidFill>
                  <a:srgbClr val="0645AD"/>
                </a:solidFill>
                <a:latin typeface="Merriweather"/>
              </a:rPr>
              <a:t> </a:t>
            </a:r>
            <a:r>
              <a:rPr lang="fr-FR" sz="2000" b="0" strike="noStrike" spc="-1">
                <a:solidFill>
                  <a:srgbClr val="0645AD"/>
                </a:solidFill>
                <a:latin typeface="Wingdings"/>
              </a:rPr>
              <a:t></a:t>
            </a:r>
            <a:r>
              <a:rPr lang="fr-FR" sz="2000" b="0" strike="noStrike" spc="-1">
                <a:solidFill>
                  <a:srgbClr val="0645AD"/>
                </a:solidFill>
                <a:latin typeface="Merriweather"/>
              </a:rPr>
              <a:t> a</a:t>
            </a:r>
            <a:r>
              <a:rPr lang="fr-FR" sz="2000" b="0" strike="noStrike" spc="-1">
                <a:solidFill>
                  <a:srgbClr val="212529"/>
                </a:solidFill>
                <a:latin typeface="Merriweather"/>
              </a:rPr>
              <a:t>grégats / bonne structure du sol.</a:t>
            </a:r>
            <a:endParaRPr lang="fr-FR" sz="2000" b="0" strike="noStrike" spc="-1">
              <a:latin typeface="Arial"/>
            </a:endParaRPr>
          </a:p>
          <a:p>
            <a:pPr marL="216000" indent="-216000">
              <a:lnSpc>
                <a:spcPct val="100000"/>
              </a:lnSpc>
            </a:pPr>
            <a:r>
              <a:rPr lang="fr-FR" sz="2000" b="0" strike="noStrike" spc="-1">
                <a:solidFill>
                  <a:srgbClr val="212529"/>
                </a:solidFill>
                <a:latin typeface="Merriweather"/>
              </a:rPr>
              <a:t>Au contraire, </a:t>
            </a:r>
            <a:r>
              <a:rPr lang="fr-FR" sz="2000" b="1" strike="noStrike" spc="-1">
                <a:solidFill>
                  <a:srgbClr val="212529"/>
                </a:solidFill>
                <a:latin typeface="Merriweather"/>
              </a:rPr>
              <a:t>le sodium </a:t>
            </a:r>
            <a:r>
              <a:rPr lang="fr-FR" sz="2000" b="1" strike="noStrike" spc="-1">
                <a:solidFill>
                  <a:srgbClr val="212529"/>
                </a:solidFill>
                <a:latin typeface="Wingdings"/>
              </a:rPr>
              <a:t></a:t>
            </a:r>
            <a:r>
              <a:rPr lang="fr-FR" sz="2000" b="1" strike="noStrike" spc="-1">
                <a:solidFill>
                  <a:srgbClr val="212529"/>
                </a:solidFill>
                <a:latin typeface="Merriweather"/>
              </a:rPr>
              <a:t> dispersion des particules d’argile</a:t>
            </a:r>
            <a:r>
              <a:rPr lang="fr-FR" sz="2000" b="0" strike="noStrike" spc="-1">
                <a:solidFill>
                  <a:srgbClr val="212529"/>
                </a:solidFill>
                <a:latin typeface="Merriweather"/>
              </a:rPr>
              <a:t> </a:t>
            </a:r>
            <a:r>
              <a:rPr lang="fr-FR" sz="2000" b="0" strike="noStrike" spc="-1">
                <a:solidFill>
                  <a:srgbClr val="212529"/>
                </a:solidFill>
                <a:latin typeface="Wingdings"/>
              </a:rPr>
              <a:t></a:t>
            </a:r>
            <a:r>
              <a:rPr lang="fr-FR" sz="2000" b="0" strike="noStrike" spc="-1">
                <a:solidFill>
                  <a:srgbClr val="212529"/>
                </a:solidFill>
                <a:latin typeface="Merriweather"/>
              </a:rPr>
              <a:t> sols </a:t>
            </a:r>
            <a:r>
              <a:rPr lang="fr-FR" sz="2000" b="1" strike="noStrike" spc="-1">
                <a:solidFill>
                  <a:srgbClr val="212529"/>
                </a:solidFill>
                <a:latin typeface="Merriweather"/>
              </a:rPr>
              <a:t>sodiques</a:t>
            </a:r>
            <a:r>
              <a:rPr lang="fr-FR" sz="2000" b="0" strike="noStrike" spc="-1">
                <a:solidFill>
                  <a:srgbClr val="212529"/>
                </a:solidFill>
                <a:latin typeface="Merriweather"/>
              </a:rPr>
              <a:t> </a:t>
            </a:r>
            <a:r>
              <a:rPr lang="fr-FR" sz="2000" b="1" strike="noStrike" spc="-1">
                <a:solidFill>
                  <a:srgbClr val="212529"/>
                </a:solidFill>
                <a:latin typeface="Merriweather"/>
              </a:rPr>
              <a:t>instables</a:t>
            </a:r>
            <a:r>
              <a:rPr lang="fr-FR" sz="2000" b="0" strike="noStrike" spc="-1">
                <a:solidFill>
                  <a:srgbClr val="212529"/>
                </a:solidFill>
                <a:latin typeface="Merriweather"/>
              </a:rPr>
              <a:t>, sensibles à l’</a:t>
            </a:r>
            <a:r>
              <a:rPr lang="fr-FR" sz="2000" b="1" strike="noStrike" spc="-1">
                <a:solidFill>
                  <a:srgbClr val="212529"/>
                </a:solidFill>
                <a:latin typeface="Merriweather"/>
              </a:rPr>
              <a:t>encroûtement</a:t>
            </a:r>
            <a:r>
              <a:rPr lang="fr-FR" sz="2000" b="0" strike="noStrike" spc="-1">
                <a:solidFill>
                  <a:srgbClr val="212529"/>
                </a:solidFill>
                <a:latin typeface="Merriweather"/>
              </a:rPr>
              <a:t>, et </a:t>
            </a:r>
            <a:r>
              <a:rPr lang="fr-FR" sz="2000" b="1" strike="noStrike" spc="-1">
                <a:solidFill>
                  <a:srgbClr val="212529"/>
                </a:solidFill>
                <a:latin typeface="Merriweather"/>
              </a:rPr>
              <a:t>compacts</a:t>
            </a:r>
            <a:r>
              <a:rPr lang="fr-FR" sz="2000" b="0" strike="noStrike" spc="-1">
                <a:solidFill>
                  <a:srgbClr val="212529"/>
                </a:solidFill>
                <a:latin typeface="Merriweather"/>
              </a:rPr>
              <a:t>. </a:t>
            </a:r>
            <a:endParaRPr lang="fr-FR" sz="2000" b="0" strike="noStrike" spc="-1">
              <a:latin typeface="Arial"/>
            </a:endParaRPr>
          </a:p>
          <a:p>
            <a:pPr marL="216000" indent="-216000">
              <a:lnSpc>
                <a:spcPct val="100000"/>
              </a:lnSpc>
            </a:pPr>
            <a:r>
              <a:rPr lang="fr-FR" sz="2000" b="0" strike="noStrike" spc="-1">
                <a:solidFill>
                  <a:srgbClr val="212529"/>
                </a:solidFill>
                <a:latin typeface="Merriweather"/>
              </a:rPr>
              <a:t>Par ailleurs, quels que soient les sels majoritaires, l'équilibre osmotique du sol est modifié donc l'</a:t>
            </a:r>
            <a:r>
              <a:rPr lang="fr-FR" sz="2000" b="1" strike="noStrike" spc="-1">
                <a:solidFill>
                  <a:srgbClr val="212529"/>
                </a:solidFill>
                <a:latin typeface="Merriweather"/>
              </a:rPr>
              <a:t>eau et les nutriments sont moins disponibles pour les plantes</a:t>
            </a:r>
            <a:r>
              <a:rPr lang="fr-FR" sz="2000" b="0" strike="noStrike" spc="-1">
                <a:solidFill>
                  <a:srgbClr val="212529"/>
                </a:solidFill>
                <a:latin typeface="Merriweather"/>
              </a:rPr>
              <a:t>. De plus, certains sels sont </a:t>
            </a:r>
            <a:r>
              <a:rPr lang="fr-FR" sz="2000" b="1" strike="noStrike" spc="-1">
                <a:solidFill>
                  <a:srgbClr val="212529"/>
                </a:solidFill>
                <a:latin typeface="Merriweather"/>
              </a:rPr>
              <a:t>toxiques pour les plantes</a:t>
            </a:r>
            <a:r>
              <a:rPr lang="fr-FR" sz="2000" b="0" strike="noStrike" spc="-1">
                <a:solidFill>
                  <a:srgbClr val="212529"/>
                </a:solidFill>
                <a:latin typeface="Merriweather"/>
              </a:rPr>
              <a:t>, notamment le sodium.</a:t>
            </a:r>
            <a:endParaRPr lang="fr-FR" sz="2000" b="0" strike="noStrike" spc="-1">
              <a:latin typeface="Arial"/>
            </a:endParaRPr>
          </a:p>
          <a:p>
            <a:pPr marL="216000" indent="-216000">
              <a:lnSpc>
                <a:spcPct val="100000"/>
              </a:lnSpc>
            </a:pPr>
            <a:endParaRPr lang="fr-FR" sz="2000" b="0" strike="noStrike" spc="-1">
              <a:latin typeface="Arial"/>
            </a:endParaRPr>
          </a:p>
          <a:p>
            <a:pPr marL="216000" indent="-216000">
              <a:lnSpc>
                <a:spcPct val="100000"/>
              </a:lnSpc>
            </a:pPr>
            <a:r>
              <a:rPr lang="fr-FR" sz="2000" b="0" strike="noStrike" spc="-1">
                <a:solidFill>
                  <a:srgbClr val="212529"/>
                </a:solidFill>
                <a:latin typeface="Merriweather"/>
              </a:rPr>
              <a:t>Causes anthropiques : </a:t>
            </a:r>
            <a:r>
              <a:rPr lang="fr-FR" sz="2000" b="1" strike="noStrike" spc="-1">
                <a:solidFill>
                  <a:srgbClr val="212529"/>
                </a:solidFill>
                <a:latin typeface="Raleway"/>
              </a:rPr>
              <a:t>Anthropiques</a:t>
            </a:r>
            <a:endParaRPr lang="fr-FR" sz="2000" b="0" strike="noStrike" spc="-1">
              <a:latin typeface="Arial"/>
            </a:endParaRPr>
          </a:p>
          <a:p>
            <a:pPr marL="216000" indent="-216000">
              <a:lnSpc>
                <a:spcPct val="100000"/>
              </a:lnSpc>
              <a:buClr>
                <a:srgbClr val="212529"/>
              </a:buClr>
              <a:buFont typeface="Arial"/>
              <a:buChar char="•"/>
            </a:pPr>
            <a:r>
              <a:rPr lang="fr-FR" sz="2000" b="0" strike="noStrike" spc="-1">
                <a:solidFill>
                  <a:srgbClr val="212529"/>
                </a:solidFill>
                <a:latin typeface="Merriweather"/>
              </a:rPr>
              <a:t>Irrigation avec de l’</a:t>
            </a:r>
            <a:r>
              <a:rPr lang="fr-FR" sz="2000" b="1" strike="noStrike" spc="-1">
                <a:solidFill>
                  <a:srgbClr val="212529"/>
                </a:solidFill>
                <a:latin typeface="Merriweather"/>
              </a:rPr>
              <a:t>eau de mauvaise qualité.</a:t>
            </a:r>
            <a:endParaRPr lang="fr-FR" sz="2000" b="0" strike="noStrike" spc="-1">
              <a:latin typeface="Arial"/>
            </a:endParaRPr>
          </a:p>
          <a:p>
            <a:pPr marL="216000" indent="-216000">
              <a:lnSpc>
                <a:spcPct val="100000"/>
              </a:lnSpc>
              <a:buClr>
                <a:srgbClr val="212529"/>
              </a:buClr>
              <a:buFont typeface="Arial"/>
              <a:buChar char="•"/>
            </a:pPr>
            <a:r>
              <a:rPr lang="fr-FR" sz="2000" b="0" strike="noStrike" spc="-1">
                <a:solidFill>
                  <a:srgbClr val="212529"/>
                </a:solidFill>
                <a:latin typeface="Merriweather"/>
              </a:rPr>
              <a:t>Irrigation en </a:t>
            </a:r>
            <a:r>
              <a:rPr lang="fr-FR" sz="2000" b="1" strike="noStrike" spc="-1">
                <a:solidFill>
                  <a:srgbClr val="212529"/>
                </a:solidFill>
                <a:latin typeface="Merriweather"/>
              </a:rPr>
              <a:t>volumes insuffisants</a:t>
            </a:r>
            <a:r>
              <a:rPr lang="fr-FR" sz="2000" b="0" strike="noStrike" spc="-1">
                <a:solidFill>
                  <a:srgbClr val="212529"/>
                </a:solidFill>
                <a:latin typeface="Merriweather"/>
              </a:rPr>
              <a:t> ne permettant pas de lessiver les sels.</a:t>
            </a:r>
            <a:endParaRPr lang="fr-FR" sz="2000" b="0" strike="noStrike" spc="-1">
              <a:latin typeface="Arial"/>
            </a:endParaRPr>
          </a:p>
          <a:p>
            <a:pPr marL="216000" indent="-216000">
              <a:lnSpc>
                <a:spcPct val="100000"/>
              </a:lnSpc>
              <a:buClr>
                <a:srgbClr val="212529"/>
              </a:buClr>
              <a:buFont typeface="Arial"/>
              <a:buChar char="•"/>
            </a:pPr>
            <a:r>
              <a:rPr lang="fr-FR" sz="2000" b="0" strike="noStrike" spc="-1">
                <a:solidFill>
                  <a:srgbClr val="212529"/>
                </a:solidFill>
                <a:latin typeface="Merriweather"/>
              </a:rPr>
              <a:t>Rupture de l’équilibre des aquifères et </a:t>
            </a:r>
            <a:r>
              <a:rPr lang="fr-FR" sz="2000" b="1" strike="noStrike" spc="-1">
                <a:solidFill>
                  <a:srgbClr val="212529"/>
                </a:solidFill>
                <a:latin typeface="Merriweather"/>
              </a:rPr>
              <a:t>remontée d’eau saline dans les nappes</a:t>
            </a:r>
            <a:r>
              <a:rPr lang="fr-FR" sz="2000" b="0" strike="noStrike" spc="-1">
                <a:solidFill>
                  <a:srgbClr val="212529"/>
                </a:solidFill>
                <a:latin typeface="Merriweather"/>
              </a:rPr>
              <a:t> (mauvaise gestion des nappes phréatiques, sécheresse, déforestation,...). Cette eau peut venir de l'océan (voir schéma ci-contre) ou de nappes phréatiques profondes.</a:t>
            </a:r>
            <a:endParaRPr lang="fr-FR" sz="2000" b="0" strike="noStrike" spc="-1">
              <a:latin typeface="Arial"/>
            </a:endParaRPr>
          </a:p>
          <a:p>
            <a:pPr marL="216000" indent="-216000">
              <a:lnSpc>
                <a:spcPct val="100000"/>
              </a:lnSpc>
              <a:buClr>
                <a:srgbClr val="212529"/>
              </a:buClr>
              <a:buFont typeface="Arial"/>
              <a:buChar char="•"/>
            </a:pPr>
            <a:r>
              <a:rPr lang="fr-FR" sz="2000" b="1" strike="noStrike" spc="-1">
                <a:solidFill>
                  <a:srgbClr val="212529"/>
                </a:solidFill>
                <a:latin typeface="Merriweather"/>
              </a:rPr>
              <a:t>Pollution industrielle</a:t>
            </a:r>
            <a:r>
              <a:rPr lang="fr-FR" sz="2000" b="0" strike="noStrike" spc="-1">
                <a:solidFill>
                  <a:srgbClr val="212529"/>
                </a:solidFill>
                <a:latin typeface="Merriweather"/>
              </a:rPr>
              <a:t> ("eaux usées, exhaures minières, drainage des routes soumises au salage hivernal, exploitation de la </a:t>
            </a:r>
            <a:r>
              <a:rPr lang="fr-FR" sz="2000" b="0" strike="noStrike" spc="-1">
                <a:solidFill>
                  <a:srgbClr val="000000"/>
                </a:solidFill>
                <a:latin typeface="Merriweather"/>
                <a:hlinkClick r:id="rId3"/>
              </a:rPr>
              <a:t>potasse</a:t>
            </a:r>
            <a:r>
              <a:rPr lang="fr-FR" sz="2000" b="0" strike="noStrike" spc="-1">
                <a:solidFill>
                  <a:srgbClr val="212529"/>
                </a:solidFill>
                <a:latin typeface="Merriweather"/>
              </a:rPr>
              <a:t>, dessalement" </a:t>
            </a:r>
            <a:r>
              <a:rPr lang="fr-FR" sz="2000" b="0" strike="noStrike" spc="-1" baseline="30000">
                <a:solidFill>
                  <a:srgbClr val="000000"/>
                </a:solidFill>
                <a:latin typeface="Merriweather"/>
                <a:hlinkClick r:id="rId4"/>
              </a:rPr>
              <a:t>[2]</a:t>
            </a:r>
            <a:r>
              <a:rPr lang="fr-FR" sz="2000" b="0" strike="noStrike" spc="-1">
                <a:solidFill>
                  <a:srgbClr val="212529"/>
                </a:solidFill>
                <a:latin typeface="Merriweather"/>
              </a:rPr>
              <a:t>).</a:t>
            </a:r>
            <a:endParaRPr lang="fr-FR" sz="2000" b="0" strike="noStrike" spc="-1">
              <a:latin typeface="Arial"/>
            </a:endParaRPr>
          </a:p>
          <a:p>
            <a:pPr marL="216000" indent="-216000">
              <a:lnSpc>
                <a:spcPct val="100000"/>
              </a:lnSpc>
            </a:pPr>
            <a:endParaRPr lang="fr-FR" sz="2000" b="0" strike="noStrike" spc="-1">
              <a:latin typeface="Arial"/>
            </a:endParaRPr>
          </a:p>
          <a:p>
            <a:pPr marL="313560">
              <a:lnSpc>
                <a:spcPct val="100000"/>
              </a:lnSpc>
            </a:pPr>
            <a:endParaRPr lang="fr-FR" sz="2000" b="0" strike="noStrike" spc="-1">
              <a:latin typeface="Arial"/>
            </a:endParaRPr>
          </a:p>
        </p:txBody>
      </p:sp>
      <p:sp>
        <p:nvSpPr>
          <p:cNvPr id="774" name="CustomShape 3"/>
          <p:cNvSpPr/>
          <p:nvPr/>
        </p:nvSpPr>
        <p:spPr>
          <a:xfrm>
            <a:off x="3884760" y="8685360"/>
            <a:ext cx="2970000" cy="456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884B6107-43C7-47B1-A18E-306E640ED9BF}" type="slidenum">
              <a:rPr lang="fr-FR" sz="1400" b="0" strike="noStrike" spc="-1">
                <a:solidFill>
                  <a:srgbClr val="000000"/>
                </a:solidFill>
                <a:latin typeface="Times New Roman"/>
                <a:ea typeface="+mn-ea"/>
              </a:rPr>
              <a:t>18</a:t>
            </a:fld>
            <a:endParaRPr lang="fr-FR" sz="1400" b="0" strike="noStrike" spc="-1">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 name="PlaceHolder 1"/>
          <p:cNvSpPr>
            <a:spLocks noGrp="1" noRot="1" noChangeAspect="1"/>
          </p:cNvSpPr>
          <p:nvPr>
            <p:ph type="sldImg"/>
          </p:nvPr>
        </p:nvSpPr>
        <p:spPr>
          <a:xfrm>
            <a:off x="685800" y="1143000"/>
            <a:ext cx="5484813" cy="3084513"/>
          </a:xfrm>
          <a:prstGeom prst="rect">
            <a:avLst/>
          </a:prstGeom>
        </p:spPr>
      </p:sp>
      <p:sp>
        <p:nvSpPr>
          <p:cNvPr id="770" name="PlaceHolder 2"/>
          <p:cNvSpPr>
            <a:spLocks noGrp="1"/>
          </p:cNvSpPr>
          <p:nvPr>
            <p:ph type="body"/>
          </p:nvPr>
        </p:nvSpPr>
        <p:spPr>
          <a:xfrm>
            <a:off x="685800" y="4400640"/>
            <a:ext cx="5484600" cy="3598560"/>
          </a:xfrm>
          <a:prstGeom prst="rect">
            <a:avLst/>
          </a:prstGeom>
        </p:spPr>
        <p:txBody>
          <a:bodyPr lIns="0" tIns="0" rIns="0" bIns="0">
            <a:noAutofit/>
          </a:bodyPr>
          <a:lstStyle/>
          <a:p>
            <a:pPr marL="216000">
              <a:lnSpc>
                <a:spcPct val="100000"/>
              </a:lnSpc>
            </a:pPr>
            <a:r>
              <a:rPr lang="fr-FR" sz="1200" b="0" strike="noStrike" spc="-1">
                <a:solidFill>
                  <a:srgbClr val="000000"/>
                </a:solidFill>
                <a:latin typeface="Calibri"/>
                <a:ea typeface="Calibri"/>
              </a:rPr>
              <a:t>Ou bien références européennes ? </a:t>
            </a:r>
            <a:endParaRPr lang="fr-FR" sz="1200" b="0" strike="noStrike" spc="-1">
              <a:latin typeface="Arial"/>
            </a:endParaRPr>
          </a:p>
          <a:p>
            <a:pPr marL="216000">
              <a:lnSpc>
                <a:spcPct val="100000"/>
              </a:lnSpc>
            </a:pPr>
            <a:r>
              <a:rPr lang="fr-FR" sz="1200" b="0" strike="noStrike" spc="-1">
                <a:solidFill>
                  <a:srgbClr val="000000"/>
                </a:solidFill>
                <a:latin typeface="Calibri"/>
                <a:ea typeface="Calibri"/>
              </a:rPr>
              <a:t>EU stratégy for soil 2030 </a:t>
            </a:r>
            <a:endParaRPr lang="fr-FR" sz="1200" b="0" strike="noStrike" spc="-1">
              <a:latin typeface="Arial"/>
            </a:endParaRPr>
          </a:p>
          <a:p>
            <a:pPr marL="216000">
              <a:lnSpc>
                <a:spcPct val="100000"/>
              </a:lnSpc>
            </a:pPr>
            <a:r>
              <a:rPr lang="fr-FR" sz="1800" b="1" strike="noStrike" spc="-1">
                <a:solidFill>
                  <a:srgbClr val="000000"/>
                </a:solidFill>
                <a:latin typeface="Calibri"/>
                <a:ea typeface="Calibri"/>
              </a:rPr>
              <a:t>Constat : </a:t>
            </a:r>
            <a:endParaRPr lang="fr-FR" sz="1800" b="0" strike="noStrike" spc="-1">
              <a:latin typeface="Arial"/>
            </a:endParaRPr>
          </a:p>
          <a:p>
            <a:pPr marL="313560" lvl="1" indent="-118800">
              <a:lnSpc>
                <a:spcPct val="100000"/>
              </a:lnSpc>
              <a:buClr>
                <a:srgbClr val="FF0000"/>
              </a:buClr>
              <a:buFont typeface="Arial"/>
              <a:buChar char="•"/>
            </a:pPr>
            <a:r>
              <a:rPr lang="fr-FR" sz="1200" b="0" strike="noStrike" spc="-1">
                <a:solidFill>
                  <a:srgbClr val="FF0000"/>
                </a:solidFill>
                <a:latin typeface="Calibri"/>
                <a:ea typeface="Calibri"/>
              </a:rPr>
              <a:t>70% des sols </a:t>
            </a:r>
            <a:r>
              <a:rPr lang="fr-FR" sz="1200" b="0" strike="noStrike" spc="-1">
                <a:solidFill>
                  <a:srgbClr val="000000"/>
                </a:solidFill>
                <a:latin typeface="Calibri"/>
                <a:ea typeface="Calibri"/>
              </a:rPr>
              <a:t>européens sont considères en mauvaise santé « unhealty »</a:t>
            </a:r>
            <a:endParaRPr lang="fr-FR" sz="1200" b="0" strike="noStrike" spc="-1">
              <a:latin typeface="Arial"/>
            </a:endParaRPr>
          </a:p>
          <a:p>
            <a:pPr marL="313560" lvl="1" indent="-118800">
              <a:lnSpc>
                <a:spcPct val="100000"/>
              </a:lnSpc>
              <a:buClr>
                <a:srgbClr val="000000"/>
              </a:buClr>
              <a:buFont typeface="Arial"/>
              <a:buChar char="•"/>
            </a:pPr>
            <a:r>
              <a:rPr lang="fr-FR" sz="1200" b="0" strike="noStrike" spc="-1">
                <a:solidFill>
                  <a:srgbClr val="000000"/>
                </a:solidFill>
                <a:latin typeface="Calibri"/>
                <a:ea typeface="Calibri"/>
              </a:rPr>
              <a:t>Arrêter et inverser cette tendance à la dégradation des sols pourraient générer </a:t>
            </a:r>
            <a:r>
              <a:rPr lang="fr-FR" sz="1200" b="0" strike="noStrike" spc="-1">
                <a:solidFill>
                  <a:srgbClr val="FF0000"/>
                </a:solidFill>
                <a:latin typeface="Calibri"/>
                <a:ea typeface="Calibri"/>
              </a:rPr>
              <a:t>jusqu'à 1 200 milliards d'euros par an </a:t>
            </a:r>
            <a:r>
              <a:rPr lang="fr-FR" sz="1200" b="0" strike="noStrike" spc="-1">
                <a:solidFill>
                  <a:srgbClr val="000000"/>
                </a:solidFill>
                <a:latin typeface="Calibri"/>
                <a:ea typeface="Calibri"/>
              </a:rPr>
              <a:t>d'avantages économiques à l'échelle mondial IPBES (2018</a:t>
            </a:r>
            <a:r>
              <a:rPr lang="fr-FR" sz="830" b="0" strike="noStrike" spc="-1">
                <a:solidFill>
                  <a:srgbClr val="000000"/>
                </a:solidFill>
                <a:latin typeface="Calibri"/>
                <a:ea typeface="Calibri"/>
              </a:rPr>
              <a:t>), </a:t>
            </a:r>
            <a:endParaRPr lang="fr-FR" sz="830" b="0" strike="noStrike" spc="-1">
              <a:latin typeface="Arial"/>
            </a:endParaRPr>
          </a:p>
          <a:p>
            <a:pPr marL="313560">
              <a:lnSpc>
                <a:spcPct val="100000"/>
              </a:lnSpc>
            </a:pPr>
            <a:endParaRPr lang="fr-FR" sz="830" b="0" strike="noStrike" spc="-1">
              <a:latin typeface="Arial"/>
            </a:endParaRPr>
          </a:p>
          <a:p>
            <a:pPr marL="313560">
              <a:lnSpc>
                <a:spcPct val="100000"/>
              </a:lnSpc>
            </a:pPr>
            <a:r>
              <a:rPr lang="fr-FR" sz="1500" b="1" strike="noStrike" spc="-1">
                <a:solidFill>
                  <a:srgbClr val="000000"/>
                </a:solidFill>
                <a:latin typeface="Calibri"/>
                <a:ea typeface="Calibri"/>
              </a:rPr>
              <a:t>Préconisations  : </a:t>
            </a:r>
            <a:endParaRPr lang="fr-FR" sz="1500" b="0" strike="noStrike" spc="-1">
              <a:latin typeface="Arial"/>
            </a:endParaRPr>
          </a:p>
          <a:p>
            <a:pPr marL="313560" lvl="1" indent="-118800">
              <a:lnSpc>
                <a:spcPct val="100000"/>
              </a:lnSpc>
              <a:buClr>
                <a:srgbClr val="FF0000"/>
              </a:buClr>
              <a:buFont typeface="Arial"/>
              <a:buChar char="•"/>
            </a:pPr>
            <a:r>
              <a:rPr lang="fr-FR" sz="1050" b="0" strike="noStrike" spc="-1">
                <a:solidFill>
                  <a:srgbClr val="FF0000"/>
                </a:solidFill>
                <a:latin typeface="Calibri"/>
                <a:ea typeface="Calibri"/>
              </a:rPr>
              <a:t>En 2050 tous les sois de l’UE doivent être en « bonne santé » </a:t>
            </a:r>
            <a:r>
              <a:rPr lang="fr-FR" sz="1050" b="0" strike="noStrike" spc="-1">
                <a:solidFill>
                  <a:srgbClr val="000000"/>
                </a:solidFill>
                <a:latin typeface="Calibri"/>
                <a:ea typeface="Calibri"/>
              </a:rPr>
              <a:t>(sic) </a:t>
            </a:r>
            <a:endParaRPr lang="fr-FR" sz="1050" b="0" strike="noStrike" spc="-1">
              <a:latin typeface="Arial"/>
            </a:endParaRPr>
          </a:p>
          <a:p>
            <a:pPr marL="313560" lvl="1" indent="-118800">
              <a:lnSpc>
                <a:spcPct val="100000"/>
              </a:lnSpc>
              <a:buClr>
                <a:srgbClr val="000000"/>
              </a:buClr>
              <a:buFont typeface="Arial"/>
              <a:buChar char="•"/>
            </a:pPr>
            <a:r>
              <a:rPr lang="fr-FR" sz="1050" b="1" strike="noStrike" spc="-1">
                <a:solidFill>
                  <a:srgbClr val="000000"/>
                </a:solidFill>
                <a:latin typeface="Calibri"/>
                <a:ea typeface="Calibri"/>
              </a:rPr>
              <a:t>En 2023 la commission proposera une loi sur la santé des sols </a:t>
            </a:r>
            <a:r>
              <a:rPr lang="fr-FR" sz="1050" b="0" strike="noStrike" spc="-1">
                <a:solidFill>
                  <a:srgbClr val="000000"/>
                </a:solidFill>
                <a:latin typeface="Calibri"/>
                <a:ea typeface="Calibri"/>
              </a:rPr>
              <a:t>pour pouvoir crédibiliser cet engagement </a:t>
            </a:r>
            <a:endParaRPr lang="fr-FR" sz="1050" b="0" strike="noStrike" spc="-1">
              <a:latin typeface="Arial"/>
            </a:endParaRPr>
          </a:p>
          <a:p>
            <a:pPr marL="313560">
              <a:lnSpc>
                <a:spcPct val="100000"/>
              </a:lnSpc>
            </a:pPr>
            <a:endParaRPr lang="fr-FR" sz="1050" b="0" strike="noStrike" spc="-1">
              <a:latin typeface="Arial"/>
            </a:endParaRPr>
          </a:p>
          <a:p>
            <a:pPr marL="313560">
              <a:lnSpc>
                <a:spcPct val="100000"/>
              </a:lnSpc>
            </a:pPr>
            <a:r>
              <a:rPr lang="fr-FR" sz="1400" b="1" strike="noStrike" spc="-1">
                <a:solidFill>
                  <a:srgbClr val="000000"/>
                </a:solidFill>
                <a:latin typeface="Calibri"/>
                <a:ea typeface="Calibri"/>
              </a:rPr>
              <a:t> Ce qui est nécessaire (extraits)   : </a:t>
            </a:r>
            <a:endParaRPr lang="fr-FR" sz="1400" b="0" strike="noStrike" spc="-1">
              <a:latin typeface="Arial"/>
            </a:endParaRPr>
          </a:p>
          <a:p>
            <a:pPr marL="313560" lvl="1" indent="-118800">
              <a:lnSpc>
                <a:spcPct val="100000"/>
              </a:lnSpc>
              <a:buClr>
                <a:srgbClr val="FF0000"/>
              </a:buClr>
              <a:buFont typeface="Arial"/>
              <a:buChar char="•"/>
            </a:pPr>
            <a:r>
              <a:rPr lang="fr-FR" sz="1400" b="0" strike="noStrike" spc="-1">
                <a:solidFill>
                  <a:srgbClr val="FF0000"/>
                </a:solidFill>
                <a:latin typeface="Calibri"/>
                <a:ea typeface="Calibri"/>
              </a:rPr>
              <a:t>Accroitre notre connaissance </a:t>
            </a:r>
            <a:r>
              <a:rPr lang="fr-FR" sz="1400" b="0" strike="noStrike" spc="-1">
                <a:solidFill>
                  <a:srgbClr val="000000"/>
                </a:solidFill>
                <a:latin typeface="Calibri"/>
                <a:ea typeface="Calibri"/>
              </a:rPr>
              <a:t>sur l’impact des pratiques, des changements d’usage et des autres stress sur la biodiversité des sols </a:t>
            </a:r>
            <a:endParaRPr lang="fr-FR" sz="1400" b="0" strike="noStrike" spc="-1">
              <a:latin typeface="Arial"/>
            </a:endParaRPr>
          </a:p>
          <a:p>
            <a:pPr marL="313560" lvl="1" indent="-118800">
              <a:lnSpc>
                <a:spcPct val="100000"/>
              </a:lnSpc>
              <a:buClr>
                <a:srgbClr val="FF0000"/>
              </a:buClr>
              <a:buFont typeface="Arial"/>
              <a:buChar char="•"/>
            </a:pPr>
            <a:r>
              <a:rPr lang="fr-FR" sz="1400" b="0" strike="noStrike" spc="-1">
                <a:solidFill>
                  <a:srgbClr val="FF0000"/>
                </a:solidFill>
                <a:latin typeface="Calibri"/>
                <a:ea typeface="Calibri"/>
              </a:rPr>
              <a:t>Mieux définir  le concept de qualité des sols </a:t>
            </a:r>
            <a:r>
              <a:rPr lang="fr-FR" sz="1400" b="0" strike="noStrike" spc="-1">
                <a:solidFill>
                  <a:srgbClr val="000000"/>
                </a:solidFill>
                <a:latin typeface="Calibri"/>
                <a:ea typeface="Calibri"/>
              </a:rPr>
              <a:t>pour le secteur industriel et financier (devt de certificat de santé des sols !) </a:t>
            </a:r>
            <a:endParaRPr lang="fr-FR" sz="1400" b="0" strike="noStrike" spc="-1">
              <a:latin typeface="Arial"/>
            </a:endParaRPr>
          </a:p>
          <a:p>
            <a:pPr marL="313560" lvl="1" indent="-118800">
              <a:lnSpc>
                <a:spcPct val="100000"/>
              </a:lnSpc>
              <a:buClr>
                <a:srgbClr val="FF0000"/>
              </a:buClr>
              <a:buFont typeface="Arial"/>
              <a:buChar char="•"/>
            </a:pPr>
            <a:r>
              <a:rPr lang="fr-FR" sz="1400" b="0" strike="noStrike" spc="-1">
                <a:solidFill>
                  <a:srgbClr val="FF0000"/>
                </a:solidFill>
                <a:latin typeface="Calibri"/>
                <a:ea typeface="Calibri"/>
              </a:rPr>
              <a:t>Développer des techniques modernes d’analyses haut débit (analyses metagénomiques) </a:t>
            </a:r>
            <a:endParaRPr lang="fr-FR" sz="1400" b="0" strike="noStrike" spc="-1">
              <a:latin typeface="Arial"/>
            </a:endParaRPr>
          </a:p>
          <a:p>
            <a:pPr marL="313560">
              <a:lnSpc>
                <a:spcPct val="100000"/>
              </a:lnSpc>
            </a:pPr>
            <a:endParaRPr lang="fr-FR" sz="1400" b="0" strike="noStrike" spc="-1">
              <a:latin typeface="Arial"/>
            </a:endParaRPr>
          </a:p>
          <a:p>
            <a:pPr marL="313560">
              <a:lnSpc>
                <a:spcPct val="100000"/>
              </a:lnSpc>
            </a:pPr>
            <a:endParaRPr lang="fr-FR" sz="1400" b="0" strike="noStrike" spc="-1">
              <a:latin typeface="Arial"/>
            </a:endParaRPr>
          </a:p>
        </p:txBody>
      </p:sp>
      <p:sp>
        <p:nvSpPr>
          <p:cNvPr id="771" name="CustomShape 3"/>
          <p:cNvSpPr/>
          <p:nvPr/>
        </p:nvSpPr>
        <p:spPr>
          <a:xfrm>
            <a:off x="3884760" y="8685360"/>
            <a:ext cx="2970000" cy="456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663CD66D-C4F3-4983-B60F-9E6CA016A3F7}" type="slidenum">
              <a:rPr lang="fr-FR" sz="1400" b="0" strike="noStrike" spc="-1">
                <a:solidFill>
                  <a:srgbClr val="000000"/>
                </a:solidFill>
                <a:latin typeface="Times New Roman"/>
                <a:ea typeface="+mn-ea"/>
              </a:rPr>
              <a:t>19</a:t>
            </a:fld>
            <a:endParaRPr lang="fr-FR" sz="1400" b="0" strike="noStrike" spc="-1">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PlaceHolder 1"/>
          <p:cNvSpPr>
            <a:spLocks noGrp="1" noRot="1" noChangeAspect="1"/>
          </p:cNvSpPr>
          <p:nvPr>
            <p:ph type="sldImg"/>
          </p:nvPr>
        </p:nvSpPr>
        <p:spPr>
          <a:xfrm>
            <a:off x="685800" y="1143000"/>
            <a:ext cx="5484813" cy="3084513"/>
          </a:xfrm>
          <a:prstGeom prst="rect">
            <a:avLst/>
          </a:prstGeom>
        </p:spPr>
      </p:sp>
      <p:sp>
        <p:nvSpPr>
          <p:cNvPr id="776" name="PlaceHolder 2"/>
          <p:cNvSpPr>
            <a:spLocks noGrp="1"/>
          </p:cNvSpPr>
          <p:nvPr>
            <p:ph type="body"/>
          </p:nvPr>
        </p:nvSpPr>
        <p:spPr>
          <a:xfrm>
            <a:off x="685800" y="4400640"/>
            <a:ext cx="5484600" cy="3598560"/>
          </a:xfrm>
          <a:prstGeom prst="rect">
            <a:avLst/>
          </a:prstGeom>
        </p:spPr>
        <p:txBody>
          <a:bodyPr lIns="0" tIns="0" rIns="0" bIns="0">
            <a:noAutofit/>
          </a:bodyPr>
          <a:lstStyle/>
          <a:p>
            <a:endParaRPr lang="fr-FR" sz="2000" b="0" strike="noStrike" spc="-1">
              <a:latin typeface="Arial"/>
            </a:endParaRPr>
          </a:p>
        </p:txBody>
      </p:sp>
      <p:sp>
        <p:nvSpPr>
          <p:cNvPr id="777" name="CustomShape 3"/>
          <p:cNvSpPr/>
          <p:nvPr/>
        </p:nvSpPr>
        <p:spPr>
          <a:xfrm>
            <a:off x="3884760" y="8685360"/>
            <a:ext cx="2970000" cy="456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9CA46A33-AA4E-42EA-86CC-7CC6C0F69DA8}" type="slidenum">
              <a:rPr lang="fr-FR" sz="1400" b="0" strike="noStrike" spc="-1">
                <a:solidFill>
                  <a:srgbClr val="000000"/>
                </a:solidFill>
                <a:latin typeface="Times New Roman"/>
                <a:ea typeface="+mn-ea"/>
              </a:rPr>
              <a:t>20</a:t>
            </a:fld>
            <a:endParaRPr lang="fr-FR" sz="1400" b="0" strike="noStrike" spc="-1">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PlaceHolder 1"/>
          <p:cNvSpPr>
            <a:spLocks noGrp="1" noRot="1" noChangeAspect="1"/>
          </p:cNvSpPr>
          <p:nvPr>
            <p:ph type="sldImg"/>
          </p:nvPr>
        </p:nvSpPr>
        <p:spPr>
          <a:xfrm>
            <a:off x="217488" y="812800"/>
            <a:ext cx="7124700" cy="4008438"/>
          </a:xfrm>
          <a:prstGeom prst="rect">
            <a:avLst/>
          </a:prstGeom>
        </p:spPr>
      </p:sp>
      <p:sp>
        <p:nvSpPr>
          <p:cNvPr id="779" name="PlaceHolder 2"/>
          <p:cNvSpPr>
            <a:spLocks noGrp="1"/>
          </p:cNvSpPr>
          <p:nvPr>
            <p:ph type="body"/>
          </p:nvPr>
        </p:nvSpPr>
        <p:spPr>
          <a:xfrm>
            <a:off x="756000" y="5078520"/>
            <a:ext cx="6047280" cy="4810680"/>
          </a:xfrm>
          <a:prstGeom prst="rect">
            <a:avLst/>
          </a:prstGeom>
        </p:spPr>
        <p:txBody>
          <a:bodyPr lIns="0" tIns="0" rIns="0" bIns="0">
            <a:noAutofit/>
          </a:bodyPr>
          <a:lstStyle/>
          <a:p>
            <a:pPr marL="216000" indent="-216000" algn="just">
              <a:lnSpc>
                <a:spcPct val="115000"/>
              </a:lnSpc>
            </a:pPr>
            <a:r>
              <a:rPr lang="fr-FR" sz="1800" b="0" strike="noStrike" spc="-1">
                <a:latin typeface="Calibri"/>
                <a:ea typeface="Calibri"/>
              </a:rPr>
              <a:t>Les activités humaines peuvent affecter fortement et rapidement les sols et les émissions de gaz à effet de serre par :</a:t>
            </a:r>
            <a:endParaRPr lang="fr-FR" sz="1800" b="0" strike="noStrike" spc="-1">
              <a:latin typeface="Arial"/>
            </a:endParaRPr>
          </a:p>
          <a:p>
            <a:pPr marL="343080" indent="-342720">
              <a:lnSpc>
                <a:spcPct val="115000"/>
              </a:lnSpc>
              <a:spcBef>
                <a:spcPts val="1100"/>
              </a:spcBef>
              <a:buClr>
                <a:srgbClr val="000000"/>
              </a:buClr>
              <a:buFont typeface="Arial"/>
              <a:buChar char="●"/>
            </a:pPr>
            <a:r>
              <a:rPr lang="fr-FR" sz="1800" b="1" strike="noStrike" spc="-1">
                <a:latin typeface="Calibri"/>
                <a:ea typeface="Calibri"/>
              </a:rPr>
              <a:t>les changements d’occupation des sols</a:t>
            </a:r>
            <a:r>
              <a:rPr lang="fr-FR" sz="1800" b="0" strike="noStrike" spc="-1">
                <a:latin typeface="Calibri"/>
                <a:ea typeface="Calibri"/>
              </a:rPr>
              <a:t> comme la mise en culture d’une prairie ou l'artificialisation qui aboutiront à un déstockage de carbone et à des émissions accrues de protoxyde d’azote.</a:t>
            </a:r>
            <a:endParaRPr lang="fr-FR" sz="1800" b="0" strike="noStrike" spc="-1">
              <a:latin typeface="Arial"/>
            </a:endParaRPr>
          </a:p>
          <a:p>
            <a:pPr marL="343080" indent="-342720">
              <a:lnSpc>
                <a:spcPct val="115000"/>
              </a:lnSpc>
              <a:spcAft>
                <a:spcPts val="1500"/>
              </a:spcAft>
              <a:buClr>
                <a:srgbClr val="000000"/>
              </a:buClr>
              <a:buFont typeface="Arial"/>
              <a:buChar char="●"/>
            </a:pPr>
            <a:r>
              <a:rPr lang="fr-FR" sz="1800" b="1" strike="noStrike" spc="-1">
                <a:latin typeface="Calibri"/>
                <a:ea typeface="Calibri"/>
              </a:rPr>
              <a:t>l'effet des pratiques des agriculteurs et des forestiers</a:t>
            </a:r>
            <a:r>
              <a:rPr lang="fr-FR" sz="1800" b="0" strike="noStrike" spc="-1">
                <a:latin typeface="Calibri"/>
                <a:ea typeface="Calibri"/>
              </a:rPr>
              <a:t> qui peuvent influencer le stockage de carbone et limiter les émissions de gaz à effet de serre : gérer les apports de fertilisants (ex: introduction de légumineuses dans les rotations qui permettent de limiter la fertilisation azotée, ajustement des doses et de la localisation de la fertilisation azotée permet de réduire les émissions de N</a:t>
            </a:r>
            <a:r>
              <a:rPr lang="fr-FR" sz="1800" b="0" strike="noStrike" spc="-1" baseline="-25000">
                <a:latin typeface="Calibri"/>
                <a:ea typeface="Calibri"/>
              </a:rPr>
              <a:t>2</a:t>
            </a:r>
            <a:r>
              <a:rPr lang="fr-FR" sz="1800" b="0" strike="noStrike" spc="-1">
                <a:latin typeface="Calibri"/>
                <a:ea typeface="Calibri"/>
              </a:rPr>
              <a:t>O), couvrir le sol par de la végétation (culture intercalaires, enherbement des vignes et vergers, plantation de haies, agroforesterie, …), favoriser le retour au sol des matières organiques (ex: apports de composts, restitution des pailles et des rémanents forestiers) permettent d’augmenter les stocks de carbone des sols. Limiter le travail du sol limite l’érosion et donc la perte des matières organiques associées à la terre érodée.</a:t>
            </a:r>
            <a:endParaRPr lang="fr-FR" sz="1800" b="0" strike="noStrike" spc="-1">
              <a:latin typeface="Arial"/>
            </a:endParaRPr>
          </a:p>
          <a:p>
            <a:pPr algn="just">
              <a:lnSpc>
                <a:spcPct val="115000"/>
              </a:lnSpc>
              <a:spcBef>
                <a:spcPts val="1100"/>
              </a:spcBef>
              <a:spcAft>
                <a:spcPts val="1500"/>
              </a:spcAft>
            </a:pPr>
            <a:r>
              <a:rPr lang="fr-FR" sz="1800" b="0" strike="noStrike" spc="-1">
                <a:latin typeface="Calibri"/>
                <a:ea typeface="Calibri"/>
              </a:rPr>
              <a:t>Il n’est cependant pas évident d’aborder stockage de carbone et émissions de N2O et méthane en même temps car tout ne va pas toujours dans le même sens : ce n’est pas parce qu’une pratique stocke du carbone qu’elle va forcément limiter les émissions de méthane et protoxyde d’azote. </a:t>
            </a:r>
            <a:endParaRPr lang="fr-FR" sz="1800" b="0" strike="noStrike" spc="-1">
              <a:latin typeface="Arial"/>
            </a:endParaRPr>
          </a:p>
          <a:p>
            <a:pPr algn="just">
              <a:lnSpc>
                <a:spcPct val="115000"/>
              </a:lnSpc>
            </a:pPr>
            <a:r>
              <a:rPr lang="fr-FR" sz="1800" b="0" strike="noStrike" spc="-1">
                <a:latin typeface="Calibri"/>
                <a:ea typeface="Calibri"/>
              </a:rPr>
              <a:t>Il n’y a </a:t>
            </a:r>
            <a:r>
              <a:rPr lang="fr-FR" sz="1800" b="1" strike="noStrike" spc="-1">
                <a:latin typeface="Calibri"/>
                <a:ea typeface="Calibri"/>
              </a:rPr>
              <a:t>pas de solution unique</a:t>
            </a:r>
            <a:r>
              <a:rPr lang="fr-FR" sz="1800" b="0" strike="noStrike" spc="-1">
                <a:latin typeface="Calibri"/>
                <a:ea typeface="Calibri"/>
              </a:rPr>
              <a:t>, il est important d’adapter les solutions en fonction du contexte pédoclimatique dans lequel on se trouve. En effet, si on prend l’exemple du labour, dans certains contextes pédoclimatiques l’arrêt du labour va permettre de ralentir la minéralisation des matières organiques (moins d’aération donc moins d’activité biologique) quand cela n’aura pas ou peu d’effet dans d’autres contextes.. </a:t>
            </a:r>
            <a:endParaRPr lang="fr-FR" sz="1800" b="0" strike="noStrike" spc="-1">
              <a:latin typeface="Arial"/>
            </a:endParaRPr>
          </a:p>
          <a:p>
            <a:pPr>
              <a:lnSpc>
                <a:spcPct val="100000"/>
              </a:lnSpc>
            </a:pPr>
            <a:endParaRPr lang="fr-FR" sz="1800" b="0" strike="noStrike" spc="-1">
              <a:latin typeface="Arial"/>
            </a:endParaRPr>
          </a:p>
        </p:txBody>
      </p:sp>
      <p:sp>
        <p:nvSpPr>
          <p:cNvPr id="780" name="TextShape 3"/>
          <p:cNvSpPr txBox="1"/>
          <p:nvPr/>
        </p:nvSpPr>
        <p:spPr>
          <a:xfrm>
            <a:off x="4278960" y="10157400"/>
            <a:ext cx="3280320" cy="533880"/>
          </a:xfrm>
          <a:prstGeom prst="rect">
            <a:avLst/>
          </a:prstGeom>
          <a:noFill/>
          <a:ln>
            <a:noFill/>
          </a:ln>
        </p:spPr>
        <p:txBody>
          <a:bodyPr lIns="0" tIns="0" rIns="0" bIns="0" anchor="b">
            <a:noAutofit/>
          </a:bodyPr>
          <a:lstStyle/>
          <a:p>
            <a:pPr algn="r">
              <a:lnSpc>
                <a:spcPct val="100000"/>
              </a:lnSpc>
            </a:pPr>
            <a:fld id="{9ED726AB-71EE-405D-B255-235F331217C3}" type="slidenum">
              <a:rPr lang="fr-FR" sz="1400" b="0" strike="noStrike" spc="-1">
                <a:solidFill>
                  <a:srgbClr val="000000"/>
                </a:solidFill>
                <a:latin typeface="Times New Roman"/>
                <a:ea typeface="+mn-ea"/>
              </a:rPr>
              <a:t>22</a:t>
            </a:fld>
            <a:endParaRPr lang="fr-FR" sz="1400" b="0" strike="noStrike" spc="-1">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fr-FR" sz="1800" b="0" strike="noStrike" spc="-1">
              <a:solidFill>
                <a:srgbClr val="000000"/>
              </a:solidFill>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fr-FR" sz="2800" b="0" strike="noStrike" spc="-1">
              <a:solidFill>
                <a:srgbClr val="000000"/>
              </a:solid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fr-FR" sz="1800" b="0" strike="noStrike" spc="-1">
              <a:solidFill>
                <a:srgbClr val="000000"/>
              </a:solidFill>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fr-FR" sz="2800" b="0" strike="noStrike" spc="-1">
              <a:solidFill>
                <a:srgbClr val="000000"/>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fr-FR" sz="1800" b="0" strike="noStrike" spc="-1">
              <a:solidFill>
                <a:srgbClr val="000000"/>
              </a:solidFill>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fr-FR" sz="2800" b="0" strike="noStrike" spc="-1">
              <a:solidFill>
                <a:srgbClr val="000000"/>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fr-FR" sz="1800" b="0" strike="noStrike" spc="-1">
              <a:solidFill>
                <a:srgbClr val="000000"/>
              </a:solidFill>
              <a:latin typeface="Arial"/>
            </a:endParaRPr>
          </a:p>
        </p:txBody>
      </p:sp>
      <p:sp>
        <p:nvSpPr>
          <p:cNvPr id="41" name="PlaceHolder 2"/>
          <p:cNvSpPr>
            <a:spLocks noGrp="1"/>
          </p:cNvSpPr>
          <p:nvPr>
            <p:ph type="subTitle"/>
          </p:nvPr>
        </p:nvSpPr>
        <p:spPr>
          <a:xfrm>
            <a:off x="609480" y="1604520"/>
            <a:ext cx="10972440" cy="3977280"/>
          </a:xfrm>
          <a:prstGeom prst="rect">
            <a:avLst/>
          </a:prstGeom>
        </p:spPr>
        <p:txBody>
          <a:bodyPr lIns="0" tIns="0" rIns="0" bIns="0" anchor="ctr">
            <a:spAutoFit/>
          </a:bodyPr>
          <a:lstStyle/>
          <a:p>
            <a:pPr algn="ctr"/>
            <a:endParaRPr lang="fr-FR"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fr-FR" sz="1800" b="0" strike="noStrike" spc="-1">
              <a:solidFill>
                <a:srgbClr val="000000"/>
              </a:solidFill>
              <a:latin typeface="Arial"/>
            </a:endParaRPr>
          </a:p>
        </p:txBody>
      </p:sp>
      <p:sp>
        <p:nvSpPr>
          <p:cNvPr id="43"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fr-FR" sz="2800" b="0" strike="noStrike" spc="-1">
              <a:solidFill>
                <a:srgbClr val="000000"/>
              </a:solid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fr-FR" sz="1800" b="0" strike="noStrike" spc="-1">
              <a:solidFill>
                <a:srgbClr val="000000"/>
              </a:solidFill>
              <a:latin typeface="Arial"/>
            </a:endParaRPr>
          </a:p>
        </p:txBody>
      </p:sp>
      <p:sp>
        <p:nvSpPr>
          <p:cNvPr id="45"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46"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fr-FR" sz="2800" b="0" strike="noStrike" spc="-1">
              <a:solidFill>
                <a:srgbClr val="000000"/>
              </a:solid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fr-FR" sz="1800" b="0" strike="noStrike" spc="-1">
              <a:solidFill>
                <a:srgbClr val="000000"/>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609480" y="273600"/>
            <a:ext cx="10972440" cy="5307840"/>
          </a:xfrm>
          <a:prstGeom prst="rect">
            <a:avLst/>
          </a:prstGeom>
        </p:spPr>
        <p:txBody>
          <a:bodyPr lIns="0" tIns="0" rIns="0" bIns="0" anchor="ctr">
            <a:spAutoFit/>
          </a:bodyPr>
          <a:lstStyle/>
          <a:p>
            <a:pPr algn="ctr"/>
            <a:endParaRPr lang="fr-FR"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fr-FR" sz="1800" b="0" strike="noStrike" spc="-1">
              <a:solidFill>
                <a:srgbClr val="000000"/>
              </a:solidFill>
              <a:latin typeface="Arial"/>
            </a:endParaRPr>
          </a:p>
        </p:txBody>
      </p:sp>
      <p:sp>
        <p:nvSpPr>
          <p:cNvPr id="5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51"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52"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fr-FR" sz="2800" b="0" strike="noStrike" spc="-1">
              <a:solidFill>
                <a:srgbClr val="000000"/>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fr-FR" sz="1800" b="0" strike="noStrike" spc="-1">
              <a:solidFill>
                <a:srgbClr val="000000"/>
              </a:solidFill>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spAutoFit/>
          </a:bodyPr>
          <a:lstStyle/>
          <a:p>
            <a:pPr algn="ctr"/>
            <a:endParaRPr lang="fr-FR"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fr-FR" sz="1800" b="0" strike="noStrike" spc="-1">
              <a:solidFill>
                <a:srgbClr val="000000"/>
              </a:solidFill>
              <a:latin typeface="Arial"/>
            </a:endParaRPr>
          </a:p>
        </p:txBody>
      </p:sp>
      <p:sp>
        <p:nvSpPr>
          <p:cNvPr id="54"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5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56"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fr-FR" sz="2800" b="0" strike="noStrike" spc="-1">
              <a:solidFill>
                <a:srgbClr val="000000"/>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fr-FR" sz="1800" b="0" strike="noStrike" spc="-1">
              <a:solidFill>
                <a:srgbClr val="000000"/>
              </a:solidFill>
              <a:latin typeface="Arial"/>
            </a:endParaRPr>
          </a:p>
        </p:txBody>
      </p:sp>
      <p:sp>
        <p:nvSpPr>
          <p:cNvPr id="5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5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60"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fr-FR" sz="2800" b="0" strike="noStrike" spc="-1">
              <a:solidFill>
                <a:srgbClr val="000000"/>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fr-FR" sz="1800" b="0" strike="noStrike" spc="-1">
              <a:solidFill>
                <a:srgbClr val="000000"/>
              </a:solidFill>
              <a:latin typeface="Arial"/>
            </a:endParaRPr>
          </a:p>
        </p:txBody>
      </p:sp>
      <p:sp>
        <p:nvSpPr>
          <p:cNvPr id="62"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63"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fr-FR" sz="2800" b="0" strike="noStrike" spc="-1">
              <a:solidFill>
                <a:srgbClr val="000000"/>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fr-FR" sz="1800" b="0" strike="noStrike" spc="-1">
              <a:solidFill>
                <a:srgbClr val="000000"/>
              </a:solidFill>
              <a:latin typeface="Arial"/>
            </a:endParaRPr>
          </a:p>
        </p:txBody>
      </p:sp>
      <p:sp>
        <p:nvSpPr>
          <p:cNvPr id="6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66"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67"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68"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fr-FR" sz="2800" b="0" strike="noStrike" spc="-1">
              <a:solidFill>
                <a:srgbClr val="000000"/>
              </a:solid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fr-FR" sz="1800" b="0" strike="noStrike" spc="-1">
              <a:solidFill>
                <a:srgbClr val="000000"/>
              </a:solidFill>
              <a:latin typeface="Arial"/>
            </a:endParaRPr>
          </a:p>
        </p:txBody>
      </p:sp>
      <p:sp>
        <p:nvSpPr>
          <p:cNvPr id="70"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71"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72"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73"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74"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75"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fr-FR" sz="2800" b="0" strike="noStrike" spc="-1">
              <a:solidFill>
                <a:srgbClr val="000000"/>
              </a:solidFill>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fr-FR" sz="1800" b="0" strike="noStrike" spc="-1">
              <a:solidFill>
                <a:srgbClr val="000000"/>
              </a:solidFill>
              <a:latin typeface="Arial"/>
            </a:endParaRPr>
          </a:p>
        </p:txBody>
      </p:sp>
      <p:sp>
        <p:nvSpPr>
          <p:cNvPr id="79" name="PlaceHolder 2"/>
          <p:cNvSpPr>
            <a:spLocks noGrp="1"/>
          </p:cNvSpPr>
          <p:nvPr>
            <p:ph type="subTitle"/>
          </p:nvPr>
        </p:nvSpPr>
        <p:spPr>
          <a:xfrm>
            <a:off x="609480" y="1604520"/>
            <a:ext cx="10972440" cy="3977280"/>
          </a:xfrm>
          <a:prstGeom prst="rect">
            <a:avLst/>
          </a:prstGeom>
        </p:spPr>
        <p:txBody>
          <a:bodyPr lIns="0" tIns="0" rIns="0" bIns="0" anchor="ctr">
            <a:spAutoFit/>
          </a:bodyPr>
          <a:lstStyle/>
          <a:p>
            <a:pPr algn="ctr"/>
            <a:endParaRPr lang="fr-FR"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fr-FR" sz="1800" b="0" strike="noStrike" spc="-1">
              <a:solidFill>
                <a:srgbClr val="000000"/>
              </a:solidFill>
              <a:latin typeface="Arial"/>
            </a:endParaRPr>
          </a:p>
        </p:txBody>
      </p:sp>
      <p:sp>
        <p:nvSpPr>
          <p:cNvPr id="81"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fr-FR" sz="2800" b="0" strike="noStrike" spc="-1">
              <a:solidFill>
                <a:srgbClr val="000000"/>
              </a:solidFill>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fr-FR" sz="1800" b="0" strike="noStrike" spc="-1">
              <a:solidFill>
                <a:srgbClr val="000000"/>
              </a:solidFill>
              <a:latin typeface="Arial"/>
            </a:endParaRPr>
          </a:p>
        </p:txBody>
      </p:sp>
      <p:sp>
        <p:nvSpPr>
          <p:cNvPr id="83"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84"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fr-FR" sz="2800" b="0" strike="noStrike" spc="-1">
              <a:solidFill>
                <a:srgbClr val="000000"/>
              </a:solidFill>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fr-FR" sz="1800" b="0" strike="noStrike" spc="-1">
              <a:solidFill>
                <a:srgbClr val="000000"/>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fr-FR" sz="1800" b="0" strike="noStrike" spc="-1">
              <a:solidFill>
                <a:srgbClr val="000000"/>
              </a:solidFill>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fr-FR" sz="2800" b="0" strike="noStrike" spc="-1">
              <a:solidFill>
                <a:srgbClr val="000000"/>
              </a:solidFill>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609480" y="273600"/>
            <a:ext cx="10972440" cy="5307840"/>
          </a:xfrm>
          <a:prstGeom prst="rect">
            <a:avLst/>
          </a:prstGeom>
        </p:spPr>
        <p:txBody>
          <a:bodyPr lIns="0" tIns="0" rIns="0" bIns="0" anchor="ctr">
            <a:spAutoFit/>
          </a:bodyPr>
          <a:lstStyle/>
          <a:p>
            <a:pPr algn="ctr"/>
            <a:endParaRPr lang="fr-FR"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fr-FR" sz="1800" b="0" strike="noStrike" spc="-1">
              <a:solidFill>
                <a:srgbClr val="000000"/>
              </a:solidFill>
              <a:latin typeface="Arial"/>
            </a:endParaRPr>
          </a:p>
        </p:txBody>
      </p:sp>
      <p:sp>
        <p:nvSpPr>
          <p:cNvPr id="8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89"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90"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fr-FR" sz="2800" b="0" strike="noStrike" spc="-1">
              <a:solidFill>
                <a:srgbClr val="000000"/>
              </a:solidFill>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fr-FR" sz="1800" b="0" strike="noStrike" spc="-1">
              <a:solidFill>
                <a:srgbClr val="000000"/>
              </a:solidFill>
              <a:latin typeface="Arial"/>
            </a:endParaRPr>
          </a:p>
        </p:txBody>
      </p:sp>
      <p:sp>
        <p:nvSpPr>
          <p:cNvPr id="92"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9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94"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fr-FR" sz="2800" b="0" strike="noStrike" spc="-1">
              <a:solidFill>
                <a:srgbClr val="000000"/>
              </a:solidFill>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fr-FR" sz="1800" b="0" strike="noStrike" spc="-1">
              <a:solidFill>
                <a:srgbClr val="000000"/>
              </a:solidFill>
              <a:latin typeface="Arial"/>
            </a:endParaRPr>
          </a:p>
        </p:txBody>
      </p:sp>
      <p:sp>
        <p:nvSpPr>
          <p:cNvPr id="96"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9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98"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fr-FR" sz="2800" b="0" strike="noStrike" spc="-1">
              <a:solidFill>
                <a:srgbClr val="000000"/>
              </a:solidFill>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fr-FR" sz="1800" b="0" strike="noStrike" spc="-1">
              <a:solidFill>
                <a:srgbClr val="000000"/>
              </a:solidFill>
              <a:latin typeface="Arial"/>
            </a:endParaRPr>
          </a:p>
        </p:txBody>
      </p:sp>
      <p:sp>
        <p:nvSpPr>
          <p:cNvPr id="100"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101"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fr-FR" sz="2800" b="0" strike="noStrike" spc="-1">
              <a:solidFill>
                <a:srgbClr val="000000"/>
              </a:solidFill>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fr-FR" sz="1800" b="0" strike="noStrike" spc="-1">
              <a:solidFill>
                <a:srgbClr val="000000"/>
              </a:solidFill>
              <a:latin typeface="Arial"/>
            </a:endParaRPr>
          </a:p>
        </p:txBody>
      </p:sp>
      <p:sp>
        <p:nvSpPr>
          <p:cNvPr id="10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10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105"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106"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fr-FR" sz="2800" b="0" strike="noStrike" spc="-1">
              <a:solidFill>
                <a:srgbClr val="000000"/>
              </a:solidFill>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fr-FR" sz="1800" b="0" strike="noStrike" spc="-1">
              <a:solidFill>
                <a:srgbClr val="000000"/>
              </a:solidFill>
              <a:latin typeface="Arial"/>
            </a:endParaRPr>
          </a:p>
        </p:txBody>
      </p:sp>
      <p:sp>
        <p:nvSpPr>
          <p:cNvPr id="108"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109"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110"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111"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112"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113"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fr-FR" sz="2800" b="0" strike="noStrike" spc="-1">
              <a:solidFill>
                <a:srgbClr val="000000"/>
              </a:solidFill>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54"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fr-FR" sz="1800" b="0" strike="noStrike" spc="-1">
              <a:solidFill>
                <a:srgbClr val="000000"/>
              </a:solidFill>
              <a:latin typeface="Arial"/>
            </a:endParaRPr>
          </a:p>
        </p:txBody>
      </p:sp>
      <p:sp>
        <p:nvSpPr>
          <p:cNvPr id="155" name="PlaceHolder 2"/>
          <p:cNvSpPr>
            <a:spLocks noGrp="1"/>
          </p:cNvSpPr>
          <p:nvPr>
            <p:ph type="subTitle"/>
          </p:nvPr>
        </p:nvSpPr>
        <p:spPr>
          <a:xfrm>
            <a:off x="609480" y="1604520"/>
            <a:ext cx="10972440" cy="3977280"/>
          </a:xfrm>
          <a:prstGeom prst="rect">
            <a:avLst/>
          </a:prstGeom>
        </p:spPr>
        <p:txBody>
          <a:bodyPr lIns="0" tIns="0" rIns="0" bIns="0" anchor="ctr">
            <a:spAutoFit/>
          </a:bodyPr>
          <a:lstStyle/>
          <a:p>
            <a:pPr algn="ctr"/>
            <a:endParaRPr lang="fr-FR"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fr-FR" sz="1800" b="0" strike="noStrike" spc="-1">
              <a:solidFill>
                <a:srgbClr val="000000"/>
              </a:solidFill>
              <a:latin typeface="Arial"/>
            </a:endParaRPr>
          </a:p>
        </p:txBody>
      </p:sp>
      <p:sp>
        <p:nvSpPr>
          <p:cNvPr id="157"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fr-FR" sz="2800" b="0" strike="noStrike" spc="-1">
              <a:solidFill>
                <a:srgbClr val="000000"/>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fr-FR" sz="1800" b="0" strike="noStrike" spc="-1">
              <a:solidFill>
                <a:srgbClr val="000000"/>
              </a:solidFill>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fr-FR" sz="2800" b="0" strike="noStrike" spc="-1">
              <a:solidFill>
                <a:srgbClr val="000000"/>
              </a:solidFill>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58"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fr-FR" sz="1800" b="0" strike="noStrike" spc="-1">
              <a:solidFill>
                <a:srgbClr val="000000"/>
              </a:solidFill>
              <a:latin typeface="Arial"/>
            </a:endParaRPr>
          </a:p>
        </p:txBody>
      </p:sp>
      <p:sp>
        <p:nvSpPr>
          <p:cNvPr id="15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160"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fr-FR" sz="2800" b="0" strike="noStrike" spc="-1">
              <a:solidFill>
                <a:srgbClr val="000000"/>
              </a:solidFill>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1"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fr-FR" sz="1800" b="0" strike="noStrike" spc="-1">
              <a:solidFill>
                <a:srgbClr val="000000"/>
              </a:solidFill>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62" name="PlaceHolder 1"/>
          <p:cNvSpPr>
            <a:spLocks noGrp="1"/>
          </p:cNvSpPr>
          <p:nvPr>
            <p:ph type="subTitle"/>
          </p:nvPr>
        </p:nvSpPr>
        <p:spPr>
          <a:xfrm>
            <a:off x="609480" y="273600"/>
            <a:ext cx="10972440" cy="5307840"/>
          </a:xfrm>
          <a:prstGeom prst="rect">
            <a:avLst/>
          </a:prstGeom>
        </p:spPr>
        <p:txBody>
          <a:bodyPr lIns="0" tIns="0" rIns="0" bIns="0" anchor="ctr">
            <a:spAutoFit/>
          </a:bodyPr>
          <a:lstStyle/>
          <a:p>
            <a:pPr algn="ctr"/>
            <a:endParaRPr lang="fr-FR"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fr-FR" sz="1800" b="0" strike="noStrike" spc="-1">
              <a:solidFill>
                <a:srgbClr val="000000"/>
              </a:solidFill>
              <a:latin typeface="Arial"/>
            </a:endParaRPr>
          </a:p>
        </p:txBody>
      </p:sp>
      <p:sp>
        <p:nvSpPr>
          <p:cNvPr id="16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165"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166"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fr-FR" sz="2800" b="0" strike="noStrike" spc="-1">
              <a:solidFill>
                <a:srgbClr val="000000"/>
              </a:solidFill>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7"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fr-FR" sz="1800" b="0" strike="noStrike" spc="-1">
              <a:solidFill>
                <a:srgbClr val="000000"/>
              </a:solidFill>
              <a:latin typeface="Arial"/>
            </a:endParaRPr>
          </a:p>
        </p:txBody>
      </p:sp>
      <p:sp>
        <p:nvSpPr>
          <p:cNvPr id="16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16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170"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fr-FR" sz="2800" b="0" strike="noStrike" spc="-1">
              <a:solidFill>
                <a:srgbClr val="000000"/>
              </a:solidFill>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71"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fr-FR" sz="1800" b="0" strike="noStrike" spc="-1">
              <a:solidFill>
                <a:srgbClr val="000000"/>
              </a:solidFill>
              <a:latin typeface="Arial"/>
            </a:endParaRPr>
          </a:p>
        </p:txBody>
      </p:sp>
      <p:sp>
        <p:nvSpPr>
          <p:cNvPr id="17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17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174"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fr-FR" sz="2800" b="0" strike="noStrike" spc="-1">
              <a:solidFill>
                <a:srgbClr val="000000"/>
              </a:solidFill>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75"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fr-FR" sz="1800" b="0" strike="noStrike" spc="-1">
              <a:solidFill>
                <a:srgbClr val="000000"/>
              </a:solidFill>
              <a:latin typeface="Arial"/>
            </a:endParaRPr>
          </a:p>
        </p:txBody>
      </p:sp>
      <p:sp>
        <p:nvSpPr>
          <p:cNvPr id="176"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177"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fr-FR" sz="2800" b="0" strike="noStrike" spc="-1">
              <a:solidFill>
                <a:srgbClr val="000000"/>
              </a:solidFill>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fr-FR" sz="1800" b="0" strike="noStrike" spc="-1">
              <a:solidFill>
                <a:srgbClr val="000000"/>
              </a:solidFill>
              <a:latin typeface="Arial"/>
            </a:endParaRPr>
          </a:p>
        </p:txBody>
      </p:sp>
      <p:sp>
        <p:nvSpPr>
          <p:cNvPr id="17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18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181"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182"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fr-FR" sz="2800" b="0" strike="noStrike" spc="-1">
              <a:solidFill>
                <a:srgbClr val="000000"/>
              </a:solidFill>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fr-FR" sz="1800" b="0" strike="noStrike" spc="-1">
              <a:solidFill>
                <a:srgbClr val="000000"/>
              </a:solidFill>
              <a:latin typeface="Arial"/>
            </a:endParaRPr>
          </a:p>
        </p:txBody>
      </p:sp>
      <p:sp>
        <p:nvSpPr>
          <p:cNvPr id="184"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185"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186"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187"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188"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189"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fr-FR" sz="2800" b="0" strike="noStrike" spc="-1">
              <a:solidFill>
                <a:srgbClr val="000000"/>
              </a:solidFill>
              <a:latin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fr-FR" sz="1800" b="0" strike="noStrike" spc="-1">
              <a:solidFill>
                <a:srgbClr val="000000"/>
              </a:solidFill>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92"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fr-FR" sz="1800" b="0" strike="noStrike" spc="-1">
              <a:solidFill>
                <a:srgbClr val="000000"/>
              </a:solidFill>
              <a:latin typeface="Arial"/>
            </a:endParaRPr>
          </a:p>
        </p:txBody>
      </p:sp>
      <p:sp>
        <p:nvSpPr>
          <p:cNvPr id="193" name="PlaceHolder 2"/>
          <p:cNvSpPr>
            <a:spLocks noGrp="1"/>
          </p:cNvSpPr>
          <p:nvPr>
            <p:ph type="subTitle"/>
          </p:nvPr>
        </p:nvSpPr>
        <p:spPr>
          <a:xfrm>
            <a:off x="609480" y="1604520"/>
            <a:ext cx="10972440" cy="3977280"/>
          </a:xfrm>
          <a:prstGeom prst="rect">
            <a:avLst/>
          </a:prstGeom>
        </p:spPr>
        <p:txBody>
          <a:bodyPr lIns="0" tIns="0" rIns="0" bIns="0" anchor="ctr">
            <a:spAutoFit/>
          </a:bodyPr>
          <a:lstStyle/>
          <a:p>
            <a:pPr algn="ctr"/>
            <a:endParaRPr lang="fr-FR" sz="3200" b="0" strike="noStrike" spc="-1">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94"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fr-FR" sz="1800" b="0" strike="noStrike" spc="-1">
              <a:solidFill>
                <a:srgbClr val="000000"/>
              </a:solidFill>
              <a:latin typeface="Arial"/>
            </a:endParaRPr>
          </a:p>
        </p:txBody>
      </p:sp>
      <p:sp>
        <p:nvSpPr>
          <p:cNvPr id="19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fr-FR" sz="2800" b="0" strike="noStrike" spc="-1">
              <a:solidFill>
                <a:srgbClr val="000000"/>
              </a:solidFill>
              <a:latin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96"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fr-FR" sz="1800" b="0" strike="noStrike" spc="-1">
              <a:solidFill>
                <a:srgbClr val="000000"/>
              </a:solidFill>
              <a:latin typeface="Arial"/>
            </a:endParaRPr>
          </a:p>
        </p:txBody>
      </p:sp>
      <p:sp>
        <p:nvSpPr>
          <p:cNvPr id="19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19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fr-FR" sz="2800" b="0" strike="noStrike" spc="-1">
              <a:solidFill>
                <a:srgbClr val="000000"/>
              </a:solidFill>
              <a:latin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99"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fr-FR" sz="1800" b="0" strike="noStrike" spc="-1">
              <a:solidFill>
                <a:srgbClr val="000000"/>
              </a:solidFill>
              <a:latin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00" name="PlaceHolder 1"/>
          <p:cNvSpPr>
            <a:spLocks noGrp="1"/>
          </p:cNvSpPr>
          <p:nvPr>
            <p:ph type="subTitle"/>
          </p:nvPr>
        </p:nvSpPr>
        <p:spPr>
          <a:xfrm>
            <a:off x="609480" y="273600"/>
            <a:ext cx="10972440" cy="5307840"/>
          </a:xfrm>
          <a:prstGeom prst="rect">
            <a:avLst/>
          </a:prstGeom>
        </p:spPr>
        <p:txBody>
          <a:bodyPr lIns="0" tIns="0" rIns="0" bIns="0" anchor="ctr">
            <a:spAutoFit/>
          </a:bodyPr>
          <a:lstStyle/>
          <a:p>
            <a:pPr algn="ctr"/>
            <a:endParaRPr lang="fr-FR" sz="3200" b="0" strike="noStrike" spc="-1">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01"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fr-FR" sz="1800" b="0" strike="noStrike" spc="-1">
              <a:solidFill>
                <a:srgbClr val="000000"/>
              </a:solidFill>
              <a:latin typeface="Arial"/>
            </a:endParaRPr>
          </a:p>
        </p:txBody>
      </p:sp>
      <p:sp>
        <p:nvSpPr>
          <p:cNvPr id="20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20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20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fr-FR" sz="2800" b="0" strike="noStrike" spc="-1">
              <a:solidFill>
                <a:srgbClr val="000000"/>
              </a:solidFill>
              <a:latin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05"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fr-FR" sz="1800" b="0" strike="noStrike" spc="-1">
              <a:solidFill>
                <a:srgbClr val="000000"/>
              </a:solidFill>
              <a:latin typeface="Arial"/>
            </a:endParaRPr>
          </a:p>
        </p:txBody>
      </p:sp>
      <p:sp>
        <p:nvSpPr>
          <p:cNvPr id="20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20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20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fr-FR" sz="2800" b="0" strike="noStrike" spc="-1">
              <a:solidFill>
                <a:srgbClr val="000000"/>
              </a:solidFill>
              <a:latin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9"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fr-FR" sz="1800" b="0" strike="noStrike" spc="-1">
              <a:solidFill>
                <a:srgbClr val="000000"/>
              </a:solidFill>
              <a:latin typeface="Arial"/>
            </a:endParaRPr>
          </a:p>
        </p:txBody>
      </p:sp>
      <p:sp>
        <p:nvSpPr>
          <p:cNvPr id="21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21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21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fr-FR" sz="2800" b="0" strike="noStrike" spc="-1">
              <a:solidFill>
                <a:srgbClr val="000000"/>
              </a:solidFill>
              <a:latin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13"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fr-FR" sz="1800" b="0" strike="noStrike" spc="-1">
              <a:solidFill>
                <a:srgbClr val="000000"/>
              </a:solidFill>
              <a:latin typeface="Arial"/>
            </a:endParaRPr>
          </a:p>
        </p:txBody>
      </p:sp>
      <p:sp>
        <p:nvSpPr>
          <p:cNvPr id="21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21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fr-FR" sz="2800" b="0" strike="noStrike" spc="-1">
              <a:solidFill>
                <a:srgbClr val="000000"/>
              </a:solidFill>
              <a:latin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16"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fr-FR" sz="1800" b="0" strike="noStrike" spc="-1">
              <a:solidFill>
                <a:srgbClr val="000000"/>
              </a:solidFill>
              <a:latin typeface="Arial"/>
            </a:endParaRPr>
          </a:p>
        </p:txBody>
      </p:sp>
      <p:sp>
        <p:nvSpPr>
          <p:cNvPr id="21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21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21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22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fr-FR" sz="2800" b="0" strike="noStrike" spc="-1">
              <a:solidFill>
                <a:srgbClr val="000000"/>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spAutoFit/>
          </a:bodyPr>
          <a:lstStyle/>
          <a:p>
            <a:pPr algn="ctr"/>
            <a:endParaRPr lang="fr-FR" sz="3200" b="0" strike="noStrike" spc="-1">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21"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fr-FR" sz="1800" b="0" strike="noStrike" spc="-1">
              <a:solidFill>
                <a:srgbClr val="000000"/>
              </a:solidFill>
              <a:latin typeface="Arial"/>
            </a:endParaRPr>
          </a:p>
        </p:txBody>
      </p:sp>
      <p:sp>
        <p:nvSpPr>
          <p:cNvPr id="22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22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22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22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22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22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fr-FR" sz="2800" b="0" strike="noStrike" spc="-1">
              <a:solidFill>
                <a:srgbClr val="000000"/>
              </a:solid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fr-FR" sz="1800" b="0" strike="noStrike" spc="-1">
              <a:solidFill>
                <a:srgbClr val="000000"/>
              </a:solidFill>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fr-FR" sz="2800" b="0" strike="noStrike" spc="-1">
              <a:solidFill>
                <a:srgbClr val="000000"/>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fr-FR" sz="1800" b="0" strike="noStrike" spc="-1">
              <a:solidFill>
                <a:srgbClr val="000000"/>
              </a:solidFill>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fr-FR" sz="2800" b="0" strike="noStrike" spc="-1">
              <a:solidFill>
                <a:srgbClr val="000000"/>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fr-FR" sz="1800" b="0" strike="noStrike" spc="-1">
              <a:solidFill>
                <a:srgbClr val="000000"/>
              </a:solidFill>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fr-FR" sz="2800" b="0" strike="noStrike" spc="-1">
              <a:solidFill>
                <a:srgbClr val="000000"/>
              </a:solidFill>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fr-FR" sz="2800" b="0" strike="noStrike" spc="-1">
              <a:solidFill>
                <a:srgbClr val="000000"/>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240"/>
            <a:ext cx="10972080" cy="1145160"/>
          </a:xfrm>
          <a:prstGeom prst="rect">
            <a:avLst/>
          </a:prstGeom>
        </p:spPr>
        <p:txBody>
          <a:bodyPr lIns="0" tIns="0" rIns="0" bIns="0" anchor="ctr">
            <a:spAutoFit/>
          </a:bodyPr>
          <a:lstStyle/>
          <a:p>
            <a:pPr algn="ctr"/>
            <a:r>
              <a:rPr lang="fr-FR" sz="4400" b="0" strike="noStrike" spc="-1">
                <a:solidFill>
                  <a:srgbClr val="000000"/>
                </a:solidFill>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fr-FR"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fr-FR" sz="20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fr-FR" sz="1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fr-FR" sz="1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fr-FR"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fr-FR"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fr-FR"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609480" y="273600"/>
            <a:ext cx="10972440" cy="1144800"/>
          </a:xfrm>
          <a:prstGeom prst="rect">
            <a:avLst/>
          </a:prstGeom>
        </p:spPr>
        <p:txBody>
          <a:bodyPr lIns="0" tIns="0" rIns="0" bIns="0" anchor="ctr">
            <a:noAutofit/>
          </a:bodyPr>
          <a:lstStyle/>
          <a:p>
            <a:r>
              <a:rPr lang="fr-FR" sz="1800" b="0" strike="noStrike" spc="-1">
                <a:solidFill>
                  <a:srgbClr val="000000"/>
                </a:solidFill>
                <a:latin typeface="Arial"/>
              </a:rPr>
              <a:t>Click to edit the title text format</a:t>
            </a:r>
          </a:p>
        </p:txBody>
      </p:sp>
      <p:sp>
        <p:nvSpPr>
          <p:cNvPr id="39"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fr-FR"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fr-FR" sz="20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fr-FR" sz="1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fr-FR" sz="1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fr-FR"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fr-FR"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fr-FR"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 name="PlaceHolder 1"/>
          <p:cNvSpPr>
            <a:spLocks noGrp="1"/>
          </p:cNvSpPr>
          <p:nvPr>
            <p:ph type="title"/>
          </p:nvPr>
        </p:nvSpPr>
        <p:spPr>
          <a:xfrm>
            <a:off x="609480" y="273600"/>
            <a:ext cx="10972440" cy="1144800"/>
          </a:xfrm>
          <a:prstGeom prst="rect">
            <a:avLst/>
          </a:prstGeom>
        </p:spPr>
        <p:txBody>
          <a:bodyPr lIns="0" tIns="0" rIns="0" bIns="0" anchor="ctr">
            <a:noAutofit/>
          </a:bodyPr>
          <a:lstStyle/>
          <a:p>
            <a:r>
              <a:rPr lang="fr-FR" sz="1800" b="0" strike="noStrike" spc="-1">
                <a:solidFill>
                  <a:srgbClr val="000000"/>
                </a:solidFill>
                <a:latin typeface="Arial"/>
              </a:rPr>
              <a:t>Click to edit the title text format</a:t>
            </a:r>
          </a:p>
        </p:txBody>
      </p:sp>
      <p:sp>
        <p:nvSpPr>
          <p:cNvPr id="77"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fr-FR"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fr-FR" sz="20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fr-FR" sz="1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fr-FR" sz="1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fr-FR"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fr-FR"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fr-FR"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 name="PlaceHolder 1"/>
          <p:cNvSpPr>
            <a:spLocks noGrp="1"/>
          </p:cNvSpPr>
          <p:nvPr>
            <p:ph type="title"/>
          </p:nvPr>
        </p:nvSpPr>
        <p:spPr>
          <a:xfrm>
            <a:off x="609480" y="273240"/>
            <a:ext cx="10972080" cy="1145160"/>
          </a:xfrm>
          <a:prstGeom prst="rect">
            <a:avLst/>
          </a:prstGeom>
        </p:spPr>
        <p:txBody>
          <a:bodyPr lIns="0" tIns="0" rIns="0" bIns="0" anchor="ctr">
            <a:spAutoFit/>
          </a:bodyPr>
          <a:lstStyle/>
          <a:p>
            <a:pPr algn="ctr"/>
            <a:r>
              <a:rPr lang="fr-FR" sz="4400" b="0" strike="noStrike" spc="-1">
                <a:solidFill>
                  <a:srgbClr val="000000"/>
                </a:solidFill>
                <a:latin typeface="Arial"/>
              </a:rPr>
              <a:t>Click to edit the title text format</a:t>
            </a:r>
          </a:p>
        </p:txBody>
      </p:sp>
      <p:sp>
        <p:nvSpPr>
          <p:cNvPr id="153" name="PlaceHolder 2"/>
          <p:cNvSpPr>
            <a:spLocks noGrp="1"/>
          </p:cNvSpPr>
          <p:nvPr>
            <p:ph type="body"/>
          </p:nvPr>
        </p:nvSpPr>
        <p:spPr>
          <a:xfrm>
            <a:off x="609480" y="1604520"/>
            <a:ext cx="10972080" cy="3976920"/>
          </a:xfrm>
          <a:prstGeom prst="rect">
            <a:avLst/>
          </a:prstGeom>
        </p:spPr>
        <p:txBody>
          <a:bodyPr lIns="0" tIns="0" rIns="0" bIns="0">
            <a:normAutofit/>
          </a:bodyPr>
          <a:lstStyle/>
          <a:p>
            <a:pPr marL="432000" indent="-324000" algn="ctr">
              <a:spcBef>
                <a:spcPts val="1417"/>
              </a:spcBef>
              <a:buClr>
                <a:srgbClr val="000000"/>
              </a:buClr>
              <a:buSzPct val="45000"/>
              <a:buFont typeface="Wingdings" charset="2"/>
              <a:buChar char=""/>
            </a:pPr>
            <a:r>
              <a:rPr lang="fr-FR" sz="2800" b="0" strike="noStrike" spc="-1">
                <a:solidFill>
                  <a:srgbClr val="000000"/>
                </a:solidFill>
                <a:latin typeface="Arial"/>
              </a:rPr>
              <a:t>Click to edit the outline text format</a:t>
            </a:r>
          </a:p>
          <a:p>
            <a:pPr marL="864000" lvl="1" indent="-324000" algn="ctr">
              <a:spcBef>
                <a:spcPts val="1134"/>
              </a:spcBef>
              <a:buClr>
                <a:srgbClr val="000000"/>
              </a:buClr>
              <a:buSzPct val="75000"/>
              <a:buFont typeface="Symbol" charset="2"/>
              <a:buChar char=""/>
            </a:pPr>
            <a:r>
              <a:rPr lang="fr-FR" sz="2800" b="0" strike="noStrike" spc="-1">
                <a:solidFill>
                  <a:srgbClr val="000000"/>
                </a:solidFill>
                <a:latin typeface="Arial"/>
              </a:rPr>
              <a:t>Second Outline Level</a:t>
            </a:r>
          </a:p>
          <a:p>
            <a:pPr marL="1296000" lvl="2" indent="-288000" algn="ctr">
              <a:spcBef>
                <a:spcPts val="850"/>
              </a:spcBef>
              <a:buClr>
                <a:srgbClr val="000000"/>
              </a:buClr>
              <a:buSzPct val="45000"/>
              <a:buFont typeface="Wingdings" charset="2"/>
              <a:buChar char=""/>
            </a:pPr>
            <a:r>
              <a:rPr lang="fr-FR" sz="2800" b="0" strike="noStrike" spc="-1">
                <a:solidFill>
                  <a:srgbClr val="000000"/>
                </a:solidFill>
                <a:latin typeface="Arial"/>
              </a:rPr>
              <a:t>Third Outline Level</a:t>
            </a:r>
          </a:p>
          <a:p>
            <a:pPr marL="1728000" lvl="3" indent="-216000" algn="ctr">
              <a:spcBef>
                <a:spcPts val="567"/>
              </a:spcBef>
              <a:buClr>
                <a:srgbClr val="000000"/>
              </a:buClr>
              <a:buSzPct val="75000"/>
              <a:buFont typeface="Symbol" charset="2"/>
              <a:buChar char=""/>
            </a:pPr>
            <a:r>
              <a:rPr lang="fr-FR" sz="2800" b="0" strike="noStrike" spc="-1">
                <a:solidFill>
                  <a:srgbClr val="000000"/>
                </a:solidFill>
                <a:latin typeface="Arial"/>
              </a:rPr>
              <a:t>Fourth Outline Level</a:t>
            </a:r>
          </a:p>
          <a:p>
            <a:pPr marL="2160000" lvl="4" indent="-216000" algn="ctr">
              <a:spcBef>
                <a:spcPts val="283"/>
              </a:spcBef>
              <a:buClr>
                <a:srgbClr val="000000"/>
              </a:buClr>
              <a:buSzPct val="45000"/>
              <a:buFont typeface="Wingdings" charset="2"/>
              <a:buChar char=""/>
            </a:pPr>
            <a:r>
              <a:rPr lang="fr-FR" sz="2800" b="0" strike="noStrike" spc="-1">
                <a:solidFill>
                  <a:srgbClr val="000000"/>
                </a:solidFill>
                <a:latin typeface="Arial"/>
              </a:rPr>
              <a:t>Fifth Outline Level</a:t>
            </a:r>
          </a:p>
          <a:p>
            <a:pPr marL="2592000" lvl="5" indent="-216000" algn="ctr">
              <a:spcBef>
                <a:spcPts val="283"/>
              </a:spcBef>
              <a:buClr>
                <a:srgbClr val="000000"/>
              </a:buClr>
              <a:buSzPct val="45000"/>
              <a:buFont typeface="Wingdings" charset="2"/>
              <a:buChar char=""/>
            </a:pPr>
            <a:r>
              <a:rPr lang="fr-FR" sz="2800" b="0" strike="noStrike" spc="-1">
                <a:solidFill>
                  <a:srgbClr val="000000"/>
                </a:solidFill>
                <a:latin typeface="Arial"/>
              </a:rPr>
              <a:t>Sixth Outline Level</a:t>
            </a:r>
          </a:p>
          <a:p>
            <a:pPr marL="3024000" lvl="6" indent="-216000" algn="ctr">
              <a:spcBef>
                <a:spcPts val="283"/>
              </a:spcBef>
              <a:buClr>
                <a:srgbClr val="000000"/>
              </a:buClr>
              <a:buSzPct val="45000"/>
              <a:buFont typeface="Wingdings" charset="2"/>
              <a:buChar char=""/>
            </a:pPr>
            <a:r>
              <a:rPr lang="fr-FR" sz="28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0" name="PlaceHolder 1"/>
          <p:cNvSpPr>
            <a:spLocks noGrp="1"/>
          </p:cNvSpPr>
          <p:nvPr>
            <p:ph type="title"/>
          </p:nvPr>
        </p:nvSpPr>
        <p:spPr>
          <a:xfrm>
            <a:off x="609480" y="273600"/>
            <a:ext cx="10972440" cy="1144800"/>
          </a:xfrm>
          <a:prstGeom prst="rect">
            <a:avLst/>
          </a:prstGeom>
        </p:spPr>
        <p:txBody>
          <a:bodyPr lIns="0" tIns="0" rIns="0" bIns="0" anchor="ctr">
            <a:noAutofit/>
          </a:bodyPr>
          <a:lstStyle/>
          <a:p>
            <a:r>
              <a:rPr lang="fr-FR" sz="1800" b="0" strike="noStrike" spc="-1">
                <a:solidFill>
                  <a:srgbClr val="000000"/>
                </a:solidFill>
                <a:latin typeface="Arial"/>
              </a:rPr>
              <a:t>Click to edit the title text format</a:t>
            </a:r>
          </a:p>
        </p:txBody>
      </p:sp>
      <p:sp>
        <p:nvSpPr>
          <p:cNvPr id="191"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fr-FR"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fr-FR" sz="20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fr-FR" sz="1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fr-FR" sz="1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fr-FR"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fr-FR"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fr-FR"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5.wmf"/><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56.png"/><Relationship Id="rId18" Type="http://schemas.openxmlformats.org/officeDocument/2006/relationships/image" Target="../media/image61.png"/><Relationship Id="rId3" Type="http://schemas.openxmlformats.org/officeDocument/2006/relationships/image" Target="../media/image38.png"/><Relationship Id="rId21" Type="http://schemas.openxmlformats.org/officeDocument/2006/relationships/image" Target="../media/image55.png"/><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60.png"/><Relationship Id="rId2" Type="http://schemas.openxmlformats.org/officeDocument/2006/relationships/image" Target="../media/image37.png"/><Relationship Id="rId16" Type="http://schemas.openxmlformats.org/officeDocument/2006/relationships/image" Target="../media/image59.png"/><Relationship Id="rId20" Type="http://schemas.openxmlformats.org/officeDocument/2006/relationships/image" Target="../media/image63.png"/><Relationship Id="rId1" Type="http://schemas.openxmlformats.org/officeDocument/2006/relationships/slideLayout" Target="../slideLayouts/slideLayout25.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4.png"/><Relationship Id="rId15" Type="http://schemas.openxmlformats.org/officeDocument/2006/relationships/image" Target="../media/image58.png"/><Relationship Id="rId10" Type="http://schemas.openxmlformats.org/officeDocument/2006/relationships/image" Target="../media/image52.png"/><Relationship Id="rId19" Type="http://schemas.openxmlformats.org/officeDocument/2006/relationships/image" Target="../media/image62.png"/><Relationship Id="rId4" Type="http://schemas.openxmlformats.org/officeDocument/2006/relationships/image" Target="../media/image39.png"/><Relationship Id="rId9" Type="http://schemas.openxmlformats.org/officeDocument/2006/relationships/image" Target="../media/image51.png"/><Relationship Id="rId14" Type="http://schemas.openxmlformats.org/officeDocument/2006/relationships/image" Target="../media/image57.png"/><Relationship Id="rId22"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hyperlink" Target="https://environment.ec.europa.eu/system/files/2023-07/Proposal%20for%20a%20DIRECTIVE%20OF%20THE%20EUROPEAN%20PARLIAMENT%20AND%20OF%20THE%20COUNCIL%20on%20Soil%20Monitoring%20and%20Resilience_COM_2023_416_final.pdf"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3" Type="http://schemas.openxmlformats.org/officeDocument/2006/relationships/image" Target="../media/image21.png"/><Relationship Id="rId18" Type="http://schemas.openxmlformats.org/officeDocument/2006/relationships/image" Target="../media/image28.png"/><Relationship Id="rId26" Type="http://schemas.openxmlformats.org/officeDocument/2006/relationships/image" Target="../media/image42.png"/><Relationship Id="rId39" Type="http://schemas.openxmlformats.org/officeDocument/2006/relationships/image" Target="../media/image55.png"/><Relationship Id="rId21" Type="http://schemas.openxmlformats.org/officeDocument/2006/relationships/image" Target="../media/image37.png"/><Relationship Id="rId34" Type="http://schemas.openxmlformats.org/officeDocument/2006/relationships/image" Target="../media/image50.png"/><Relationship Id="rId42" Type="http://schemas.openxmlformats.org/officeDocument/2006/relationships/image" Target="../media/image58.png"/><Relationship Id="rId47" Type="http://schemas.openxmlformats.org/officeDocument/2006/relationships/image" Target="../media/image63.png"/><Relationship Id="rId50" Type="http://schemas.openxmlformats.org/officeDocument/2006/relationships/image" Target="../media/image33.png"/><Relationship Id="rId7" Type="http://schemas.openxmlformats.org/officeDocument/2006/relationships/image" Target="../media/image15.png"/><Relationship Id="rId2" Type="http://schemas.openxmlformats.org/officeDocument/2006/relationships/image" Target="../media/image30.png"/><Relationship Id="rId16" Type="http://schemas.openxmlformats.org/officeDocument/2006/relationships/image" Target="../media/image24.png"/><Relationship Id="rId29" Type="http://schemas.openxmlformats.org/officeDocument/2006/relationships/image" Target="../media/image45.png"/><Relationship Id="rId11" Type="http://schemas.openxmlformats.org/officeDocument/2006/relationships/image" Target="../media/image19.png"/><Relationship Id="rId24" Type="http://schemas.openxmlformats.org/officeDocument/2006/relationships/image" Target="../media/image40.png"/><Relationship Id="rId32" Type="http://schemas.openxmlformats.org/officeDocument/2006/relationships/image" Target="../media/image48.png"/><Relationship Id="rId37" Type="http://schemas.openxmlformats.org/officeDocument/2006/relationships/image" Target="../media/image53.png"/><Relationship Id="rId40" Type="http://schemas.openxmlformats.org/officeDocument/2006/relationships/image" Target="../media/image56.png"/><Relationship Id="rId45" Type="http://schemas.openxmlformats.org/officeDocument/2006/relationships/image" Target="../media/image61.pn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9.png"/><Relationship Id="rId28" Type="http://schemas.openxmlformats.org/officeDocument/2006/relationships/image" Target="../media/image44.png"/><Relationship Id="rId36" Type="http://schemas.openxmlformats.org/officeDocument/2006/relationships/image" Target="../media/image52.png"/><Relationship Id="rId49" Type="http://schemas.openxmlformats.org/officeDocument/2006/relationships/image" Target="../media/image29.png"/><Relationship Id="rId10" Type="http://schemas.openxmlformats.org/officeDocument/2006/relationships/image" Target="../media/image18.png"/><Relationship Id="rId19" Type="http://schemas.openxmlformats.org/officeDocument/2006/relationships/image" Target="../media/image32.png"/><Relationship Id="rId31" Type="http://schemas.openxmlformats.org/officeDocument/2006/relationships/image" Target="../media/image47.png"/><Relationship Id="rId44" Type="http://schemas.openxmlformats.org/officeDocument/2006/relationships/image" Target="../media/image60.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8.png"/><Relationship Id="rId27" Type="http://schemas.openxmlformats.org/officeDocument/2006/relationships/image" Target="../media/image43.png"/><Relationship Id="rId30" Type="http://schemas.openxmlformats.org/officeDocument/2006/relationships/image" Target="../media/image46.png"/><Relationship Id="rId35" Type="http://schemas.openxmlformats.org/officeDocument/2006/relationships/image" Target="../media/image51.png"/><Relationship Id="rId43" Type="http://schemas.openxmlformats.org/officeDocument/2006/relationships/image" Target="../media/image59.png"/><Relationship Id="rId48" Type="http://schemas.openxmlformats.org/officeDocument/2006/relationships/image" Target="../media/image27.png"/><Relationship Id="rId8" Type="http://schemas.openxmlformats.org/officeDocument/2006/relationships/image" Target="../media/image16.png"/><Relationship Id="rId51" Type="http://schemas.openxmlformats.org/officeDocument/2006/relationships/image" Target="../media/image31.png"/><Relationship Id="rId3" Type="http://schemas.openxmlformats.org/officeDocument/2006/relationships/image" Target="../media/image11.png"/><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image" Target="../media/image41.png"/><Relationship Id="rId33" Type="http://schemas.openxmlformats.org/officeDocument/2006/relationships/image" Target="../media/image49.png"/><Relationship Id="rId38" Type="http://schemas.openxmlformats.org/officeDocument/2006/relationships/image" Target="../media/image54.png"/><Relationship Id="rId46" Type="http://schemas.openxmlformats.org/officeDocument/2006/relationships/image" Target="../media/image62.png"/><Relationship Id="rId20" Type="http://schemas.openxmlformats.org/officeDocument/2006/relationships/image" Target="../media/image36.png"/><Relationship Id="rId41" Type="http://schemas.openxmlformats.org/officeDocument/2006/relationships/image" Target="../media/image57.png"/><Relationship Id="rId1" Type="http://schemas.openxmlformats.org/officeDocument/2006/relationships/slideLayout" Target="../slideLayouts/slideLayout38.xml"/><Relationship Id="rId6"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3.png"/><Relationship Id="rId1" Type="http://schemas.openxmlformats.org/officeDocument/2006/relationships/slideLayout" Target="../slideLayouts/slideLayout49.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jpeg"/><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5.png"/><Relationship Id="rId1" Type="http://schemas.openxmlformats.org/officeDocument/2006/relationships/slideLayout" Target="../slideLayouts/slideLayout49.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9.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9.xml"/><Relationship Id="rId5" Type="http://schemas.openxmlformats.org/officeDocument/2006/relationships/hyperlink" Target="https://www.youtube.com/watch?v=4j-JU2Kb2b0" TargetMode="Externa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9.xm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jpeg"/><Relationship Id="rId1" Type="http://schemas.openxmlformats.org/officeDocument/2006/relationships/slideLayout" Target="../slideLayouts/slideLayout49.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49.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jpeg"/></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image" Target="../media/image7.jpeg"/><Relationship Id="rId16" Type="http://schemas.openxmlformats.org/officeDocument/2006/relationships/image" Target="../media/image23.png"/><Relationship Id="rId1" Type="http://schemas.openxmlformats.org/officeDocument/2006/relationships/slideLayout" Target="../slideLayouts/slideLayout25.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7.jpe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image" Target="../media/image26.png"/><Relationship Id="rId1" Type="http://schemas.openxmlformats.org/officeDocument/2006/relationships/slideLayout" Target="../slideLayouts/slideLayout25.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5.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7.jpe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7.jpeg"/><Relationship Id="rId2" Type="http://schemas.openxmlformats.org/officeDocument/2006/relationships/image" Target="../media/image36.png"/><Relationship Id="rId16" Type="http://schemas.openxmlformats.org/officeDocument/2006/relationships/image" Target="../media/image50.png"/><Relationship Id="rId1" Type="http://schemas.openxmlformats.org/officeDocument/2006/relationships/slideLayout" Target="../slideLayouts/slideLayout25.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9.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7.jpe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1.xml"/><Relationship Id="rId16" Type="http://schemas.openxmlformats.org/officeDocument/2006/relationships/image" Target="../media/image63.png"/><Relationship Id="rId1" Type="http://schemas.openxmlformats.org/officeDocument/2006/relationships/slideLayout" Target="../slideLayouts/slideLayout25.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Picture 68"/>
          <p:cNvPicPr/>
          <p:nvPr/>
        </p:nvPicPr>
        <p:blipFill>
          <a:blip r:embed="rId2"/>
          <a:stretch/>
        </p:blipFill>
        <p:spPr>
          <a:xfrm>
            <a:off x="0" y="3240"/>
            <a:ext cx="12191400" cy="6851160"/>
          </a:xfrm>
          <a:prstGeom prst="rect">
            <a:avLst/>
          </a:prstGeom>
          <a:ln>
            <a:noFill/>
          </a:ln>
        </p:spPr>
      </p:pic>
      <p:sp>
        <p:nvSpPr>
          <p:cNvPr id="311" name="CustomShape 1"/>
          <p:cNvSpPr/>
          <p:nvPr/>
        </p:nvSpPr>
        <p:spPr>
          <a:xfrm flipV="1">
            <a:off x="0" y="5833440"/>
            <a:ext cx="12191400" cy="102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a:lstStyle/>
          <a:p>
            <a:endParaRPr lang="fr-FR"/>
          </a:p>
        </p:txBody>
      </p:sp>
      <p:pic>
        <p:nvPicPr>
          <p:cNvPr id="312" name="Graphic 40"/>
          <p:cNvPicPr/>
          <p:nvPr/>
        </p:nvPicPr>
        <p:blipFill>
          <a:blip r:embed="rId3"/>
          <a:stretch/>
        </p:blipFill>
        <p:spPr>
          <a:xfrm>
            <a:off x="116280" y="5900760"/>
            <a:ext cx="1021320" cy="921600"/>
          </a:xfrm>
          <a:prstGeom prst="rect">
            <a:avLst/>
          </a:prstGeom>
          <a:ln>
            <a:noFill/>
          </a:ln>
        </p:spPr>
      </p:pic>
      <p:pic>
        <p:nvPicPr>
          <p:cNvPr id="313" name="Picture 41"/>
          <p:cNvPicPr/>
          <p:nvPr/>
        </p:nvPicPr>
        <p:blipFill>
          <a:blip r:embed="rId4"/>
          <a:stretch/>
        </p:blipFill>
        <p:spPr>
          <a:xfrm>
            <a:off x="1245600" y="5949720"/>
            <a:ext cx="728280" cy="830520"/>
          </a:xfrm>
          <a:prstGeom prst="rect">
            <a:avLst/>
          </a:prstGeom>
          <a:ln>
            <a:noFill/>
          </a:ln>
        </p:spPr>
      </p:pic>
      <p:pic>
        <p:nvPicPr>
          <p:cNvPr id="314" name="Picture 9"/>
          <p:cNvPicPr/>
          <p:nvPr/>
        </p:nvPicPr>
        <p:blipFill>
          <a:blip r:embed="rId5"/>
          <a:stretch/>
        </p:blipFill>
        <p:spPr>
          <a:xfrm>
            <a:off x="8446320" y="6078600"/>
            <a:ext cx="2122560" cy="530280"/>
          </a:xfrm>
          <a:prstGeom prst="rect">
            <a:avLst/>
          </a:prstGeom>
          <a:ln>
            <a:noFill/>
          </a:ln>
        </p:spPr>
      </p:pic>
      <p:pic>
        <p:nvPicPr>
          <p:cNvPr id="315" name="Picture 12"/>
          <p:cNvPicPr/>
          <p:nvPr/>
        </p:nvPicPr>
        <p:blipFill>
          <a:blip r:embed="rId6"/>
          <a:stretch/>
        </p:blipFill>
        <p:spPr>
          <a:xfrm>
            <a:off x="10848960" y="6139440"/>
            <a:ext cx="1115280" cy="401400"/>
          </a:xfrm>
          <a:prstGeom prst="rect">
            <a:avLst/>
          </a:prstGeom>
          <a:ln>
            <a:noFill/>
          </a:ln>
        </p:spPr>
      </p:pic>
      <p:grpSp>
        <p:nvGrpSpPr>
          <p:cNvPr id="316" name="Group 2"/>
          <p:cNvGrpSpPr/>
          <p:nvPr/>
        </p:nvGrpSpPr>
        <p:grpSpPr>
          <a:xfrm>
            <a:off x="2901600" y="3777480"/>
            <a:ext cx="4644360" cy="1290534"/>
            <a:chOff x="2901600" y="3777480"/>
            <a:chExt cx="4644360" cy="1290534"/>
          </a:xfrm>
        </p:grpSpPr>
        <p:sp>
          <p:nvSpPr>
            <p:cNvPr id="317" name="CustomShape 3"/>
            <p:cNvSpPr/>
            <p:nvPr/>
          </p:nvSpPr>
          <p:spPr>
            <a:xfrm>
              <a:off x="3078720" y="3777480"/>
              <a:ext cx="3345480" cy="67565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3800" b="1" strike="noStrike" spc="-1" dirty="0">
                  <a:solidFill>
                    <a:srgbClr val="4A2615"/>
                  </a:solidFill>
                  <a:latin typeface="Sofia Sans Semi Condensed"/>
                  <a:ea typeface="DejaVu Sans"/>
                </a:rPr>
                <a:t>NOTIONS CLES</a:t>
              </a:r>
              <a:endParaRPr lang="fr-FR" sz="3800" b="0" strike="noStrike" spc="-1" dirty="0">
                <a:latin typeface="Arial"/>
              </a:endParaRPr>
            </a:p>
          </p:txBody>
        </p:sp>
        <p:sp>
          <p:nvSpPr>
            <p:cNvPr id="318" name="Line 4"/>
            <p:cNvSpPr/>
            <p:nvPr/>
          </p:nvSpPr>
          <p:spPr>
            <a:xfrm>
              <a:off x="2901600" y="3902040"/>
              <a:ext cx="0" cy="838440"/>
            </a:xfrm>
            <a:prstGeom prst="line">
              <a:avLst/>
            </a:prstGeom>
            <a:ln w="25560">
              <a:solidFill>
                <a:srgbClr val="88C979"/>
              </a:solidFill>
              <a:round/>
            </a:ln>
          </p:spPr>
          <p:style>
            <a:lnRef idx="1">
              <a:schemeClr val="accent1"/>
            </a:lnRef>
            <a:fillRef idx="0">
              <a:schemeClr val="accent1"/>
            </a:fillRef>
            <a:effectRef idx="0">
              <a:schemeClr val="accent1"/>
            </a:effectRef>
            <a:fontRef idx="minor"/>
          </p:style>
          <p:txBody>
            <a:bodyPr/>
            <a:lstStyle/>
            <a:p>
              <a:endParaRPr lang="fr-FR"/>
            </a:p>
          </p:txBody>
        </p:sp>
        <p:sp>
          <p:nvSpPr>
            <p:cNvPr id="319" name="CustomShape 5"/>
            <p:cNvSpPr/>
            <p:nvPr/>
          </p:nvSpPr>
          <p:spPr>
            <a:xfrm>
              <a:off x="3085200" y="4392360"/>
              <a:ext cx="4460760" cy="67565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endParaRPr lang="fr-FR" sz="3800" b="0" strike="noStrike" spc="-1" dirty="0">
                <a:latin typeface="Arial"/>
              </a:endParaRPr>
            </a:p>
          </p:txBody>
        </p:sp>
      </p:grpSp>
      <p:pic>
        <p:nvPicPr>
          <p:cNvPr id="320" name="Picture 16"/>
          <p:cNvPicPr/>
          <p:nvPr/>
        </p:nvPicPr>
        <p:blipFill>
          <a:blip r:embed="rId7"/>
          <a:stretch/>
        </p:blipFill>
        <p:spPr>
          <a:xfrm>
            <a:off x="362880" y="611280"/>
            <a:ext cx="6094080" cy="3427560"/>
          </a:xfrm>
          <a:prstGeom prst="rect">
            <a:avLst/>
          </a:prstGeom>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 name="Google Shape;168;p5"/>
          <p:cNvPicPr/>
          <p:nvPr/>
        </p:nvPicPr>
        <p:blipFill>
          <a:blip r:embed="rId2"/>
          <a:stretch/>
        </p:blipFill>
        <p:spPr>
          <a:xfrm>
            <a:off x="13848984" y="215369"/>
            <a:ext cx="1708560" cy="1630080"/>
          </a:xfrm>
          <a:prstGeom prst="rect">
            <a:avLst/>
          </a:prstGeom>
          <a:ln>
            <a:noFill/>
          </a:ln>
        </p:spPr>
      </p:pic>
      <p:pic>
        <p:nvPicPr>
          <p:cNvPr id="484" name="Google Shape;169;p5"/>
          <p:cNvPicPr/>
          <p:nvPr/>
        </p:nvPicPr>
        <p:blipFill>
          <a:blip r:embed="rId3"/>
          <a:stretch/>
        </p:blipFill>
        <p:spPr>
          <a:xfrm>
            <a:off x="15209874" y="4445548"/>
            <a:ext cx="1604880" cy="1513800"/>
          </a:xfrm>
          <a:prstGeom prst="rect">
            <a:avLst/>
          </a:prstGeom>
          <a:ln>
            <a:noFill/>
          </a:ln>
        </p:spPr>
      </p:pic>
      <p:pic>
        <p:nvPicPr>
          <p:cNvPr id="485" name="Google Shape;170;p5"/>
          <p:cNvPicPr/>
          <p:nvPr/>
        </p:nvPicPr>
        <p:blipFill>
          <a:blip r:embed="rId4"/>
          <a:stretch/>
        </p:blipFill>
        <p:spPr>
          <a:xfrm>
            <a:off x="14703264" y="2579177"/>
            <a:ext cx="1604880" cy="1528200"/>
          </a:xfrm>
          <a:prstGeom prst="rect">
            <a:avLst/>
          </a:prstGeom>
          <a:ln>
            <a:noFill/>
          </a:ln>
        </p:spPr>
      </p:pic>
      <p:pic>
        <p:nvPicPr>
          <p:cNvPr id="490" name="Google Shape;175;p5"/>
          <p:cNvPicPr/>
          <p:nvPr/>
        </p:nvPicPr>
        <p:blipFill>
          <a:blip r:embed="rId5"/>
          <a:stretch/>
        </p:blipFill>
        <p:spPr>
          <a:xfrm>
            <a:off x="490874" y="1585252"/>
            <a:ext cx="1436040" cy="1315080"/>
          </a:xfrm>
          <a:prstGeom prst="rect">
            <a:avLst/>
          </a:prstGeom>
          <a:ln>
            <a:noFill/>
          </a:ln>
        </p:spPr>
      </p:pic>
      <p:pic>
        <p:nvPicPr>
          <p:cNvPr id="494" name="Google Shape;179;p5"/>
          <p:cNvPicPr/>
          <p:nvPr/>
        </p:nvPicPr>
        <p:blipFill>
          <a:blip r:embed="rId6"/>
          <a:stretch/>
        </p:blipFill>
        <p:spPr>
          <a:xfrm>
            <a:off x="12701554" y="2473650"/>
            <a:ext cx="1546560" cy="1483200"/>
          </a:xfrm>
          <a:prstGeom prst="rect">
            <a:avLst/>
          </a:prstGeom>
          <a:ln>
            <a:noFill/>
          </a:ln>
        </p:spPr>
      </p:pic>
      <p:pic>
        <p:nvPicPr>
          <p:cNvPr id="495" name="Google Shape;180;p5"/>
          <p:cNvPicPr/>
          <p:nvPr/>
        </p:nvPicPr>
        <p:blipFill>
          <a:blip r:embed="rId7"/>
          <a:stretch/>
        </p:blipFill>
        <p:spPr>
          <a:xfrm>
            <a:off x="6226793" y="4043175"/>
            <a:ext cx="1511964" cy="1464008"/>
          </a:xfrm>
          <a:prstGeom prst="rect">
            <a:avLst/>
          </a:prstGeom>
          <a:ln>
            <a:noFill/>
          </a:ln>
        </p:spPr>
      </p:pic>
      <p:pic>
        <p:nvPicPr>
          <p:cNvPr id="497" name="Google Shape;182;p5"/>
          <p:cNvPicPr/>
          <p:nvPr/>
        </p:nvPicPr>
        <p:blipFill>
          <a:blip r:embed="rId8"/>
          <a:stretch/>
        </p:blipFill>
        <p:spPr>
          <a:xfrm>
            <a:off x="76320" y="47160"/>
            <a:ext cx="1546560" cy="534960"/>
          </a:xfrm>
          <a:prstGeom prst="rect">
            <a:avLst/>
          </a:prstGeom>
          <a:ln>
            <a:noFill/>
          </a:ln>
        </p:spPr>
      </p:pic>
      <p:sp>
        <p:nvSpPr>
          <p:cNvPr id="498" name="CustomShape 1"/>
          <p:cNvSpPr/>
          <p:nvPr/>
        </p:nvSpPr>
        <p:spPr>
          <a:xfrm>
            <a:off x="653040" y="756720"/>
            <a:ext cx="10680840" cy="360"/>
          </a:xfrm>
          <a:custGeom>
            <a:avLst/>
            <a:gdLst/>
            <a:ahLst/>
            <a:cxnLst/>
            <a:rect l="l" t="t" r="r" b="b"/>
            <a:pathLst>
              <a:path w="21600" h="21600">
                <a:moveTo>
                  <a:pt x="0" y="0"/>
                </a:moveTo>
                <a:lnTo>
                  <a:pt x="21600" y="21600"/>
                </a:lnTo>
              </a:path>
            </a:pathLst>
          </a:custGeom>
          <a:noFill/>
          <a:ln w="38160" cap="rnd">
            <a:solidFill>
              <a:srgbClr val="994F3A"/>
            </a:solidFill>
            <a:prstDash val="dash"/>
            <a:miter/>
          </a:ln>
        </p:spPr>
        <p:style>
          <a:lnRef idx="0">
            <a:scrgbClr r="0" g="0" b="0"/>
          </a:lnRef>
          <a:fillRef idx="0">
            <a:scrgbClr r="0" g="0" b="0"/>
          </a:fillRef>
          <a:effectRef idx="0">
            <a:scrgbClr r="0" g="0" b="0"/>
          </a:effectRef>
          <a:fontRef idx="minor"/>
        </p:style>
        <p:txBody>
          <a:bodyPr/>
          <a:lstStyle/>
          <a:p>
            <a:endParaRPr lang="fr-FR"/>
          </a:p>
        </p:txBody>
      </p:sp>
      <p:pic>
        <p:nvPicPr>
          <p:cNvPr id="3" name="Google Shape;216;p8">
            <a:extLst>
              <a:ext uri="{FF2B5EF4-FFF2-40B4-BE49-F238E27FC236}">
                <a16:creationId xmlns:a16="http://schemas.microsoft.com/office/drawing/2014/main" id="{FF56E8C4-9222-43FA-6DBA-F5942A3188CB}"/>
              </a:ext>
            </a:extLst>
          </p:cNvPr>
          <p:cNvPicPr/>
          <p:nvPr/>
        </p:nvPicPr>
        <p:blipFill>
          <a:blip r:embed="rId9"/>
          <a:stretch/>
        </p:blipFill>
        <p:spPr>
          <a:xfrm>
            <a:off x="9576134" y="3701032"/>
            <a:ext cx="1473120" cy="1378440"/>
          </a:xfrm>
          <a:prstGeom prst="rect">
            <a:avLst/>
          </a:prstGeom>
          <a:ln>
            <a:noFill/>
          </a:ln>
        </p:spPr>
      </p:pic>
      <p:pic>
        <p:nvPicPr>
          <p:cNvPr id="4" name="Google Shape;217;p8">
            <a:extLst>
              <a:ext uri="{FF2B5EF4-FFF2-40B4-BE49-F238E27FC236}">
                <a16:creationId xmlns:a16="http://schemas.microsoft.com/office/drawing/2014/main" id="{A3879CC3-497E-C9BA-349F-5D727FC2535D}"/>
              </a:ext>
            </a:extLst>
          </p:cNvPr>
          <p:cNvPicPr/>
          <p:nvPr/>
        </p:nvPicPr>
        <p:blipFill>
          <a:blip r:embed="rId10"/>
          <a:stretch/>
        </p:blipFill>
        <p:spPr>
          <a:xfrm>
            <a:off x="8118174" y="3571658"/>
            <a:ext cx="1473120" cy="1397160"/>
          </a:xfrm>
          <a:prstGeom prst="rect">
            <a:avLst/>
          </a:prstGeom>
          <a:ln>
            <a:noFill/>
          </a:ln>
        </p:spPr>
      </p:pic>
      <p:pic>
        <p:nvPicPr>
          <p:cNvPr id="5" name="Google Shape;218;p8">
            <a:extLst>
              <a:ext uri="{FF2B5EF4-FFF2-40B4-BE49-F238E27FC236}">
                <a16:creationId xmlns:a16="http://schemas.microsoft.com/office/drawing/2014/main" id="{7F273681-2874-BBCC-9C97-5DC6C126A1B0}"/>
              </a:ext>
            </a:extLst>
          </p:cNvPr>
          <p:cNvPicPr/>
          <p:nvPr/>
        </p:nvPicPr>
        <p:blipFill>
          <a:blip r:embed="rId11"/>
          <a:stretch/>
        </p:blipFill>
        <p:spPr>
          <a:xfrm>
            <a:off x="8351216" y="4299880"/>
            <a:ext cx="1473120" cy="1393560"/>
          </a:xfrm>
          <a:prstGeom prst="rect">
            <a:avLst/>
          </a:prstGeom>
          <a:ln>
            <a:noFill/>
          </a:ln>
        </p:spPr>
      </p:pic>
      <p:pic>
        <p:nvPicPr>
          <p:cNvPr id="6" name="Google Shape;219;p8">
            <a:extLst>
              <a:ext uri="{FF2B5EF4-FFF2-40B4-BE49-F238E27FC236}">
                <a16:creationId xmlns:a16="http://schemas.microsoft.com/office/drawing/2014/main" id="{FA4C89E7-BB2D-5A91-1485-AA7AEB71604F}"/>
              </a:ext>
            </a:extLst>
          </p:cNvPr>
          <p:cNvPicPr/>
          <p:nvPr/>
        </p:nvPicPr>
        <p:blipFill>
          <a:blip r:embed="rId12"/>
          <a:stretch/>
        </p:blipFill>
        <p:spPr>
          <a:xfrm>
            <a:off x="8647066" y="5017073"/>
            <a:ext cx="1473120" cy="1371600"/>
          </a:xfrm>
          <a:prstGeom prst="rect">
            <a:avLst/>
          </a:prstGeom>
          <a:ln>
            <a:noFill/>
          </a:ln>
        </p:spPr>
      </p:pic>
      <p:pic>
        <p:nvPicPr>
          <p:cNvPr id="8" name="Google Shape;221;p8">
            <a:extLst>
              <a:ext uri="{FF2B5EF4-FFF2-40B4-BE49-F238E27FC236}">
                <a16:creationId xmlns:a16="http://schemas.microsoft.com/office/drawing/2014/main" id="{133FEBFF-0AA5-0A49-9894-FC6E31837C6C}"/>
              </a:ext>
            </a:extLst>
          </p:cNvPr>
          <p:cNvPicPr/>
          <p:nvPr/>
        </p:nvPicPr>
        <p:blipFill>
          <a:blip r:embed="rId13"/>
          <a:stretch/>
        </p:blipFill>
        <p:spPr>
          <a:xfrm>
            <a:off x="3896012" y="1120591"/>
            <a:ext cx="1473120" cy="1362600"/>
          </a:xfrm>
          <a:prstGeom prst="rect">
            <a:avLst/>
          </a:prstGeom>
          <a:ln>
            <a:noFill/>
          </a:ln>
        </p:spPr>
      </p:pic>
      <p:pic>
        <p:nvPicPr>
          <p:cNvPr id="9" name="Google Shape;222;p8">
            <a:extLst>
              <a:ext uri="{FF2B5EF4-FFF2-40B4-BE49-F238E27FC236}">
                <a16:creationId xmlns:a16="http://schemas.microsoft.com/office/drawing/2014/main" id="{C0F4816D-2EFE-4690-0090-8A32C2C534E8}"/>
              </a:ext>
            </a:extLst>
          </p:cNvPr>
          <p:cNvPicPr/>
          <p:nvPr/>
        </p:nvPicPr>
        <p:blipFill>
          <a:blip r:embed="rId14"/>
          <a:stretch/>
        </p:blipFill>
        <p:spPr>
          <a:xfrm>
            <a:off x="2383856" y="1152127"/>
            <a:ext cx="1473120" cy="1360800"/>
          </a:xfrm>
          <a:prstGeom prst="rect">
            <a:avLst/>
          </a:prstGeom>
          <a:ln>
            <a:noFill/>
          </a:ln>
        </p:spPr>
      </p:pic>
      <p:pic>
        <p:nvPicPr>
          <p:cNvPr id="10" name="Google Shape;223;p8">
            <a:extLst>
              <a:ext uri="{FF2B5EF4-FFF2-40B4-BE49-F238E27FC236}">
                <a16:creationId xmlns:a16="http://schemas.microsoft.com/office/drawing/2014/main" id="{7117D211-EB4F-373F-24EF-629207F7B6E3}"/>
              </a:ext>
            </a:extLst>
          </p:cNvPr>
          <p:cNvPicPr/>
          <p:nvPr/>
        </p:nvPicPr>
        <p:blipFill>
          <a:blip r:embed="rId15"/>
          <a:stretch/>
        </p:blipFill>
        <p:spPr>
          <a:xfrm>
            <a:off x="13112424" y="6369306"/>
            <a:ext cx="1473120" cy="1407600"/>
          </a:xfrm>
          <a:prstGeom prst="rect">
            <a:avLst/>
          </a:prstGeom>
          <a:ln>
            <a:noFill/>
          </a:ln>
        </p:spPr>
      </p:pic>
      <p:pic>
        <p:nvPicPr>
          <p:cNvPr id="11" name="Google Shape;224;p8">
            <a:extLst>
              <a:ext uri="{FF2B5EF4-FFF2-40B4-BE49-F238E27FC236}">
                <a16:creationId xmlns:a16="http://schemas.microsoft.com/office/drawing/2014/main" id="{2151B37E-D435-A79C-B3F2-465C82285719}"/>
              </a:ext>
            </a:extLst>
          </p:cNvPr>
          <p:cNvPicPr/>
          <p:nvPr/>
        </p:nvPicPr>
        <p:blipFill>
          <a:blip r:embed="rId16"/>
          <a:stretch/>
        </p:blipFill>
        <p:spPr>
          <a:xfrm>
            <a:off x="4294388" y="1637483"/>
            <a:ext cx="1473120" cy="1374120"/>
          </a:xfrm>
          <a:prstGeom prst="rect">
            <a:avLst/>
          </a:prstGeom>
          <a:ln>
            <a:noFill/>
          </a:ln>
        </p:spPr>
      </p:pic>
      <p:pic>
        <p:nvPicPr>
          <p:cNvPr id="12" name="Google Shape;225;p8">
            <a:extLst>
              <a:ext uri="{FF2B5EF4-FFF2-40B4-BE49-F238E27FC236}">
                <a16:creationId xmlns:a16="http://schemas.microsoft.com/office/drawing/2014/main" id="{1853F8CC-D9FA-EBAE-2EE5-658740A69D1E}"/>
              </a:ext>
            </a:extLst>
          </p:cNvPr>
          <p:cNvPicPr/>
          <p:nvPr/>
        </p:nvPicPr>
        <p:blipFill>
          <a:blip r:embed="rId17"/>
          <a:stretch/>
        </p:blipFill>
        <p:spPr>
          <a:xfrm>
            <a:off x="2687966" y="1694629"/>
            <a:ext cx="1473120" cy="1358640"/>
          </a:xfrm>
          <a:prstGeom prst="rect">
            <a:avLst/>
          </a:prstGeom>
          <a:ln>
            <a:noFill/>
          </a:ln>
        </p:spPr>
      </p:pic>
      <p:pic>
        <p:nvPicPr>
          <p:cNvPr id="13" name="Google Shape;226;p8">
            <a:extLst>
              <a:ext uri="{FF2B5EF4-FFF2-40B4-BE49-F238E27FC236}">
                <a16:creationId xmlns:a16="http://schemas.microsoft.com/office/drawing/2014/main" id="{E2FAE3BE-072E-E19C-1E0E-13256758EAE7}"/>
              </a:ext>
            </a:extLst>
          </p:cNvPr>
          <p:cNvPicPr/>
          <p:nvPr/>
        </p:nvPicPr>
        <p:blipFill>
          <a:blip r:embed="rId18"/>
          <a:stretch/>
        </p:blipFill>
        <p:spPr>
          <a:xfrm>
            <a:off x="3540716" y="2109056"/>
            <a:ext cx="1473120" cy="1348560"/>
          </a:xfrm>
          <a:prstGeom prst="rect">
            <a:avLst/>
          </a:prstGeom>
          <a:ln>
            <a:noFill/>
          </a:ln>
        </p:spPr>
      </p:pic>
      <p:pic>
        <p:nvPicPr>
          <p:cNvPr id="14" name="Google Shape;227;p8">
            <a:extLst>
              <a:ext uri="{FF2B5EF4-FFF2-40B4-BE49-F238E27FC236}">
                <a16:creationId xmlns:a16="http://schemas.microsoft.com/office/drawing/2014/main" id="{1483BFBD-6DDC-A270-5C82-852D07FB6077}"/>
              </a:ext>
            </a:extLst>
          </p:cNvPr>
          <p:cNvPicPr/>
          <p:nvPr/>
        </p:nvPicPr>
        <p:blipFill>
          <a:blip r:embed="rId19"/>
          <a:stretch/>
        </p:blipFill>
        <p:spPr>
          <a:xfrm>
            <a:off x="14686973" y="5156985"/>
            <a:ext cx="1441440" cy="1348560"/>
          </a:xfrm>
          <a:prstGeom prst="rect">
            <a:avLst/>
          </a:prstGeom>
          <a:ln>
            <a:noFill/>
          </a:ln>
        </p:spPr>
      </p:pic>
      <p:pic>
        <p:nvPicPr>
          <p:cNvPr id="15" name="Google Shape;228;p8">
            <a:extLst>
              <a:ext uri="{FF2B5EF4-FFF2-40B4-BE49-F238E27FC236}">
                <a16:creationId xmlns:a16="http://schemas.microsoft.com/office/drawing/2014/main" id="{4A80A83A-0578-2F92-213A-1A2697782369}"/>
              </a:ext>
            </a:extLst>
          </p:cNvPr>
          <p:cNvPicPr/>
          <p:nvPr/>
        </p:nvPicPr>
        <p:blipFill>
          <a:blip r:embed="rId20"/>
          <a:stretch/>
        </p:blipFill>
        <p:spPr>
          <a:xfrm>
            <a:off x="9946406" y="4150703"/>
            <a:ext cx="1441440" cy="1356480"/>
          </a:xfrm>
          <a:prstGeom prst="rect">
            <a:avLst/>
          </a:prstGeom>
          <a:ln>
            <a:noFill/>
          </a:ln>
        </p:spPr>
      </p:pic>
      <p:pic>
        <p:nvPicPr>
          <p:cNvPr id="7" name="Google Shape;220;p8">
            <a:extLst>
              <a:ext uri="{FF2B5EF4-FFF2-40B4-BE49-F238E27FC236}">
                <a16:creationId xmlns:a16="http://schemas.microsoft.com/office/drawing/2014/main" id="{965ACDE9-7C1F-EA96-125C-487E7669C4F5}"/>
              </a:ext>
            </a:extLst>
          </p:cNvPr>
          <p:cNvPicPr/>
          <p:nvPr/>
        </p:nvPicPr>
        <p:blipFill>
          <a:blip r:embed="rId21"/>
          <a:stretch/>
        </p:blipFill>
        <p:spPr>
          <a:xfrm>
            <a:off x="4373936" y="2500443"/>
            <a:ext cx="1473120" cy="1371600"/>
          </a:xfrm>
          <a:prstGeom prst="rect">
            <a:avLst/>
          </a:prstGeom>
          <a:ln>
            <a:noFill/>
          </a:ln>
        </p:spPr>
      </p:pic>
      <p:sp>
        <p:nvSpPr>
          <p:cNvPr id="16" name="Flèche : droite 15">
            <a:extLst>
              <a:ext uri="{FF2B5EF4-FFF2-40B4-BE49-F238E27FC236}">
                <a16:creationId xmlns:a16="http://schemas.microsoft.com/office/drawing/2014/main" id="{2AAEF37E-8948-59E3-D6C0-7E04B420413B}"/>
              </a:ext>
            </a:extLst>
          </p:cNvPr>
          <p:cNvSpPr/>
          <p:nvPr/>
        </p:nvSpPr>
        <p:spPr>
          <a:xfrm>
            <a:off x="1903295" y="2001874"/>
            <a:ext cx="1239045" cy="54525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Google Shape;220;p8">
            <a:extLst>
              <a:ext uri="{FF2B5EF4-FFF2-40B4-BE49-F238E27FC236}">
                <a16:creationId xmlns:a16="http://schemas.microsoft.com/office/drawing/2014/main" id="{5325C7C7-51DA-E253-88DB-F8DE133C3D29}"/>
              </a:ext>
            </a:extLst>
          </p:cNvPr>
          <p:cNvPicPr/>
          <p:nvPr/>
        </p:nvPicPr>
        <p:blipFill>
          <a:blip r:embed="rId21"/>
          <a:stretch/>
        </p:blipFill>
        <p:spPr>
          <a:xfrm>
            <a:off x="10211895" y="4925022"/>
            <a:ext cx="1473120" cy="1371600"/>
          </a:xfrm>
          <a:prstGeom prst="rect">
            <a:avLst/>
          </a:prstGeom>
          <a:ln>
            <a:noFill/>
          </a:ln>
        </p:spPr>
      </p:pic>
      <p:sp>
        <p:nvSpPr>
          <p:cNvPr id="18" name="Flèche : droite 17">
            <a:extLst>
              <a:ext uri="{FF2B5EF4-FFF2-40B4-BE49-F238E27FC236}">
                <a16:creationId xmlns:a16="http://schemas.microsoft.com/office/drawing/2014/main" id="{162FBF16-2E84-60F0-FA77-5A7087EBCC92}"/>
              </a:ext>
            </a:extLst>
          </p:cNvPr>
          <p:cNvSpPr/>
          <p:nvPr/>
        </p:nvSpPr>
        <p:spPr>
          <a:xfrm>
            <a:off x="7747622" y="4603554"/>
            <a:ext cx="1239045" cy="54525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Google Shape;192;p7">
            <a:extLst>
              <a:ext uri="{FF2B5EF4-FFF2-40B4-BE49-F238E27FC236}">
                <a16:creationId xmlns:a16="http://schemas.microsoft.com/office/drawing/2014/main" id="{A196759A-92E9-84D1-075C-458C601A7753}"/>
              </a:ext>
            </a:extLst>
          </p:cNvPr>
          <p:cNvPicPr/>
          <p:nvPr/>
        </p:nvPicPr>
        <p:blipFill>
          <a:blip r:embed="rId22"/>
          <a:stretch/>
        </p:blipFill>
        <p:spPr>
          <a:xfrm>
            <a:off x="12499850" y="4533402"/>
            <a:ext cx="1349134" cy="1337397"/>
          </a:xfrm>
          <a:prstGeom prst="rect">
            <a:avLst/>
          </a:prstGeom>
          <a:ln>
            <a:noFill/>
          </a:ln>
        </p:spPr>
      </p:pic>
      <p:sp>
        <p:nvSpPr>
          <p:cNvPr id="21" name="Ellipse 20">
            <a:extLst>
              <a:ext uri="{FF2B5EF4-FFF2-40B4-BE49-F238E27FC236}">
                <a16:creationId xmlns:a16="http://schemas.microsoft.com/office/drawing/2014/main" id="{AB26BEC0-D7FF-29B2-FC77-7BD9AA64744A}"/>
              </a:ext>
            </a:extLst>
          </p:cNvPr>
          <p:cNvSpPr/>
          <p:nvPr/>
        </p:nvSpPr>
        <p:spPr>
          <a:xfrm>
            <a:off x="286849" y="1258791"/>
            <a:ext cx="1949228" cy="2074381"/>
          </a:xfrm>
          <a:prstGeom prst="ellipse">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B9A1F68A-AB4F-DB67-223F-F76359006705}"/>
              </a:ext>
            </a:extLst>
          </p:cNvPr>
          <p:cNvSpPr/>
          <p:nvPr/>
        </p:nvSpPr>
        <p:spPr>
          <a:xfrm>
            <a:off x="5999243" y="3730791"/>
            <a:ext cx="1949228" cy="2074381"/>
          </a:xfrm>
          <a:prstGeom prst="ellipse">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B3F53526-C699-C433-5FE3-89157FD05F32}"/>
              </a:ext>
            </a:extLst>
          </p:cNvPr>
          <p:cNvSpPr/>
          <p:nvPr/>
        </p:nvSpPr>
        <p:spPr>
          <a:xfrm>
            <a:off x="15037700" y="4154699"/>
            <a:ext cx="1949228" cy="2074381"/>
          </a:xfrm>
          <a:prstGeom prst="ellipse">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Flèche : droite 19">
            <a:extLst>
              <a:ext uri="{FF2B5EF4-FFF2-40B4-BE49-F238E27FC236}">
                <a16:creationId xmlns:a16="http://schemas.microsoft.com/office/drawing/2014/main" id="{6C08947A-257E-54A4-B22E-F9CA22A82737}"/>
              </a:ext>
            </a:extLst>
          </p:cNvPr>
          <p:cNvSpPr/>
          <p:nvPr/>
        </p:nvSpPr>
        <p:spPr>
          <a:xfrm>
            <a:off x="13970829" y="4986684"/>
            <a:ext cx="1239045" cy="545253"/>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CustomShape 4">
            <a:extLst>
              <a:ext uri="{FF2B5EF4-FFF2-40B4-BE49-F238E27FC236}">
                <a16:creationId xmlns:a16="http://schemas.microsoft.com/office/drawing/2014/main" id="{3AC517E5-BF95-7F42-CAD4-41E040A1CFC0}"/>
              </a:ext>
            </a:extLst>
          </p:cNvPr>
          <p:cNvSpPr/>
          <p:nvPr/>
        </p:nvSpPr>
        <p:spPr>
          <a:xfrm>
            <a:off x="4822200" y="223785"/>
            <a:ext cx="7219080" cy="39865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fr-FR" sz="2000" b="1" strike="noStrike" spc="-1" dirty="0">
                <a:solidFill>
                  <a:srgbClr val="DE7646"/>
                </a:solidFill>
                <a:latin typeface="Livvic"/>
                <a:ea typeface="Livvic"/>
              </a:rPr>
              <a:t>LE FOND</a:t>
            </a:r>
            <a:endParaRPr lang="fr-FR" sz="2000" b="0" strike="noStrike" spc="-1" dirty="0">
              <a:latin typeface="Arial"/>
            </a:endParaRPr>
          </a:p>
        </p:txBody>
      </p:sp>
    </p:spTree>
    <p:extLst>
      <p:ext uri="{BB962C8B-B14F-4D97-AF65-F5344CB8AC3E}">
        <p14:creationId xmlns:p14="http://schemas.microsoft.com/office/powerpoint/2010/main" val="3492810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5" name="Google Shape;234;g2126632e267_1_3"/>
          <p:cNvPicPr/>
          <p:nvPr/>
        </p:nvPicPr>
        <p:blipFill>
          <a:blip r:embed="rId3"/>
          <a:stretch/>
        </p:blipFill>
        <p:spPr>
          <a:xfrm>
            <a:off x="76320" y="47160"/>
            <a:ext cx="1546560" cy="534960"/>
          </a:xfrm>
          <a:prstGeom prst="rect">
            <a:avLst/>
          </a:prstGeom>
          <a:ln>
            <a:noFill/>
          </a:ln>
        </p:spPr>
      </p:pic>
      <p:sp>
        <p:nvSpPr>
          <p:cNvPr id="536" name="CustomShape 1"/>
          <p:cNvSpPr/>
          <p:nvPr/>
        </p:nvSpPr>
        <p:spPr>
          <a:xfrm>
            <a:off x="653040" y="756720"/>
            <a:ext cx="10680480" cy="360"/>
          </a:xfrm>
          <a:custGeom>
            <a:avLst/>
            <a:gdLst/>
            <a:ahLst/>
            <a:cxnLst/>
            <a:rect l="l" t="t" r="r" b="b"/>
            <a:pathLst>
              <a:path w="21600" h="21600">
                <a:moveTo>
                  <a:pt x="0" y="0"/>
                </a:moveTo>
                <a:lnTo>
                  <a:pt x="21600" y="21600"/>
                </a:lnTo>
              </a:path>
            </a:pathLst>
          </a:custGeom>
          <a:noFill/>
          <a:ln w="38160" cap="rnd">
            <a:solidFill>
              <a:srgbClr val="994F3A"/>
            </a:solidFill>
            <a:prstDash val="dash"/>
            <a:miter/>
          </a:ln>
        </p:spPr>
        <p:style>
          <a:lnRef idx="0">
            <a:scrgbClr r="0" g="0" b="0"/>
          </a:lnRef>
          <a:fillRef idx="0">
            <a:scrgbClr r="0" g="0" b="0"/>
          </a:fillRef>
          <a:effectRef idx="0">
            <a:scrgbClr r="0" g="0" b="0"/>
          </a:effectRef>
          <a:fontRef idx="minor"/>
        </p:style>
        <p:txBody>
          <a:bodyPr/>
          <a:lstStyle/>
          <a:p>
            <a:endParaRPr lang="fr-FR"/>
          </a:p>
        </p:txBody>
      </p:sp>
      <p:sp>
        <p:nvSpPr>
          <p:cNvPr id="537" name="CustomShape 2"/>
          <p:cNvSpPr/>
          <p:nvPr/>
        </p:nvSpPr>
        <p:spPr>
          <a:xfrm>
            <a:off x="332280" y="1714680"/>
            <a:ext cx="11322360" cy="2902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457200" indent="-379080">
              <a:lnSpc>
                <a:spcPct val="100000"/>
              </a:lnSpc>
              <a:buClr>
                <a:srgbClr val="000000"/>
              </a:buClr>
              <a:buFont typeface="Calibri"/>
              <a:buChar char="●"/>
            </a:pPr>
            <a:r>
              <a:rPr lang="fr-FR" sz="2400" b="0" strike="noStrike" spc="-1">
                <a:solidFill>
                  <a:srgbClr val="000000"/>
                </a:solidFill>
                <a:latin typeface="Calibri"/>
                <a:ea typeface="Calibri"/>
              </a:rPr>
              <a:t>70% des sols européens sont considérés en mauvaise santé </a:t>
            </a:r>
            <a:r>
              <a:rPr lang="fr-FR" sz="2400" b="0" i="1" strike="noStrike" spc="-1">
                <a:solidFill>
                  <a:srgbClr val="000000"/>
                </a:solidFill>
                <a:latin typeface="Calibri"/>
                <a:ea typeface="Calibri"/>
              </a:rPr>
              <a:t>(Stratégie pour les sols de la CE à l’horizon 2030)</a:t>
            </a:r>
            <a:endParaRPr lang="fr-FR" sz="2400" b="0" strike="noStrike" spc="-1">
              <a:latin typeface="Arial"/>
            </a:endParaRPr>
          </a:p>
          <a:p>
            <a:pPr marL="914400">
              <a:lnSpc>
                <a:spcPct val="100000"/>
              </a:lnSpc>
            </a:pPr>
            <a:endParaRPr lang="fr-FR" sz="2400" b="0" strike="noStrike" spc="-1">
              <a:latin typeface="Arial"/>
            </a:endParaRPr>
          </a:p>
          <a:p>
            <a:pPr marL="457200" indent="-379080">
              <a:lnSpc>
                <a:spcPct val="100000"/>
              </a:lnSpc>
              <a:buClr>
                <a:srgbClr val="000000"/>
              </a:buClr>
              <a:buFont typeface="Calibri"/>
              <a:buChar char="●"/>
            </a:pPr>
            <a:r>
              <a:rPr lang="fr-FR" sz="2400" b="0" strike="noStrike" spc="-1">
                <a:solidFill>
                  <a:srgbClr val="000000"/>
                </a:solidFill>
                <a:latin typeface="Calibri"/>
                <a:ea typeface="Calibri"/>
              </a:rPr>
              <a:t>Arrêter et inverser cette tendance à la dégradation des sols pourraient générer jusqu'à 1 200 milliards d'euros par an d'avantages économiques à l'échelle mondial </a:t>
            </a:r>
            <a:r>
              <a:rPr lang="fr-FR" sz="2400" b="0" i="1" strike="noStrike" spc="-1">
                <a:solidFill>
                  <a:srgbClr val="000000"/>
                </a:solidFill>
                <a:latin typeface="Calibri"/>
                <a:ea typeface="Calibri"/>
              </a:rPr>
              <a:t>(Rapport d'évaluation sur la dégradation et la restauration des terres de l’IPBES 2018</a:t>
            </a:r>
            <a:r>
              <a:rPr lang="fr-FR" sz="2029" b="0" i="1" strike="noStrike" spc="-1">
                <a:solidFill>
                  <a:srgbClr val="000000"/>
                </a:solidFill>
                <a:latin typeface="Calibri"/>
                <a:ea typeface="Calibri"/>
              </a:rPr>
              <a:t>) </a:t>
            </a:r>
            <a:endParaRPr lang="fr-FR" sz="2029" b="0" strike="noStrike" spc="-1">
              <a:latin typeface="Arial"/>
            </a:endParaRPr>
          </a:p>
          <a:p>
            <a:pPr>
              <a:lnSpc>
                <a:spcPct val="100000"/>
              </a:lnSpc>
            </a:pPr>
            <a:endParaRPr lang="fr-FR" sz="2029" b="0" strike="noStrike" spc="-1">
              <a:latin typeface="Arial"/>
            </a:endParaRPr>
          </a:p>
          <a:p>
            <a:pPr>
              <a:lnSpc>
                <a:spcPct val="100000"/>
              </a:lnSpc>
            </a:pPr>
            <a:endParaRPr lang="fr-FR" sz="2029" b="0" strike="noStrike" spc="-1">
              <a:latin typeface="Arial"/>
            </a:endParaRPr>
          </a:p>
        </p:txBody>
      </p:sp>
      <p:sp>
        <p:nvSpPr>
          <p:cNvPr id="538" name="CustomShape 3"/>
          <p:cNvSpPr/>
          <p:nvPr/>
        </p:nvSpPr>
        <p:spPr>
          <a:xfrm>
            <a:off x="332280" y="1059840"/>
            <a:ext cx="8084880" cy="1001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7000"/>
              </a:lnSpc>
            </a:pPr>
            <a:r>
              <a:rPr lang="fr-FR" sz="2800" b="1" strike="noStrike" spc="-1">
                <a:solidFill>
                  <a:srgbClr val="047B3E"/>
                </a:solidFill>
                <a:latin typeface="Livvic"/>
                <a:ea typeface="DejaVu Sans"/>
              </a:rPr>
              <a:t>Un constat partagé à toutes les échelles : </a:t>
            </a:r>
            <a:endParaRPr lang="fr-FR" sz="2800" b="0" strike="noStrike" spc="-1">
              <a:latin typeface="Arial"/>
            </a:endParaRPr>
          </a:p>
        </p:txBody>
      </p:sp>
      <p:sp>
        <p:nvSpPr>
          <p:cNvPr id="539" name="CustomShape 4"/>
          <p:cNvSpPr/>
          <p:nvPr/>
        </p:nvSpPr>
        <p:spPr>
          <a:xfrm>
            <a:off x="332280" y="4389120"/>
            <a:ext cx="8084880" cy="545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7000"/>
              </a:lnSpc>
            </a:pPr>
            <a:r>
              <a:rPr lang="fr-FR" sz="2800" b="1" strike="noStrike" spc="-1">
                <a:solidFill>
                  <a:srgbClr val="047B3E"/>
                </a:solidFill>
                <a:latin typeface="Livvic"/>
                <a:ea typeface="DejaVu Sans"/>
              </a:rPr>
              <a:t>Une volonté européenne affirmée </a:t>
            </a:r>
            <a:endParaRPr lang="fr-FR" sz="2800" b="0" strike="noStrike" spc="-1">
              <a:latin typeface="Arial"/>
            </a:endParaRPr>
          </a:p>
        </p:txBody>
      </p:sp>
      <p:sp>
        <p:nvSpPr>
          <p:cNvPr id="540" name="CustomShape 5"/>
          <p:cNvSpPr/>
          <p:nvPr/>
        </p:nvSpPr>
        <p:spPr>
          <a:xfrm>
            <a:off x="332280" y="5043960"/>
            <a:ext cx="10886040" cy="1292662"/>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spAutoFit/>
          </a:bodyPr>
          <a:lstStyle/>
          <a:p>
            <a:pPr marL="457200" indent="-379080">
              <a:lnSpc>
                <a:spcPct val="100000"/>
              </a:lnSpc>
              <a:buClr>
                <a:srgbClr val="000000"/>
              </a:buClr>
              <a:buFont typeface="Calibri"/>
              <a:buChar char="●"/>
            </a:pPr>
            <a:r>
              <a:rPr lang="fr-FR" sz="2400" b="0" strike="noStrike" spc="-1" dirty="0">
                <a:solidFill>
                  <a:srgbClr val="000000"/>
                </a:solidFill>
                <a:latin typeface="Calibri"/>
                <a:ea typeface="Calibri"/>
              </a:rPr>
              <a:t>En 2050 tous les sols de l’UE doivent être en « bonne santé » </a:t>
            </a:r>
            <a:endParaRPr lang="fr-FR" sz="2400" b="0" strike="noStrike" spc="-1" dirty="0">
              <a:latin typeface="Arial"/>
            </a:endParaRPr>
          </a:p>
          <a:p>
            <a:pPr marL="457200" indent="-379080">
              <a:lnSpc>
                <a:spcPct val="100000"/>
              </a:lnSpc>
              <a:buClr>
                <a:srgbClr val="000000"/>
              </a:buClr>
              <a:buFont typeface="Calibri"/>
              <a:buChar char="●"/>
            </a:pPr>
            <a:r>
              <a:rPr lang="fr-FR" sz="2400" b="0" strike="noStrike" spc="-1" dirty="0">
                <a:solidFill>
                  <a:srgbClr val="000000"/>
                </a:solidFill>
                <a:latin typeface="Calibri"/>
                <a:ea typeface="Calibri"/>
              </a:rPr>
              <a:t>En 2023 la commission proposera une loi sur la santé des sols (07/2023) pour pouvoir crédibiliser cet engagement </a:t>
            </a:r>
            <a:endParaRPr lang="fr-FR" sz="2400" b="0" strike="noStrike" spc="-1" dirty="0">
              <a:latin typeface="Arial"/>
            </a:endParaRPr>
          </a:p>
        </p:txBody>
      </p:sp>
      <p:sp>
        <p:nvSpPr>
          <p:cNvPr id="2" name="CustomShape 4">
            <a:extLst>
              <a:ext uri="{FF2B5EF4-FFF2-40B4-BE49-F238E27FC236}">
                <a16:creationId xmlns:a16="http://schemas.microsoft.com/office/drawing/2014/main" id="{A1459F3F-993E-46BD-7585-75F2822A3A49}"/>
              </a:ext>
            </a:extLst>
          </p:cNvPr>
          <p:cNvSpPr/>
          <p:nvPr/>
        </p:nvSpPr>
        <p:spPr>
          <a:xfrm>
            <a:off x="4822200" y="223785"/>
            <a:ext cx="7219080" cy="39865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fr-FR" sz="2000" b="1" strike="noStrike" spc="-1" dirty="0">
                <a:solidFill>
                  <a:srgbClr val="DE7646"/>
                </a:solidFill>
                <a:latin typeface="Livvic"/>
                <a:ea typeface="Livvic"/>
              </a:rPr>
              <a:t>LE FOND</a:t>
            </a:r>
            <a:endParaRPr lang="fr-FR" sz="2000" b="0" strike="noStrike" spc="-1" dirty="0">
              <a:latin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5" name="Google Shape;234;g2126632e267_1_3"/>
          <p:cNvPicPr/>
          <p:nvPr/>
        </p:nvPicPr>
        <p:blipFill>
          <a:blip r:embed="rId3"/>
          <a:stretch/>
        </p:blipFill>
        <p:spPr>
          <a:xfrm>
            <a:off x="76320" y="47160"/>
            <a:ext cx="1546560" cy="534960"/>
          </a:xfrm>
          <a:prstGeom prst="rect">
            <a:avLst/>
          </a:prstGeom>
          <a:ln>
            <a:noFill/>
          </a:ln>
        </p:spPr>
      </p:pic>
      <p:sp>
        <p:nvSpPr>
          <p:cNvPr id="536" name="CustomShape 1"/>
          <p:cNvSpPr/>
          <p:nvPr/>
        </p:nvSpPr>
        <p:spPr>
          <a:xfrm>
            <a:off x="653040" y="756720"/>
            <a:ext cx="10680480" cy="360"/>
          </a:xfrm>
          <a:custGeom>
            <a:avLst/>
            <a:gdLst/>
            <a:ahLst/>
            <a:cxnLst/>
            <a:rect l="l" t="t" r="r" b="b"/>
            <a:pathLst>
              <a:path w="21600" h="21600">
                <a:moveTo>
                  <a:pt x="0" y="0"/>
                </a:moveTo>
                <a:lnTo>
                  <a:pt x="21600" y="21600"/>
                </a:lnTo>
              </a:path>
            </a:pathLst>
          </a:custGeom>
          <a:noFill/>
          <a:ln w="38160" cap="rnd">
            <a:solidFill>
              <a:srgbClr val="994F3A"/>
            </a:solidFill>
            <a:prstDash val="dash"/>
            <a:miter/>
          </a:ln>
        </p:spPr>
        <p:style>
          <a:lnRef idx="0">
            <a:scrgbClr r="0" g="0" b="0"/>
          </a:lnRef>
          <a:fillRef idx="0">
            <a:scrgbClr r="0" g="0" b="0"/>
          </a:fillRef>
          <a:effectRef idx="0">
            <a:scrgbClr r="0" g="0" b="0"/>
          </a:effectRef>
          <a:fontRef idx="minor"/>
        </p:style>
        <p:txBody>
          <a:bodyPr/>
          <a:lstStyle/>
          <a:p>
            <a:endParaRPr lang="fr-FR"/>
          </a:p>
        </p:txBody>
      </p:sp>
      <p:sp>
        <p:nvSpPr>
          <p:cNvPr id="537" name="CustomShape 2"/>
          <p:cNvSpPr/>
          <p:nvPr/>
        </p:nvSpPr>
        <p:spPr>
          <a:xfrm>
            <a:off x="332100" y="1578614"/>
            <a:ext cx="11322360" cy="538463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fontAlgn="base"/>
            <a:r>
              <a:rPr lang="fr-FR" sz="2400" dirty="0">
                <a:effectLst/>
                <a:latin typeface="Calibri" panose="020F0502020204030204" pitchFamily="34" charset="0"/>
                <a:ea typeface="Times New Roman" panose="02020603050405020304" pitchFamily="18" charset="0"/>
              </a:rPr>
              <a:t>Le texte propose un </a:t>
            </a:r>
            <a:r>
              <a:rPr lang="fr-FR" sz="2400" b="1" dirty="0">
                <a:effectLst/>
                <a:latin typeface="Calibri" panose="020F0502020204030204" pitchFamily="34" charset="0"/>
                <a:ea typeface="Times New Roman" panose="02020603050405020304" pitchFamily="18" charset="0"/>
              </a:rPr>
              <a:t>cadre partagé pour la surveillance et l’évaluation de la santé des sols</a:t>
            </a:r>
            <a:r>
              <a:rPr lang="fr-FR" sz="2400" dirty="0">
                <a:effectLst/>
                <a:latin typeface="Calibri" panose="020F0502020204030204" pitchFamily="34" charset="0"/>
                <a:ea typeface="Times New Roman" panose="02020603050405020304" pitchFamily="18" charset="0"/>
              </a:rPr>
              <a:t>, ainsi que des mesures (peu contraignantes) relatives à la </a:t>
            </a:r>
            <a:r>
              <a:rPr lang="fr-FR" sz="2400" b="1" dirty="0">
                <a:effectLst/>
                <a:latin typeface="Calibri" panose="020F0502020204030204" pitchFamily="34" charset="0"/>
                <a:ea typeface="Times New Roman" panose="02020603050405020304" pitchFamily="18" charset="0"/>
              </a:rPr>
              <a:t>gestion durable des sols et à la gestion des sites contaminés</a:t>
            </a:r>
            <a:r>
              <a:rPr lang="fr-FR" sz="2400" dirty="0">
                <a:effectLst/>
                <a:latin typeface="Calibri" panose="020F0502020204030204" pitchFamily="34" charset="0"/>
                <a:ea typeface="Times New Roman" panose="02020603050405020304" pitchFamily="18" charset="0"/>
              </a:rPr>
              <a:t> (identification et assainissement). </a:t>
            </a:r>
          </a:p>
          <a:p>
            <a:pPr fontAlgn="base"/>
            <a:endParaRPr lang="fr-FR" sz="2400" dirty="0">
              <a:effectLst/>
              <a:latin typeface="Calibri" panose="020F0502020204030204" pitchFamily="34" charset="0"/>
              <a:ea typeface="Times New Roman" panose="02020603050405020304" pitchFamily="18" charset="0"/>
            </a:endParaRPr>
          </a:p>
          <a:p>
            <a:pPr fontAlgn="base"/>
            <a:r>
              <a:rPr lang="fr-FR" sz="2400" dirty="0">
                <a:latin typeface="Calibri" panose="020F0502020204030204" pitchFamily="34" charset="0"/>
                <a:ea typeface="Times New Roman" panose="02020603050405020304" pitchFamily="18" charset="0"/>
              </a:rPr>
              <a:t>Cette directive établit des mesures concernant :</a:t>
            </a:r>
          </a:p>
          <a:p>
            <a:pPr marL="342900" indent="-342900" fontAlgn="base">
              <a:buAutoNum type="alphaLcParenBoth"/>
            </a:pPr>
            <a:r>
              <a:rPr lang="fr-FR" sz="2400" dirty="0">
                <a:latin typeface="Calibri" panose="020F0502020204030204" pitchFamily="34" charset="0"/>
                <a:ea typeface="Times New Roman" panose="02020603050405020304" pitchFamily="18" charset="0"/>
              </a:rPr>
              <a:t>la surveillance et l'évaluation de la santé des sols ; </a:t>
            </a:r>
          </a:p>
          <a:p>
            <a:pPr marL="342900" indent="-342900" fontAlgn="base">
              <a:buAutoNum type="alphaLcParenBoth"/>
            </a:pPr>
            <a:r>
              <a:rPr lang="fr-FR" sz="2400" dirty="0">
                <a:latin typeface="Calibri" panose="020F0502020204030204" pitchFamily="34" charset="0"/>
                <a:ea typeface="Times New Roman" panose="02020603050405020304" pitchFamily="18" charset="0"/>
              </a:rPr>
              <a:t>la gestion durable des sols ; </a:t>
            </a:r>
          </a:p>
          <a:p>
            <a:pPr marL="342900" indent="-342900" fontAlgn="base">
              <a:buAutoNum type="alphaLcParenBoth"/>
            </a:pPr>
            <a:r>
              <a:rPr lang="fr-FR" sz="2400" dirty="0">
                <a:latin typeface="Calibri" panose="020F0502020204030204" pitchFamily="34" charset="0"/>
                <a:ea typeface="Times New Roman" panose="02020603050405020304" pitchFamily="18" charset="0"/>
              </a:rPr>
              <a:t>les sites contaminés</a:t>
            </a:r>
          </a:p>
          <a:p>
            <a:pPr fontAlgn="base"/>
            <a:endParaRPr lang="en-US" sz="2400" dirty="0">
              <a:effectLst/>
              <a:latin typeface="Times New Roman" panose="02020603050405020304" pitchFamily="18" charset="0"/>
              <a:ea typeface="Times New Roman" panose="02020603050405020304" pitchFamily="18" charset="0"/>
            </a:endParaRPr>
          </a:p>
          <a:p>
            <a:pPr fontAlgn="base"/>
            <a:r>
              <a:rPr lang="en-US" sz="2400" dirty="0" err="1">
                <a:latin typeface="Calibri" panose="020F0502020204030204" pitchFamily="34" charset="0"/>
              </a:rPr>
              <a:t>Établissement</a:t>
            </a:r>
            <a:r>
              <a:rPr lang="en-US" sz="2400" dirty="0">
                <a:latin typeface="Calibri" panose="020F0502020204030204" pitchFamily="34" charset="0"/>
              </a:rPr>
              <a:t> de "districts </a:t>
            </a:r>
            <a:r>
              <a:rPr lang="en-US" sz="2400" dirty="0" err="1">
                <a:latin typeface="Calibri" panose="020F0502020204030204" pitchFamily="34" charset="0"/>
              </a:rPr>
              <a:t>pédologiques</a:t>
            </a:r>
            <a:r>
              <a:rPr lang="en-US" sz="2400" dirty="0">
                <a:latin typeface="Calibri" panose="020F0502020204030204" pitchFamily="34" charset="0"/>
              </a:rPr>
              <a:t>“</a:t>
            </a:r>
          </a:p>
          <a:p>
            <a:pPr fontAlgn="base"/>
            <a:endParaRPr lang="en-US" sz="2000" dirty="0">
              <a:latin typeface="Calibri" panose="020F0502020204030204" pitchFamily="34" charset="0"/>
            </a:endParaRPr>
          </a:p>
          <a:p>
            <a:pPr fontAlgn="base"/>
            <a:r>
              <a:rPr lang="fr-FR" sz="2000" dirty="0">
                <a:latin typeface="Calibri" panose="020F0502020204030204" pitchFamily="34" charset="0"/>
                <a:hlinkClick r:id="rId4"/>
              </a:rPr>
              <a:t>https://environment.ec.europa.eu/system/files/2023-07/Proposal%20for%20a%20DIRECTIVE%20OF%20THE%20EUROPEAN%20PARLIAMENT%20AND%20OF%20THE%20COUNCIL%20on%20Soil%20Monitoring%20and%20Resilience_COM_2023_416_final.pdf</a:t>
            </a:r>
            <a:endParaRPr lang="en-US" sz="2000" dirty="0">
              <a:latin typeface="Calibri" panose="020F0502020204030204" pitchFamily="34" charset="0"/>
            </a:endParaRPr>
          </a:p>
          <a:p>
            <a:pPr fontAlgn="base"/>
            <a:endParaRPr lang="fr-FR" sz="2400" dirty="0">
              <a:latin typeface="Calibri" panose="020F0502020204030204" pitchFamily="34" charset="0"/>
            </a:endParaRPr>
          </a:p>
        </p:txBody>
      </p:sp>
      <p:sp>
        <p:nvSpPr>
          <p:cNvPr id="538" name="CustomShape 3"/>
          <p:cNvSpPr/>
          <p:nvPr/>
        </p:nvSpPr>
        <p:spPr>
          <a:xfrm>
            <a:off x="332100" y="931680"/>
            <a:ext cx="11527440" cy="521702"/>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7000"/>
              </a:lnSpc>
            </a:pPr>
            <a:r>
              <a:rPr lang="fr-FR" sz="2800" b="1" strike="noStrike" spc="-1" dirty="0">
                <a:solidFill>
                  <a:srgbClr val="047B3E"/>
                </a:solidFill>
                <a:latin typeface="Livvic"/>
                <a:ea typeface="DejaVu Sans"/>
              </a:rPr>
              <a:t>Loi santé des sols – proposition de directive 5/07/2023</a:t>
            </a:r>
            <a:endParaRPr lang="fr-FR" sz="2800" b="0" strike="noStrike" spc="-1" dirty="0">
              <a:latin typeface="Arial"/>
            </a:endParaRPr>
          </a:p>
        </p:txBody>
      </p:sp>
      <p:sp>
        <p:nvSpPr>
          <p:cNvPr id="2" name="CustomShape 4">
            <a:extLst>
              <a:ext uri="{FF2B5EF4-FFF2-40B4-BE49-F238E27FC236}">
                <a16:creationId xmlns:a16="http://schemas.microsoft.com/office/drawing/2014/main" id="{A1459F3F-993E-46BD-7585-75F2822A3A49}"/>
              </a:ext>
            </a:extLst>
          </p:cNvPr>
          <p:cNvSpPr/>
          <p:nvPr/>
        </p:nvSpPr>
        <p:spPr>
          <a:xfrm>
            <a:off x="4822200" y="223785"/>
            <a:ext cx="7219080" cy="39865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fr-FR" sz="2000" b="1" strike="noStrike" spc="-1" dirty="0">
                <a:solidFill>
                  <a:srgbClr val="DE7646"/>
                </a:solidFill>
                <a:latin typeface="Livvic"/>
                <a:ea typeface="Livvic"/>
              </a:rPr>
              <a:t>LE FOND</a:t>
            </a:r>
            <a:endParaRPr lang="fr-FR" sz="2000" b="0" strike="noStrike" spc="-1" dirty="0">
              <a:latin typeface="Arial"/>
            </a:endParaRPr>
          </a:p>
        </p:txBody>
      </p:sp>
    </p:spTree>
    <p:extLst>
      <p:ext uri="{BB962C8B-B14F-4D97-AF65-F5344CB8AC3E}">
        <p14:creationId xmlns:p14="http://schemas.microsoft.com/office/powerpoint/2010/main" val="6085448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 name="Google Shape;149;p26"/>
          <p:cNvPicPr/>
          <p:nvPr/>
        </p:nvPicPr>
        <p:blipFill>
          <a:blip r:embed="rId2"/>
          <a:stretch/>
        </p:blipFill>
        <p:spPr>
          <a:xfrm>
            <a:off x="76320" y="47160"/>
            <a:ext cx="1546560" cy="534960"/>
          </a:xfrm>
          <a:prstGeom prst="rect">
            <a:avLst/>
          </a:prstGeom>
          <a:ln>
            <a:noFill/>
          </a:ln>
        </p:spPr>
      </p:pic>
      <p:sp>
        <p:nvSpPr>
          <p:cNvPr id="370" name="CustomShape 1"/>
          <p:cNvSpPr/>
          <p:nvPr/>
        </p:nvSpPr>
        <p:spPr>
          <a:xfrm>
            <a:off x="653040" y="756720"/>
            <a:ext cx="10680480" cy="360"/>
          </a:xfrm>
          <a:custGeom>
            <a:avLst/>
            <a:gdLst/>
            <a:ahLst/>
            <a:cxnLst/>
            <a:rect l="l" t="t" r="r" b="b"/>
            <a:pathLst>
              <a:path w="21600" h="21600">
                <a:moveTo>
                  <a:pt x="0" y="0"/>
                </a:moveTo>
                <a:lnTo>
                  <a:pt x="21600" y="21600"/>
                </a:lnTo>
              </a:path>
            </a:pathLst>
          </a:custGeom>
          <a:noFill/>
          <a:ln w="38160" cap="rnd">
            <a:solidFill>
              <a:srgbClr val="994F3A"/>
            </a:solidFill>
            <a:prstDash val="dash"/>
            <a:miter/>
          </a:ln>
        </p:spPr>
        <p:style>
          <a:lnRef idx="0">
            <a:scrgbClr r="0" g="0" b="0"/>
          </a:lnRef>
          <a:fillRef idx="0">
            <a:scrgbClr r="0" g="0" b="0"/>
          </a:fillRef>
          <a:effectRef idx="0">
            <a:scrgbClr r="0" g="0" b="0"/>
          </a:effectRef>
          <a:fontRef idx="minor"/>
        </p:style>
        <p:txBody>
          <a:bodyPr/>
          <a:lstStyle/>
          <a:p>
            <a:endParaRPr lang="fr-FR"/>
          </a:p>
        </p:txBody>
      </p:sp>
      <p:sp>
        <p:nvSpPr>
          <p:cNvPr id="371" name="CustomShape 2"/>
          <p:cNvSpPr/>
          <p:nvPr/>
        </p:nvSpPr>
        <p:spPr>
          <a:xfrm>
            <a:off x="387300" y="2751136"/>
            <a:ext cx="11417400" cy="87968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7000"/>
              </a:lnSpc>
            </a:pPr>
            <a:endParaRPr lang="fr-FR" sz="1800" b="0" strike="noStrike" spc="-1" dirty="0">
              <a:latin typeface="Arial"/>
            </a:endParaRPr>
          </a:p>
          <a:p>
            <a:pPr algn="ctr">
              <a:lnSpc>
                <a:spcPct val="107000"/>
              </a:lnSpc>
            </a:pPr>
            <a:r>
              <a:rPr lang="fr-FR" sz="3200" b="1" strike="noStrike" spc="-1" dirty="0">
                <a:solidFill>
                  <a:srgbClr val="237D3D"/>
                </a:solidFill>
                <a:latin typeface="Livvic"/>
                <a:ea typeface="Livvic"/>
              </a:rPr>
              <a:t>Quelques précisions</a:t>
            </a:r>
            <a:endParaRPr lang="fr-FR" sz="3200" b="0" strike="noStrike" spc="-1" dirty="0">
              <a:latin typeface="Arial"/>
            </a:endParaRPr>
          </a:p>
        </p:txBody>
      </p:sp>
      <p:sp>
        <p:nvSpPr>
          <p:cNvPr id="2" name="CustomShape 3">
            <a:extLst>
              <a:ext uri="{FF2B5EF4-FFF2-40B4-BE49-F238E27FC236}">
                <a16:creationId xmlns:a16="http://schemas.microsoft.com/office/drawing/2014/main" id="{57002EFA-CC97-1DF4-B8C3-888AED450B55}"/>
              </a:ext>
            </a:extLst>
          </p:cNvPr>
          <p:cNvSpPr/>
          <p:nvPr/>
        </p:nvSpPr>
        <p:spPr>
          <a:xfrm>
            <a:off x="5715360" y="82440"/>
            <a:ext cx="6368040" cy="58332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fr-FR" sz="3200" b="1" strike="noStrike" spc="-1" dirty="0">
                <a:solidFill>
                  <a:srgbClr val="BF6525"/>
                </a:solidFill>
                <a:latin typeface="Livvic"/>
                <a:ea typeface="Livvic"/>
              </a:rPr>
              <a:t>LES ETAPES DU JEU</a:t>
            </a:r>
            <a:endParaRPr lang="fr-FR" sz="3200" b="0" strike="noStrike" spc="-1" dirty="0">
              <a:latin typeface="Arial"/>
            </a:endParaRPr>
          </a:p>
        </p:txBody>
      </p:sp>
    </p:spTree>
    <p:extLst>
      <p:ext uri="{BB962C8B-B14F-4D97-AF65-F5344CB8AC3E}">
        <p14:creationId xmlns:p14="http://schemas.microsoft.com/office/powerpoint/2010/main" val="562802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oogle Shape;194;p7">
            <a:extLst>
              <a:ext uri="{FF2B5EF4-FFF2-40B4-BE49-F238E27FC236}">
                <a16:creationId xmlns:a16="http://schemas.microsoft.com/office/drawing/2014/main" id="{07FF4860-71A6-502A-D118-30E0D48331EF}"/>
              </a:ext>
            </a:extLst>
          </p:cNvPr>
          <p:cNvPicPr/>
          <p:nvPr/>
        </p:nvPicPr>
        <p:blipFill>
          <a:blip r:embed="rId2"/>
          <a:stretch/>
        </p:blipFill>
        <p:spPr>
          <a:xfrm>
            <a:off x="5115595" y="80708"/>
            <a:ext cx="1005787" cy="966582"/>
          </a:xfrm>
          <a:prstGeom prst="rect">
            <a:avLst/>
          </a:prstGeom>
          <a:ln>
            <a:noFill/>
          </a:ln>
        </p:spPr>
      </p:pic>
      <p:pic>
        <p:nvPicPr>
          <p:cNvPr id="5" name="Google Shape;148;p6">
            <a:extLst>
              <a:ext uri="{FF2B5EF4-FFF2-40B4-BE49-F238E27FC236}">
                <a16:creationId xmlns:a16="http://schemas.microsoft.com/office/drawing/2014/main" id="{7EC99E66-DFF7-78B7-35AD-81DDD67AE82A}"/>
              </a:ext>
            </a:extLst>
          </p:cNvPr>
          <p:cNvPicPr/>
          <p:nvPr/>
        </p:nvPicPr>
        <p:blipFill>
          <a:blip r:embed="rId3"/>
          <a:stretch/>
        </p:blipFill>
        <p:spPr>
          <a:xfrm>
            <a:off x="228437" y="57518"/>
            <a:ext cx="1136436" cy="1135948"/>
          </a:xfrm>
          <a:prstGeom prst="rect">
            <a:avLst/>
          </a:prstGeom>
          <a:ln>
            <a:noFill/>
          </a:ln>
        </p:spPr>
      </p:pic>
      <p:pic>
        <p:nvPicPr>
          <p:cNvPr id="6" name="Google Shape;149;p6">
            <a:extLst>
              <a:ext uri="{FF2B5EF4-FFF2-40B4-BE49-F238E27FC236}">
                <a16:creationId xmlns:a16="http://schemas.microsoft.com/office/drawing/2014/main" id="{2D6C0301-69F5-52A8-F307-50792E1AD690}"/>
              </a:ext>
            </a:extLst>
          </p:cNvPr>
          <p:cNvPicPr/>
          <p:nvPr/>
        </p:nvPicPr>
        <p:blipFill>
          <a:blip r:embed="rId4"/>
          <a:stretch/>
        </p:blipFill>
        <p:spPr>
          <a:xfrm>
            <a:off x="2875433" y="2574966"/>
            <a:ext cx="1094327" cy="1074479"/>
          </a:xfrm>
          <a:prstGeom prst="rect">
            <a:avLst/>
          </a:prstGeom>
          <a:ln>
            <a:noFill/>
          </a:ln>
        </p:spPr>
      </p:pic>
      <p:pic>
        <p:nvPicPr>
          <p:cNvPr id="7" name="Google Shape;150;p6">
            <a:extLst>
              <a:ext uri="{FF2B5EF4-FFF2-40B4-BE49-F238E27FC236}">
                <a16:creationId xmlns:a16="http://schemas.microsoft.com/office/drawing/2014/main" id="{E35EFD94-9075-E12E-A7CE-5370BDD2380C}"/>
              </a:ext>
            </a:extLst>
          </p:cNvPr>
          <p:cNvPicPr/>
          <p:nvPr/>
        </p:nvPicPr>
        <p:blipFill>
          <a:blip r:embed="rId5"/>
          <a:stretch/>
        </p:blipFill>
        <p:spPr>
          <a:xfrm>
            <a:off x="1414597" y="1176869"/>
            <a:ext cx="1287360" cy="1074479"/>
          </a:xfrm>
          <a:prstGeom prst="rect">
            <a:avLst/>
          </a:prstGeom>
          <a:ln>
            <a:noFill/>
          </a:ln>
        </p:spPr>
      </p:pic>
      <p:pic>
        <p:nvPicPr>
          <p:cNvPr id="8" name="Google Shape;151;p6">
            <a:extLst>
              <a:ext uri="{FF2B5EF4-FFF2-40B4-BE49-F238E27FC236}">
                <a16:creationId xmlns:a16="http://schemas.microsoft.com/office/drawing/2014/main" id="{FDAC3E4C-2955-8D7A-F2C6-6EF0A972DFE5}"/>
              </a:ext>
            </a:extLst>
          </p:cNvPr>
          <p:cNvPicPr/>
          <p:nvPr/>
        </p:nvPicPr>
        <p:blipFill>
          <a:blip r:embed="rId6"/>
          <a:stretch/>
        </p:blipFill>
        <p:spPr>
          <a:xfrm>
            <a:off x="1596113" y="68688"/>
            <a:ext cx="1094095" cy="1178346"/>
          </a:xfrm>
          <a:prstGeom prst="rect">
            <a:avLst/>
          </a:prstGeom>
          <a:ln>
            <a:noFill/>
          </a:ln>
        </p:spPr>
      </p:pic>
      <p:pic>
        <p:nvPicPr>
          <p:cNvPr id="9" name="Google Shape;152;p6">
            <a:extLst>
              <a:ext uri="{FF2B5EF4-FFF2-40B4-BE49-F238E27FC236}">
                <a16:creationId xmlns:a16="http://schemas.microsoft.com/office/drawing/2014/main" id="{99DE1CFA-9FBC-90C2-0ACE-4DB450C03FC1}"/>
              </a:ext>
            </a:extLst>
          </p:cNvPr>
          <p:cNvPicPr/>
          <p:nvPr/>
        </p:nvPicPr>
        <p:blipFill>
          <a:blip r:embed="rId7"/>
          <a:stretch/>
        </p:blipFill>
        <p:spPr>
          <a:xfrm>
            <a:off x="2914082" y="110999"/>
            <a:ext cx="1264458" cy="1165313"/>
          </a:xfrm>
          <a:prstGeom prst="rect">
            <a:avLst/>
          </a:prstGeom>
          <a:ln>
            <a:noFill/>
          </a:ln>
        </p:spPr>
      </p:pic>
      <p:pic>
        <p:nvPicPr>
          <p:cNvPr id="10" name="Google Shape;153;p6">
            <a:extLst>
              <a:ext uri="{FF2B5EF4-FFF2-40B4-BE49-F238E27FC236}">
                <a16:creationId xmlns:a16="http://schemas.microsoft.com/office/drawing/2014/main" id="{5B8A4460-0A4C-4340-7997-F438C9DB64DE}"/>
              </a:ext>
            </a:extLst>
          </p:cNvPr>
          <p:cNvPicPr/>
          <p:nvPr/>
        </p:nvPicPr>
        <p:blipFill>
          <a:blip r:embed="rId8"/>
          <a:stretch/>
        </p:blipFill>
        <p:spPr>
          <a:xfrm>
            <a:off x="2855809" y="1149931"/>
            <a:ext cx="1197817" cy="1280910"/>
          </a:xfrm>
          <a:prstGeom prst="rect">
            <a:avLst/>
          </a:prstGeom>
          <a:ln>
            <a:noFill/>
          </a:ln>
        </p:spPr>
      </p:pic>
      <p:pic>
        <p:nvPicPr>
          <p:cNvPr id="11" name="Google Shape;154;p6">
            <a:extLst>
              <a:ext uri="{FF2B5EF4-FFF2-40B4-BE49-F238E27FC236}">
                <a16:creationId xmlns:a16="http://schemas.microsoft.com/office/drawing/2014/main" id="{36E67A5D-9DC5-D2F7-12A6-2B5C1B1D8B5B}"/>
              </a:ext>
            </a:extLst>
          </p:cNvPr>
          <p:cNvPicPr/>
          <p:nvPr/>
        </p:nvPicPr>
        <p:blipFill>
          <a:blip r:embed="rId9"/>
          <a:stretch/>
        </p:blipFill>
        <p:spPr>
          <a:xfrm>
            <a:off x="106460" y="2425003"/>
            <a:ext cx="1197817" cy="1248344"/>
          </a:xfrm>
          <a:prstGeom prst="rect">
            <a:avLst/>
          </a:prstGeom>
          <a:ln>
            <a:noFill/>
          </a:ln>
        </p:spPr>
      </p:pic>
      <p:pic>
        <p:nvPicPr>
          <p:cNvPr id="12" name="Google Shape;155;p6">
            <a:extLst>
              <a:ext uri="{FF2B5EF4-FFF2-40B4-BE49-F238E27FC236}">
                <a16:creationId xmlns:a16="http://schemas.microsoft.com/office/drawing/2014/main" id="{AC2081FA-1EB7-B37B-94F6-F311263F8435}"/>
              </a:ext>
            </a:extLst>
          </p:cNvPr>
          <p:cNvPicPr/>
          <p:nvPr/>
        </p:nvPicPr>
        <p:blipFill>
          <a:blip r:embed="rId10"/>
          <a:stretch/>
        </p:blipFill>
        <p:spPr>
          <a:xfrm>
            <a:off x="152447" y="1093391"/>
            <a:ext cx="1287360" cy="1186560"/>
          </a:xfrm>
          <a:prstGeom prst="rect">
            <a:avLst/>
          </a:prstGeom>
          <a:ln>
            <a:noFill/>
          </a:ln>
        </p:spPr>
      </p:pic>
      <p:pic>
        <p:nvPicPr>
          <p:cNvPr id="13" name="Google Shape;156;p6">
            <a:extLst>
              <a:ext uri="{FF2B5EF4-FFF2-40B4-BE49-F238E27FC236}">
                <a16:creationId xmlns:a16="http://schemas.microsoft.com/office/drawing/2014/main" id="{B536C7D7-CB09-AB70-D0E9-5E8495DFF612}"/>
              </a:ext>
            </a:extLst>
          </p:cNvPr>
          <p:cNvPicPr/>
          <p:nvPr/>
        </p:nvPicPr>
        <p:blipFill>
          <a:blip r:embed="rId11"/>
          <a:stretch/>
        </p:blipFill>
        <p:spPr>
          <a:xfrm>
            <a:off x="82876" y="3850339"/>
            <a:ext cx="1197817" cy="1178346"/>
          </a:xfrm>
          <a:prstGeom prst="rect">
            <a:avLst/>
          </a:prstGeom>
          <a:ln>
            <a:noFill/>
          </a:ln>
        </p:spPr>
      </p:pic>
      <p:pic>
        <p:nvPicPr>
          <p:cNvPr id="14" name="Google Shape;157;p6">
            <a:extLst>
              <a:ext uri="{FF2B5EF4-FFF2-40B4-BE49-F238E27FC236}">
                <a16:creationId xmlns:a16="http://schemas.microsoft.com/office/drawing/2014/main" id="{5605CB13-7B6C-F163-29D9-F2AF383BCF2C}"/>
              </a:ext>
            </a:extLst>
          </p:cNvPr>
          <p:cNvPicPr/>
          <p:nvPr/>
        </p:nvPicPr>
        <p:blipFill>
          <a:blip r:embed="rId12"/>
          <a:stretch/>
        </p:blipFill>
        <p:spPr>
          <a:xfrm>
            <a:off x="206538" y="5256402"/>
            <a:ext cx="1140914" cy="1074479"/>
          </a:xfrm>
          <a:prstGeom prst="rect">
            <a:avLst/>
          </a:prstGeom>
          <a:ln>
            <a:noFill/>
          </a:ln>
        </p:spPr>
      </p:pic>
      <p:pic>
        <p:nvPicPr>
          <p:cNvPr id="15" name="Google Shape;158;p6">
            <a:extLst>
              <a:ext uri="{FF2B5EF4-FFF2-40B4-BE49-F238E27FC236}">
                <a16:creationId xmlns:a16="http://schemas.microsoft.com/office/drawing/2014/main" id="{0E681EA1-4A38-814F-D469-2B2B57027D2E}"/>
              </a:ext>
            </a:extLst>
          </p:cNvPr>
          <p:cNvPicPr/>
          <p:nvPr/>
        </p:nvPicPr>
        <p:blipFill>
          <a:blip r:embed="rId13"/>
          <a:stretch/>
        </p:blipFill>
        <p:spPr>
          <a:xfrm>
            <a:off x="1578193" y="5133631"/>
            <a:ext cx="1094095" cy="1187640"/>
          </a:xfrm>
          <a:prstGeom prst="rect">
            <a:avLst/>
          </a:prstGeom>
          <a:ln>
            <a:noFill/>
          </a:ln>
        </p:spPr>
      </p:pic>
      <p:pic>
        <p:nvPicPr>
          <p:cNvPr id="16" name="Google Shape;159;p6">
            <a:extLst>
              <a:ext uri="{FF2B5EF4-FFF2-40B4-BE49-F238E27FC236}">
                <a16:creationId xmlns:a16="http://schemas.microsoft.com/office/drawing/2014/main" id="{A73395CF-45FF-4285-83B0-F7752A267F13}"/>
              </a:ext>
            </a:extLst>
          </p:cNvPr>
          <p:cNvPicPr/>
          <p:nvPr/>
        </p:nvPicPr>
        <p:blipFill>
          <a:blip r:embed="rId14"/>
          <a:stretch/>
        </p:blipFill>
        <p:spPr>
          <a:xfrm>
            <a:off x="2880341" y="5190212"/>
            <a:ext cx="1197817" cy="1074479"/>
          </a:xfrm>
          <a:prstGeom prst="rect">
            <a:avLst/>
          </a:prstGeom>
          <a:ln>
            <a:noFill/>
          </a:ln>
        </p:spPr>
      </p:pic>
      <p:pic>
        <p:nvPicPr>
          <p:cNvPr id="17" name="Google Shape;160;p6">
            <a:extLst>
              <a:ext uri="{FF2B5EF4-FFF2-40B4-BE49-F238E27FC236}">
                <a16:creationId xmlns:a16="http://schemas.microsoft.com/office/drawing/2014/main" id="{04E541D9-3A48-3178-8401-0874881D44E8}"/>
              </a:ext>
            </a:extLst>
          </p:cNvPr>
          <p:cNvPicPr/>
          <p:nvPr/>
        </p:nvPicPr>
        <p:blipFill>
          <a:blip r:embed="rId15"/>
          <a:stretch/>
        </p:blipFill>
        <p:spPr>
          <a:xfrm>
            <a:off x="1532879" y="2425003"/>
            <a:ext cx="1094327" cy="1074479"/>
          </a:xfrm>
          <a:prstGeom prst="rect">
            <a:avLst/>
          </a:prstGeom>
          <a:ln>
            <a:noFill/>
          </a:ln>
        </p:spPr>
      </p:pic>
      <p:pic>
        <p:nvPicPr>
          <p:cNvPr id="18" name="Google Shape;161;p6">
            <a:extLst>
              <a:ext uri="{FF2B5EF4-FFF2-40B4-BE49-F238E27FC236}">
                <a16:creationId xmlns:a16="http://schemas.microsoft.com/office/drawing/2014/main" id="{5B524FAF-2499-F697-316B-59438BD88C54}"/>
              </a:ext>
            </a:extLst>
          </p:cNvPr>
          <p:cNvPicPr/>
          <p:nvPr/>
        </p:nvPicPr>
        <p:blipFill>
          <a:blip r:embed="rId16"/>
          <a:stretch/>
        </p:blipFill>
        <p:spPr>
          <a:xfrm>
            <a:off x="2778917" y="3777697"/>
            <a:ext cx="1287360" cy="1232640"/>
          </a:xfrm>
          <a:prstGeom prst="rect">
            <a:avLst/>
          </a:prstGeom>
          <a:ln>
            <a:noFill/>
          </a:ln>
        </p:spPr>
      </p:pic>
      <p:pic>
        <p:nvPicPr>
          <p:cNvPr id="19" name="Google Shape;162;p6">
            <a:extLst>
              <a:ext uri="{FF2B5EF4-FFF2-40B4-BE49-F238E27FC236}">
                <a16:creationId xmlns:a16="http://schemas.microsoft.com/office/drawing/2014/main" id="{E59FBA3E-630B-960C-6EC1-06927A46ED85}"/>
              </a:ext>
            </a:extLst>
          </p:cNvPr>
          <p:cNvPicPr/>
          <p:nvPr/>
        </p:nvPicPr>
        <p:blipFill>
          <a:blip r:embed="rId17"/>
          <a:stretch/>
        </p:blipFill>
        <p:spPr>
          <a:xfrm>
            <a:off x="1491108" y="3649445"/>
            <a:ext cx="1094095" cy="1178346"/>
          </a:xfrm>
          <a:prstGeom prst="rect">
            <a:avLst/>
          </a:prstGeom>
          <a:ln>
            <a:noFill/>
          </a:ln>
        </p:spPr>
      </p:pic>
      <p:pic>
        <p:nvPicPr>
          <p:cNvPr id="21" name="Google Shape;192;p7">
            <a:extLst>
              <a:ext uri="{FF2B5EF4-FFF2-40B4-BE49-F238E27FC236}">
                <a16:creationId xmlns:a16="http://schemas.microsoft.com/office/drawing/2014/main" id="{541CC82F-FAF0-8003-3DBC-A61D2E0097CB}"/>
              </a:ext>
            </a:extLst>
          </p:cNvPr>
          <p:cNvPicPr/>
          <p:nvPr/>
        </p:nvPicPr>
        <p:blipFill>
          <a:blip r:embed="rId18"/>
          <a:stretch/>
        </p:blipFill>
        <p:spPr>
          <a:xfrm>
            <a:off x="4344141" y="517885"/>
            <a:ext cx="1094095" cy="1069920"/>
          </a:xfrm>
          <a:prstGeom prst="rect">
            <a:avLst/>
          </a:prstGeom>
          <a:ln>
            <a:noFill/>
          </a:ln>
        </p:spPr>
      </p:pic>
      <p:pic>
        <p:nvPicPr>
          <p:cNvPr id="25" name="Google Shape;196;p7">
            <a:extLst>
              <a:ext uri="{FF2B5EF4-FFF2-40B4-BE49-F238E27FC236}">
                <a16:creationId xmlns:a16="http://schemas.microsoft.com/office/drawing/2014/main" id="{9F5D47A3-350B-FBFE-F63E-8791E3341B42}"/>
              </a:ext>
            </a:extLst>
          </p:cNvPr>
          <p:cNvPicPr/>
          <p:nvPr/>
        </p:nvPicPr>
        <p:blipFill>
          <a:blip r:embed="rId19"/>
          <a:stretch/>
        </p:blipFill>
        <p:spPr>
          <a:xfrm>
            <a:off x="5016801" y="1304506"/>
            <a:ext cx="1134720" cy="1069920"/>
          </a:xfrm>
          <a:prstGeom prst="rect">
            <a:avLst/>
          </a:prstGeom>
          <a:ln>
            <a:noFill/>
          </a:ln>
        </p:spPr>
      </p:pic>
      <p:pic>
        <p:nvPicPr>
          <p:cNvPr id="27" name="Google Shape;167;p5">
            <a:extLst>
              <a:ext uri="{FF2B5EF4-FFF2-40B4-BE49-F238E27FC236}">
                <a16:creationId xmlns:a16="http://schemas.microsoft.com/office/drawing/2014/main" id="{7800F3D1-E876-B854-61EB-FE1C2E908672}"/>
              </a:ext>
            </a:extLst>
          </p:cNvPr>
          <p:cNvPicPr/>
          <p:nvPr/>
        </p:nvPicPr>
        <p:blipFill>
          <a:blip r:embed="rId20"/>
          <a:stretch/>
        </p:blipFill>
        <p:spPr>
          <a:xfrm>
            <a:off x="7810090" y="198955"/>
            <a:ext cx="1005787" cy="958996"/>
          </a:xfrm>
          <a:prstGeom prst="rect">
            <a:avLst/>
          </a:prstGeom>
          <a:ln>
            <a:noFill/>
          </a:ln>
        </p:spPr>
      </p:pic>
      <p:pic>
        <p:nvPicPr>
          <p:cNvPr id="28" name="Google Shape;168;p5">
            <a:extLst>
              <a:ext uri="{FF2B5EF4-FFF2-40B4-BE49-F238E27FC236}">
                <a16:creationId xmlns:a16="http://schemas.microsoft.com/office/drawing/2014/main" id="{2F76C4E4-884E-BF7F-3248-38E4D1CE5323}"/>
              </a:ext>
            </a:extLst>
          </p:cNvPr>
          <p:cNvPicPr/>
          <p:nvPr/>
        </p:nvPicPr>
        <p:blipFill>
          <a:blip r:embed="rId21"/>
          <a:stretch/>
        </p:blipFill>
        <p:spPr>
          <a:xfrm>
            <a:off x="10023418" y="173242"/>
            <a:ext cx="1070764" cy="1040828"/>
          </a:xfrm>
          <a:prstGeom prst="rect">
            <a:avLst/>
          </a:prstGeom>
          <a:ln>
            <a:noFill/>
          </a:ln>
        </p:spPr>
      </p:pic>
      <p:pic>
        <p:nvPicPr>
          <p:cNvPr id="29" name="Google Shape;169;p5">
            <a:extLst>
              <a:ext uri="{FF2B5EF4-FFF2-40B4-BE49-F238E27FC236}">
                <a16:creationId xmlns:a16="http://schemas.microsoft.com/office/drawing/2014/main" id="{E8895775-3A9D-CD50-4EC4-650FBB32F703}"/>
              </a:ext>
            </a:extLst>
          </p:cNvPr>
          <p:cNvPicPr/>
          <p:nvPr/>
        </p:nvPicPr>
        <p:blipFill>
          <a:blip r:embed="rId22"/>
          <a:stretch/>
        </p:blipFill>
        <p:spPr>
          <a:xfrm>
            <a:off x="8928026" y="195162"/>
            <a:ext cx="1005787" cy="966582"/>
          </a:xfrm>
          <a:prstGeom prst="rect">
            <a:avLst/>
          </a:prstGeom>
          <a:ln>
            <a:noFill/>
          </a:ln>
        </p:spPr>
      </p:pic>
      <p:pic>
        <p:nvPicPr>
          <p:cNvPr id="30" name="Google Shape;170;p5">
            <a:extLst>
              <a:ext uri="{FF2B5EF4-FFF2-40B4-BE49-F238E27FC236}">
                <a16:creationId xmlns:a16="http://schemas.microsoft.com/office/drawing/2014/main" id="{455AE80F-7554-A1B3-2C64-4686AFF0542F}"/>
              </a:ext>
            </a:extLst>
          </p:cNvPr>
          <p:cNvPicPr/>
          <p:nvPr/>
        </p:nvPicPr>
        <p:blipFill>
          <a:blip r:embed="rId23"/>
          <a:stretch/>
        </p:blipFill>
        <p:spPr>
          <a:xfrm>
            <a:off x="7629519" y="1302498"/>
            <a:ext cx="1005787" cy="975776"/>
          </a:xfrm>
          <a:prstGeom prst="rect">
            <a:avLst/>
          </a:prstGeom>
          <a:ln>
            <a:noFill/>
          </a:ln>
        </p:spPr>
      </p:pic>
      <p:pic>
        <p:nvPicPr>
          <p:cNvPr id="31" name="Google Shape;171;p5">
            <a:extLst>
              <a:ext uri="{FF2B5EF4-FFF2-40B4-BE49-F238E27FC236}">
                <a16:creationId xmlns:a16="http://schemas.microsoft.com/office/drawing/2014/main" id="{C6639144-420D-B990-B3A7-27D60929F313}"/>
              </a:ext>
            </a:extLst>
          </p:cNvPr>
          <p:cNvPicPr/>
          <p:nvPr/>
        </p:nvPicPr>
        <p:blipFill>
          <a:blip r:embed="rId24"/>
          <a:stretch/>
        </p:blipFill>
        <p:spPr>
          <a:xfrm>
            <a:off x="9932943" y="1163960"/>
            <a:ext cx="1005787" cy="966582"/>
          </a:xfrm>
          <a:prstGeom prst="rect">
            <a:avLst/>
          </a:prstGeom>
          <a:ln>
            <a:noFill/>
          </a:ln>
        </p:spPr>
      </p:pic>
      <p:pic>
        <p:nvPicPr>
          <p:cNvPr id="32" name="Google Shape;172;p5">
            <a:extLst>
              <a:ext uri="{FF2B5EF4-FFF2-40B4-BE49-F238E27FC236}">
                <a16:creationId xmlns:a16="http://schemas.microsoft.com/office/drawing/2014/main" id="{0BC93594-C1BD-C5A6-B478-655042467F33}"/>
              </a:ext>
            </a:extLst>
          </p:cNvPr>
          <p:cNvPicPr/>
          <p:nvPr/>
        </p:nvPicPr>
        <p:blipFill>
          <a:blip r:embed="rId25"/>
          <a:stretch/>
        </p:blipFill>
        <p:spPr>
          <a:xfrm>
            <a:off x="8781231" y="1302498"/>
            <a:ext cx="1005787" cy="950491"/>
          </a:xfrm>
          <a:prstGeom prst="rect">
            <a:avLst/>
          </a:prstGeom>
          <a:ln>
            <a:noFill/>
          </a:ln>
        </p:spPr>
      </p:pic>
      <p:pic>
        <p:nvPicPr>
          <p:cNvPr id="33" name="Google Shape;173;p5">
            <a:extLst>
              <a:ext uri="{FF2B5EF4-FFF2-40B4-BE49-F238E27FC236}">
                <a16:creationId xmlns:a16="http://schemas.microsoft.com/office/drawing/2014/main" id="{E8B0FF8D-6563-8D79-4D7A-418D0EA725D9}"/>
              </a:ext>
            </a:extLst>
          </p:cNvPr>
          <p:cNvPicPr/>
          <p:nvPr/>
        </p:nvPicPr>
        <p:blipFill>
          <a:blip r:embed="rId26"/>
          <a:stretch/>
        </p:blipFill>
        <p:spPr>
          <a:xfrm>
            <a:off x="11158760" y="236308"/>
            <a:ext cx="1005787" cy="957157"/>
          </a:xfrm>
          <a:prstGeom prst="rect">
            <a:avLst/>
          </a:prstGeom>
          <a:ln>
            <a:noFill/>
          </a:ln>
        </p:spPr>
      </p:pic>
      <p:pic>
        <p:nvPicPr>
          <p:cNvPr id="34" name="Google Shape;174;p5">
            <a:extLst>
              <a:ext uri="{FF2B5EF4-FFF2-40B4-BE49-F238E27FC236}">
                <a16:creationId xmlns:a16="http://schemas.microsoft.com/office/drawing/2014/main" id="{7C3FD71D-0633-7913-04F4-338A2736E7E0}"/>
              </a:ext>
            </a:extLst>
          </p:cNvPr>
          <p:cNvPicPr/>
          <p:nvPr/>
        </p:nvPicPr>
        <p:blipFill>
          <a:blip r:embed="rId27"/>
          <a:stretch/>
        </p:blipFill>
        <p:spPr>
          <a:xfrm>
            <a:off x="11033032" y="1365408"/>
            <a:ext cx="931786" cy="901990"/>
          </a:xfrm>
          <a:prstGeom prst="rect">
            <a:avLst/>
          </a:prstGeom>
          <a:ln>
            <a:noFill/>
          </a:ln>
        </p:spPr>
      </p:pic>
      <p:pic>
        <p:nvPicPr>
          <p:cNvPr id="35" name="Google Shape;175;p5">
            <a:extLst>
              <a:ext uri="{FF2B5EF4-FFF2-40B4-BE49-F238E27FC236}">
                <a16:creationId xmlns:a16="http://schemas.microsoft.com/office/drawing/2014/main" id="{2212213F-B893-E17E-639F-A49D47AB28B2}"/>
              </a:ext>
            </a:extLst>
          </p:cNvPr>
          <p:cNvPicPr/>
          <p:nvPr/>
        </p:nvPicPr>
        <p:blipFill>
          <a:blip r:embed="rId28"/>
          <a:stretch/>
        </p:blipFill>
        <p:spPr>
          <a:xfrm>
            <a:off x="6380092" y="2458464"/>
            <a:ext cx="1062991" cy="924387"/>
          </a:xfrm>
          <a:prstGeom prst="rect">
            <a:avLst/>
          </a:prstGeom>
          <a:ln>
            <a:noFill/>
          </a:ln>
        </p:spPr>
      </p:pic>
      <p:pic>
        <p:nvPicPr>
          <p:cNvPr id="36" name="Google Shape;176;p5">
            <a:extLst>
              <a:ext uri="{FF2B5EF4-FFF2-40B4-BE49-F238E27FC236}">
                <a16:creationId xmlns:a16="http://schemas.microsoft.com/office/drawing/2014/main" id="{18C8B9D2-FF16-BF3C-D76E-88C2B26ED410}"/>
              </a:ext>
            </a:extLst>
          </p:cNvPr>
          <p:cNvPicPr/>
          <p:nvPr/>
        </p:nvPicPr>
        <p:blipFill>
          <a:blip r:embed="rId29"/>
          <a:stretch/>
        </p:blipFill>
        <p:spPr>
          <a:xfrm>
            <a:off x="9782928" y="2293596"/>
            <a:ext cx="1005787" cy="948652"/>
          </a:xfrm>
          <a:prstGeom prst="rect">
            <a:avLst/>
          </a:prstGeom>
          <a:ln>
            <a:noFill/>
          </a:ln>
        </p:spPr>
      </p:pic>
      <p:pic>
        <p:nvPicPr>
          <p:cNvPr id="37" name="Google Shape;177;p5">
            <a:extLst>
              <a:ext uri="{FF2B5EF4-FFF2-40B4-BE49-F238E27FC236}">
                <a16:creationId xmlns:a16="http://schemas.microsoft.com/office/drawing/2014/main" id="{E1368A5C-819D-FEDA-9326-8F8507158FFA}"/>
              </a:ext>
            </a:extLst>
          </p:cNvPr>
          <p:cNvPicPr/>
          <p:nvPr/>
        </p:nvPicPr>
        <p:blipFill>
          <a:blip r:embed="rId30"/>
          <a:stretch/>
        </p:blipFill>
        <p:spPr>
          <a:xfrm>
            <a:off x="6516582" y="1415137"/>
            <a:ext cx="945548" cy="906817"/>
          </a:xfrm>
          <a:prstGeom prst="rect">
            <a:avLst/>
          </a:prstGeom>
          <a:ln>
            <a:noFill/>
          </a:ln>
        </p:spPr>
      </p:pic>
      <p:pic>
        <p:nvPicPr>
          <p:cNvPr id="38" name="Google Shape;178;p5">
            <a:extLst>
              <a:ext uri="{FF2B5EF4-FFF2-40B4-BE49-F238E27FC236}">
                <a16:creationId xmlns:a16="http://schemas.microsoft.com/office/drawing/2014/main" id="{4CB0CBDA-81C6-0731-AD35-18506FF2EA5E}"/>
              </a:ext>
            </a:extLst>
          </p:cNvPr>
          <p:cNvPicPr/>
          <p:nvPr/>
        </p:nvPicPr>
        <p:blipFill>
          <a:blip r:embed="rId31"/>
          <a:stretch/>
        </p:blipFill>
        <p:spPr>
          <a:xfrm>
            <a:off x="7645833" y="2267398"/>
            <a:ext cx="1070764" cy="1023128"/>
          </a:xfrm>
          <a:prstGeom prst="rect">
            <a:avLst/>
          </a:prstGeom>
          <a:ln>
            <a:noFill/>
          </a:ln>
        </p:spPr>
      </p:pic>
      <p:pic>
        <p:nvPicPr>
          <p:cNvPr id="39" name="Google Shape;179;p5">
            <a:extLst>
              <a:ext uri="{FF2B5EF4-FFF2-40B4-BE49-F238E27FC236}">
                <a16:creationId xmlns:a16="http://schemas.microsoft.com/office/drawing/2014/main" id="{E8D93E86-6583-0E9D-6ACF-38F746C5C2F3}"/>
              </a:ext>
            </a:extLst>
          </p:cNvPr>
          <p:cNvPicPr/>
          <p:nvPr/>
        </p:nvPicPr>
        <p:blipFill>
          <a:blip r:embed="rId32"/>
          <a:stretch/>
        </p:blipFill>
        <p:spPr>
          <a:xfrm>
            <a:off x="6641680" y="299991"/>
            <a:ext cx="969238" cy="947043"/>
          </a:xfrm>
          <a:prstGeom prst="rect">
            <a:avLst/>
          </a:prstGeom>
          <a:ln>
            <a:noFill/>
          </a:ln>
        </p:spPr>
      </p:pic>
      <p:pic>
        <p:nvPicPr>
          <p:cNvPr id="40" name="Google Shape;180;p5">
            <a:extLst>
              <a:ext uri="{FF2B5EF4-FFF2-40B4-BE49-F238E27FC236}">
                <a16:creationId xmlns:a16="http://schemas.microsoft.com/office/drawing/2014/main" id="{05D1808A-DB03-D8A5-C238-2F035C100437}"/>
              </a:ext>
            </a:extLst>
          </p:cNvPr>
          <p:cNvPicPr/>
          <p:nvPr/>
        </p:nvPicPr>
        <p:blipFill>
          <a:blip r:embed="rId33"/>
          <a:stretch/>
        </p:blipFill>
        <p:spPr>
          <a:xfrm>
            <a:off x="10902015" y="2380681"/>
            <a:ext cx="1005787" cy="952560"/>
          </a:xfrm>
          <a:prstGeom prst="rect">
            <a:avLst/>
          </a:prstGeom>
          <a:ln>
            <a:noFill/>
          </a:ln>
        </p:spPr>
      </p:pic>
      <p:pic>
        <p:nvPicPr>
          <p:cNvPr id="41" name="Google Shape;181;p5">
            <a:extLst>
              <a:ext uri="{FF2B5EF4-FFF2-40B4-BE49-F238E27FC236}">
                <a16:creationId xmlns:a16="http://schemas.microsoft.com/office/drawing/2014/main" id="{0786D226-6C4F-22ED-8F2C-18CD5303112C}"/>
              </a:ext>
            </a:extLst>
          </p:cNvPr>
          <p:cNvPicPr/>
          <p:nvPr/>
        </p:nvPicPr>
        <p:blipFill>
          <a:blip r:embed="rId34"/>
          <a:stretch/>
        </p:blipFill>
        <p:spPr>
          <a:xfrm>
            <a:off x="8732911" y="2346228"/>
            <a:ext cx="1005787" cy="975316"/>
          </a:xfrm>
          <a:prstGeom prst="rect">
            <a:avLst/>
          </a:prstGeom>
          <a:ln>
            <a:noFill/>
          </a:ln>
        </p:spPr>
      </p:pic>
      <p:pic>
        <p:nvPicPr>
          <p:cNvPr id="43" name="Google Shape;216;p8">
            <a:extLst>
              <a:ext uri="{FF2B5EF4-FFF2-40B4-BE49-F238E27FC236}">
                <a16:creationId xmlns:a16="http://schemas.microsoft.com/office/drawing/2014/main" id="{B777FB28-A65D-631B-D4C5-E0429627D87F}"/>
              </a:ext>
            </a:extLst>
          </p:cNvPr>
          <p:cNvPicPr/>
          <p:nvPr/>
        </p:nvPicPr>
        <p:blipFill>
          <a:blip r:embed="rId35"/>
          <a:stretch/>
        </p:blipFill>
        <p:spPr>
          <a:xfrm>
            <a:off x="7877677" y="3490914"/>
            <a:ext cx="1049571" cy="980750"/>
          </a:xfrm>
          <a:prstGeom prst="rect">
            <a:avLst/>
          </a:prstGeom>
          <a:ln>
            <a:noFill/>
          </a:ln>
        </p:spPr>
      </p:pic>
      <p:pic>
        <p:nvPicPr>
          <p:cNvPr id="44" name="Google Shape;217;p8">
            <a:extLst>
              <a:ext uri="{FF2B5EF4-FFF2-40B4-BE49-F238E27FC236}">
                <a16:creationId xmlns:a16="http://schemas.microsoft.com/office/drawing/2014/main" id="{B15E043A-0BF1-9845-A2B6-0CEE0E3CF24E}"/>
              </a:ext>
            </a:extLst>
          </p:cNvPr>
          <p:cNvPicPr/>
          <p:nvPr/>
        </p:nvPicPr>
        <p:blipFill>
          <a:blip r:embed="rId36"/>
          <a:stretch/>
        </p:blipFill>
        <p:spPr>
          <a:xfrm>
            <a:off x="7405620" y="4579727"/>
            <a:ext cx="1182314" cy="1053679"/>
          </a:xfrm>
          <a:prstGeom prst="rect">
            <a:avLst/>
          </a:prstGeom>
          <a:ln>
            <a:noFill/>
          </a:ln>
        </p:spPr>
      </p:pic>
      <p:pic>
        <p:nvPicPr>
          <p:cNvPr id="45" name="Google Shape;218;p8">
            <a:extLst>
              <a:ext uri="{FF2B5EF4-FFF2-40B4-BE49-F238E27FC236}">
                <a16:creationId xmlns:a16="http://schemas.microsoft.com/office/drawing/2014/main" id="{CA41ACD8-9B35-0DA9-1EB2-C49F95B75CE1}"/>
              </a:ext>
            </a:extLst>
          </p:cNvPr>
          <p:cNvPicPr/>
          <p:nvPr/>
        </p:nvPicPr>
        <p:blipFill>
          <a:blip r:embed="rId37"/>
          <a:stretch/>
        </p:blipFill>
        <p:spPr>
          <a:xfrm>
            <a:off x="8764942" y="4674872"/>
            <a:ext cx="1049571" cy="991507"/>
          </a:xfrm>
          <a:prstGeom prst="rect">
            <a:avLst/>
          </a:prstGeom>
          <a:ln>
            <a:noFill/>
          </a:ln>
        </p:spPr>
      </p:pic>
      <p:pic>
        <p:nvPicPr>
          <p:cNvPr id="46" name="Google Shape;219;p8">
            <a:extLst>
              <a:ext uri="{FF2B5EF4-FFF2-40B4-BE49-F238E27FC236}">
                <a16:creationId xmlns:a16="http://schemas.microsoft.com/office/drawing/2014/main" id="{5785ABD0-98D4-FCBA-CB71-D81C2BFAC705}"/>
              </a:ext>
            </a:extLst>
          </p:cNvPr>
          <p:cNvPicPr/>
          <p:nvPr/>
        </p:nvPicPr>
        <p:blipFill>
          <a:blip r:embed="rId38"/>
          <a:stretch/>
        </p:blipFill>
        <p:spPr>
          <a:xfrm>
            <a:off x="10044611" y="4683217"/>
            <a:ext cx="1049571" cy="975883"/>
          </a:xfrm>
          <a:prstGeom prst="rect">
            <a:avLst/>
          </a:prstGeom>
          <a:ln>
            <a:noFill/>
          </a:ln>
        </p:spPr>
      </p:pic>
      <p:pic>
        <p:nvPicPr>
          <p:cNvPr id="47" name="Google Shape;220;p8">
            <a:extLst>
              <a:ext uri="{FF2B5EF4-FFF2-40B4-BE49-F238E27FC236}">
                <a16:creationId xmlns:a16="http://schemas.microsoft.com/office/drawing/2014/main" id="{8887F4C0-D533-B365-8CF8-A65704A7EF18}"/>
              </a:ext>
            </a:extLst>
          </p:cNvPr>
          <p:cNvPicPr/>
          <p:nvPr/>
        </p:nvPicPr>
        <p:blipFill>
          <a:blip r:embed="rId39"/>
          <a:stretch/>
        </p:blipFill>
        <p:spPr>
          <a:xfrm>
            <a:off x="6359596" y="3981289"/>
            <a:ext cx="1049571" cy="975883"/>
          </a:xfrm>
          <a:prstGeom prst="rect">
            <a:avLst/>
          </a:prstGeom>
          <a:ln>
            <a:noFill/>
          </a:ln>
        </p:spPr>
      </p:pic>
      <p:pic>
        <p:nvPicPr>
          <p:cNvPr id="48" name="Google Shape;221;p8">
            <a:extLst>
              <a:ext uri="{FF2B5EF4-FFF2-40B4-BE49-F238E27FC236}">
                <a16:creationId xmlns:a16="http://schemas.microsoft.com/office/drawing/2014/main" id="{543D9B7F-C0D5-CB1F-866A-76F85337246B}"/>
              </a:ext>
            </a:extLst>
          </p:cNvPr>
          <p:cNvPicPr/>
          <p:nvPr/>
        </p:nvPicPr>
        <p:blipFill>
          <a:blip r:embed="rId40"/>
          <a:stretch/>
        </p:blipFill>
        <p:spPr>
          <a:xfrm>
            <a:off x="7276303" y="5793642"/>
            <a:ext cx="1049571" cy="969480"/>
          </a:xfrm>
          <a:prstGeom prst="rect">
            <a:avLst/>
          </a:prstGeom>
          <a:ln>
            <a:noFill/>
          </a:ln>
        </p:spPr>
      </p:pic>
      <p:pic>
        <p:nvPicPr>
          <p:cNvPr id="49" name="Google Shape;222;p8">
            <a:extLst>
              <a:ext uri="{FF2B5EF4-FFF2-40B4-BE49-F238E27FC236}">
                <a16:creationId xmlns:a16="http://schemas.microsoft.com/office/drawing/2014/main" id="{09895B64-D563-8000-0D6D-C77140C7974C}"/>
              </a:ext>
            </a:extLst>
          </p:cNvPr>
          <p:cNvPicPr/>
          <p:nvPr/>
        </p:nvPicPr>
        <p:blipFill>
          <a:blip r:embed="rId41"/>
          <a:stretch/>
        </p:blipFill>
        <p:spPr>
          <a:xfrm>
            <a:off x="9378563" y="5794923"/>
            <a:ext cx="1049571" cy="968199"/>
          </a:xfrm>
          <a:prstGeom prst="rect">
            <a:avLst/>
          </a:prstGeom>
          <a:ln>
            <a:noFill/>
          </a:ln>
        </p:spPr>
      </p:pic>
      <p:pic>
        <p:nvPicPr>
          <p:cNvPr id="50" name="Google Shape;223;p8">
            <a:extLst>
              <a:ext uri="{FF2B5EF4-FFF2-40B4-BE49-F238E27FC236}">
                <a16:creationId xmlns:a16="http://schemas.microsoft.com/office/drawing/2014/main" id="{A19E7F93-5B55-1583-E1FC-2E8E8C20119C}"/>
              </a:ext>
            </a:extLst>
          </p:cNvPr>
          <p:cNvPicPr/>
          <p:nvPr/>
        </p:nvPicPr>
        <p:blipFill>
          <a:blip r:embed="rId42"/>
          <a:stretch/>
        </p:blipFill>
        <p:spPr>
          <a:xfrm>
            <a:off x="11143918" y="4615607"/>
            <a:ext cx="1049571" cy="1001497"/>
          </a:xfrm>
          <a:prstGeom prst="rect">
            <a:avLst/>
          </a:prstGeom>
          <a:ln>
            <a:noFill/>
          </a:ln>
        </p:spPr>
      </p:pic>
      <p:pic>
        <p:nvPicPr>
          <p:cNvPr id="51" name="Google Shape;224;p8">
            <a:extLst>
              <a:ext uri="{FF2B5EF4-FFF2-40B4-BE49-F238E27FC236}">
                <a16:creationId xmlns:a16="http://schemas.microsoft.com/office/drawing/2014/main" id="{AE1E7534-F1B8-22A4-C125-6A2B2A55E3F4}"/>
              </a:ext>
            </a:extLst>
          </p:cNvPr>
          <p:cNvPicPr/>
          <p:nvPr/>
        </p:nvPicPr>
        <p:blipFill>
          <a:blip r:embed="rId43"/>
          <a:stretch/>
        </p:blipFill>
        <p:spPr>
          <a:xfrm>
            <a:off x="6086815" y="5064656"/>
            <a:ext cx="1049571" cy="977676"/>
          </a:xfrm>
          <a:prstGeom prst="rect">
            <a:avLst/>
          </a:prstGeom>
          <a:ln>
            <a:noFill/>
          </a:ln>
        </p:spPr>
      </p:pic>
      <p:pic>
        <p:nvPicPr>
          <p:cNvPr id="52" name="Google Shape;225;p8">
            <a:extLst>
              <a:ext uri="{FF2B5EF4-FFF2-40B4-BE49-F238E27FC236}">
                <a16:creationId xmlns:a16="http://schemas.microsoft.com/office/drawing/2014/main" id="{82EABE98-02C0-6985-7E52-75B465F0E899}"/>
              </a:ext>
            </a:extLst>
          </p:cNvPr>
          <p:cNvPicPr/>
          <p:nvPr/>
        </p:nvPicPr>
        <p:blipFill>
          <a:blip r:embed="rId44"/>
          <a:stretch/>
        </p:blipFill>
        <p:spPr>
          <a:xfrm>
            <a:off x="9430919" y="3543159"/>
            <a:ext cx="1049571" cy="966662"/>
          </a:xfrm>
          <a:prstGeom prst="rect">
            <a:avLst/>
          </a:prstGeom>
          <a:ln>
            <a:noFill/>
          </a:ln>
        </p:spPr>
      </p:pic>
      <p:pic>
        <p:nvPicPr>
          <p:cNvPr id="53" name="Google Shape;226;p8">
            <a:extLst>
              <a:ext uri="{FF2B5EF4-FFF2-40B4-BE49-F238E27FC236}">
                <a16:creationId xmlns:a16="http://schemas.microsoft.com/office/drawing/2014/main" id="{7FD15AF1-AAAF-C46D-C7B7-8531916A334B}"/>
              </a:ext>
            </a:extLst>
          </p:cNvPr>
          <p:cNvPicPr/>
          <p:nvPr/>
        </p:nvPicPr>
        <p:blipFill>
          <a:blip r:embed="rId45"/>
          <a:stretch/>
        </p:blipFill>
        <p:spPr>
          <a:xfrm>
            <a:off x="8183829" y="5830884"/>
            <a:ext cx="1049571" cy="959490"/>
          </a:xfrm>
          <a:prstGeom prst="rect">
            <a:avLst/>
          </a:prstGeom>
          <a:ln>
            <a:noFill/>
          </a:ln>
        </p:spPr>
      </p:pic>
      <p:pic>
        <p:nvPicPr>
          <p:cNvPr id="54" name="Google Shape;227;p8">
            <a:extLst>
              <a:ext uri="{FF2B5EF4-FFF2-40B4-BE49-F238E27FC236}">
                <a16:creationId xmlns:a16="http://schemas.microsoft.com/office/drawing/2014/main" id="{3165EE42-16B0-051F-BC6B-ABF65D3506FA}"/>
              </a:ext>
            </a:extLst>
          </p:cNvPr>
          <p:cNvPicPr/>
          <p:nvPr/>
        </p:nvPicPr>
        <p:blipFill>
          <a:blip r:embed="rId46"/>
          <a:stretch/>
        </p:blipFill>
        <p:spPr>
          <a:xfrm>
            <a:off x="10471925" y="5742838"/>
            <a:ext cx="1027000" cy="959490"/>
          </a:xfrm>
          <a:prstGeom prst="rect">
            <a:avLst/>
          </a:prstGeom>
          <a:ln>
            <a:noFill/>
          </a:ln>
        </p:spPr>
      </p:pic>
      <p:pic>
        <p:nvPicPr>
          <p:cNvPr id="55" name="Google Shape;228;p8">
            <a:extLst>
              <a:ext uri="{FF2B5EF4-FFF2-40B4-BE49-F238E27FC236}">
                <a16:creationId xmlns:a16="http://schemas.microsoft.com/office/drawing/2014/main" id="{70195370-B48B-4E72-7E04-C593FAC6BB40}"/>
              </a:ext>
            </a:extLst>
          </p:cNvPr>
          <p:cNvPicPr/>
          <p:nvPr/>
        </p:nvPicPr>
        <p:blipFill>
          <a:blip r:embed="rId47"/>
          <a:stretch/>
        </p:blipFill>
        <p:spPr>
          <a:xfrm>
            <a:off x="11135734" y="3454614"/>
            <a:ext cx="1027000" cy="965125"/>
          </a:xfrm>
          <a:prstGeom prst="rect">
            <a:avLst/>
          </a:prstGeom>
          <a:ln>
            <a:noFill/>
          </a:ln>
        </p:spPr>
      </p:pic>
      <p:pic>
        <p:nvPicPr>
          <p:cNvPr id="20" name="Google Shape;191;p7">
            <a:extLst>
              <a:ext uri="{FF2B5EF4-FFF2-40B4-BE49-F238E27FC236}">
                <a16:creationId xmlns:a16="http://schemas.microsoft.com/office/drawing/2014/main" id="{51D71A4C-2479-226B-A1A7-14D0481C3D62}"/>
              </a:ext>
            </a:extLst>
          </p:cNvPr>
          <p:cNvPicPr/>
          <p:nvPr/>
        </p:nvPicPr>
        <p:blipFill>
          <a:blip r:embed="rId48"/>
          <a:stretch/>
        </p:blipFill>
        <p:spPr>
          <a:xfrm>
            <a:off x="4351372" y="2147689"/>
            <a:ext cx="1197817" cy="1178346"/>
          </a:xfrm>
          <a:prstGeom prst="rect">
            <a:avLst/>
          </a:prstGeom>
          <a:ln>
            <a:noFill/>
          </a:ln>
        </p:spPr>
      </p:pic>
      <p:pic>
        <p:nvPicPr>
          <p:cNvPr id="26" name="Google Shape;193;p7">
            <a:extLst>
              <a:ext uri="{FF2B5EF4-FFF2-40B4-BE49-F238E27FC236}">
                <a16:creationId xmlns:a16="http://schemas.microsoft.com/office/drawing/2014/main" id="{9FDCB282-4785-C300-4925-C62A728DBE0E}"/>
              </a:ext>
            </a:extLst>
          </p:cNvPr>
          <p:cNvPicPr/>
          <p:nvPr/>
        </p:nvPicPr>
        <p:blipFill>
          <a:blip r:embed="rId49"/>
          <a:stretch/>
        </p:blipFill>
        <p:spPr>
          <a:xfrm>
            <a:off x="4775205" y="3138738"/>
            <a:ext cx="1173189" cy="1087356"/>
          </a:xfrm>
          <a:prstGeom prst="rect">
            <a:avLst/>
          </a:prstGeom>
          <a:ln>
            <a:noFill/>
          </a:ln>
        </p:spPr>
      </p:pic>
      <p:pic>
        <p:nvPicPr>
          <p:cNvPr id="24" name="Google Shape;197;p7">
            <a:extLst>
              <a:ext uri="{FF2B5EF4-FFF2-40B4-BE49-F238E27FC236}">
                <a16:creationId xmlns:a16="http://schemas.microsoft.com/office/drawing/2014/main" id="{57C2465F-8CE2-AC5F-D695-0127208E729A}"/>
              </a:ext>
            </a:extLst>
          </p:cNvPr>
          <p:cNvPicPr/>
          <p:nvPr/>
        </p:nvPicPr>
        <p:blipFill>
          <a:blip r:embed="rId50"/>
          <a:stretch/>
        </p:blipFill>
        <p:spPr>
          <a:xfrm>
            <a:off x="4229692" y="3974209"/>
            <a:ext cx="1232099" cy="1087356"/>
          </a:xfrm>
          <a:prstGeom prst="rect">
            <a:avLst/>
          </a:prstGeom>
          <a:ln>
            <a:noFill/>
          </a:ln>
        </p:spPr>
      </p:pic>
      <p:pic>
        <p:nvPicPr>
          <p:cNvPr id="23" name="Google Shape;195;p7">
            <a:extLst>
              <a:ext uri="{FF2B5EF4-FFF2-40B4-BE49-F238E27FC236}">
                <a16:creationId xmlns:a16="http://schemas.microsoft.com/office/drawing/2014/main" id="{A116739E-E457-D183-8CCC-0D9C64D8424E}"/>
              </a:ext>
            </a:extLst>
          </p:cNvPr>
          <p:cNvPicPr/>
          <p:nvPr/>
        </p:nvPicPr>
        <p:blipFill>
          <a:blip r:embed="rId51"/>
          <a:stretch/>
        </p:blipFill>
        <p:spPr>
          <a:xfrm>
            <a:off x="4720568" y="4874268"/>
            <a:ext cx="1173276" cy="1156577"/>
          </a:xfrm>
          <a:prstGeom prst="rect">
            <a:avLst/>
          </a:prstGeom>
          <a:ln>
            <a:noFill/>
          </a:ln>
        </p:spPr>
      </p:pic>
    </p:spTree>
    <p:extLst>
      <p:ext uri="{BB962C8B-B14F-4D97-AF65-F5344CB8AC3E}">
        <p14:creationId xmlns:p14="http://schemas.microsoft.com/office/powerpoint/2010/main" val="343254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5" name="Google Shape;197;p 1"/>
          <p:cNvPicPr/>
          <p:nvPr/>
        </p:nvPicPr>
        <p:blipFill>
          <a:blip r:embed="rId2"/>
          <a:stretch/>
        </p:blipFill>
        <p:spPr>
          <a:xfrm>
            <a:off x="488160" y="1257120"/>
            <a:ext cx="2952720" cy="2850480"/>
          </a:xfrm>
          <a:prstGeom prst="rect">
            <a:avLst/>
          </a:prstGeom>
          <a:ln>
            <a:noFill/>
          </a:ln>
        </p:spPr>
      </p:pic>
      <p:pic>
        <p:nvPicPr>
          <p:cNvPr id="576" name="Google Shape;198;p 1"/>
          <p:cNvPicPr/>
          <p:nvPr/>
        </p:nvPicPr>
        <p:blipFill>
          <a:blip r:embed="rId3"/>
          <a:stretch/>
        </p:blipFill>
        <p:spPr>
          <a:xfrm>
            <a:off x="76320" y="47160"/>
            <a:ext cx="1546560" cy="534960"/>
          </a:xfrm>
          <a:prstGeom prst="rect">
            <a:avLst/>
          </a:prstGeom>
          <a:ln>
            <a:noFill/>
          </a:ln>
        </p:spPr>
      </p:pic>
      <p:sp>
        <p:nvSpPr>
          <p:cNvPr id="577" name="CustomShape 1"/>
          <p:cNvSpPr/>
          <p:nvPr/>
        </p:nvSpPr>
        <p:spPr>
          <a:xfrm>
            <a:off x="653040" y="756720"/>
            <a:ext cx="10680840" cy="360"/>
          </a:xfrm>
          <a:custGeom>
            <a:avLst/>
            <a:gdLst/>
            <a:ahLst/>
            <a:cxnLst/>
            <a:rect l="l" t="t" r="r" b="b"/>
            <a:pathLst>
              <a:path w="21600" h="21600">
                <a:moveTo>
                  <a:pt x="0" y="0"/>
                </a:moveTo>
                <a:lnTo>
                  <a:pt x="21600" y="21600"/>
                </a:lnTo>
              </a:path>
            </a:pathLst>
          </a:custGeom>
          <a:noFill/>
          <a:ln w="38160" cap="rnd">
            <a:solidFill>
              <a:srgbClr val="994F3A"/>
            </a:solidFill>
            <a:prstDash val="dash"/>
            <a:miter/>
          </a:ln>
        </p:spPr>
        <p:style>
          <a:lnRef idx="0">
            <a:scrgbClr r="0" g="0" b="0"/>
          </a:lnRef>
          <a:fillRef idx="0">
            <a:scrgbClr r="0" g="0" b="0"/>
          </a:fillRef>
          <a:effectRef idx="0">
            <a:scrgbClr r="0" g="0" b="0"/>
          </a:effectRef>
          <a:fontRef idx="minor"/>
        </p:style>
        <p:txBody>
          <a:bodyPr/>
          <a:lstStyle/>
          <a:p>
            <a:endParaRPr lang="fr-FR"/>
          </a:p>
        </p:txBody>
      </p:sp>
      <p:pic>
        <p:nvPicPr>
          <p:cNvPr id="578" name="Google Shape;200;p 1"/>
          <p:cNvPicPr/>
          <p:nvPr/>
        </p:nvPicPr>
        <p:blipFill>
          <a:blip r:embed="rId4"/>
          <a:stretch/>
        </p:blipFill>
        <p:spPr>
          <a:xfrm>
            <a:off x="6855480" y="1200600"/>
            <a:ext cx="5217840" cy="4970160"/>
          </a:xfrm>
          <a:prstGeom prst="rect">
            <a:avLst/>
          </a:prstGeom>
          <a:ln>
            <a:noFill/>
          </a:ln>
        </p:spPr>
      </p:pic>
      <p:sp>
        <p:nvSpPr>
          <p:cNvPr id="579" name="CustomShape 2"/>
          <p:cNvSpPr/>
          <p:nvPr/>
        </p:nvSpPr>
        <p:spPr>
          <a:xfrm>
            <a:off x="6114960" y="6287400"/>
            <a:ext cx="6098040" cy="577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100" b="0" strike="noStrike" spc="-1">
                <a:solidFill>
                  <a:srgbClr val="000000"/>
                </a:solidFill>
                <a:latin typeface="Calibri"/>
                <a:ea typeface="Calibri"/>
              </a:rPr>
              <a:t>Les 7 fonctions écologiques et les 14 services écosystémiques rendus par les sols.</a:t>
            </a:r>
            <a:endParaRPr lang="fr-FR" sz="1100" b="0" strike="noStrike" spc="-1">
              <a:latin typeface="Arial"/>
            </a:endParaRPr>
          </a:p>
          <a:p>
            <a:pPr algn="ctr">
              <a:lnSpc>
                <a:spcPct val="100000"/>
              </a:lnSpc>
            </a:pPr>
            <a:r>
              <a:rPr lang="fr-FR" sz="1050" b="0" strike="noStrike" spc="-1">
                <a:solidFill>
                  <a:srgbClr val="000000"/>
                </a:solidFill>
                <a:latin typeface="Calibri"/>
                <a:ea typeface="Roboto"/>
              </a:rPr>
              <a:t>(Calvaruso et al., 2020).</a:t>
            </a:r>
            <a:br/>
            <a:endParaRPr lang="fr-FR" sz="1050" b="0" strike="noStrike" spc="-1">
              <a:latin typeface="Arial"/>
            </a:endParaRPr>
          </a:p>
        </p:txBody>
      </p:sp>
      <p:sp>
        <p:nvSpPr>
          <p:cNvPr id="581" name="CustomShape 4"/>
          <p:cNvSpPr/>
          <p:nvPr/>
        </p:nvSpPr>
        <p:spPr>
          <a:xfrm>
            <a:off x="185760" y="4261320"/>
            <a:ext cx="5028840" cy="769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fr-FR" sz="2400" b="0" strike="noStrike" spc="-1">
                <a:solidFill>
                  <a:srgbClr val="69B25B"/>
                </a:solidFill>
                <a:latin typeface="Arial"/>
                <a:ea typeface="DejaVu Sans"/>
              </a:rPr>
              <a:t>Service écosystémique ?</a:t>
            </a:r>
            <a:br/>
            <a:r>
              <a:rPr lang="fr-FR" sz="2400" b="0" strike="noStrike" spc="-1">
                <a:solidFill>
                  <a:srgbClr val="DE7646"/>
                </a:solidFill>
                <a:latin typeface="Arial"/>
                <a:ea typeface="DejaVu Sans"/>
              </a:rPr>
              <a:t>Fonction écologique ?</a:t>
            </a:r>
            <a:endParaRPr lang="fr-FR" sz="2400" b="0" strike="noStrike" spc="-1">
              <a:latin typeface="Arial"/>
            </a:endParaRPr>
          </a:p>
        </p:txBody>
      </p:sp>
      <p:sp>
        <p:nvSpPr>
          <p:cNvPr id="582" name="CustomShape 5"/>
          <p:cNvSpPr/>
          <p:nvPr/>
        </p:nvSpPr>
        <p:spPr>
          <a:xfrm>
            <a:off x="3890160" y="1041840"/>
            <a:ext cx="3017160" cy="6318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fr-FR" sz="1800" b="0" strike="noStrike" spc="-1">
                <a:solidFill>
                  <a:srgbClr val="000000"/>
                </a:solidFill>
                <a:latin typeface="Arial"/>
                <a:ea typeface="DejaVu Sans"/>
              </a:rPr>
              <a:t>Polluants </a:t>
            </a:r>
            <a:r>
              <a:rPr lang="fr-FR" sz="2800" b="0" strike="noStrike" spc="-1">
                <a:solidFill>
                  <a:srgbClr val="000000"/>
                </a:solidFill>
                <a:latin typeface="Arial"/>
                <a:ea typeface="Arial"/>
              </a:rPr>
              <a:t>⇔</a:t>
            </a:r>
            <a:r>
              <a:rPr lang="fr-FR" sz="1800" b="0" strike="noStrike" spc="-1">
                <a:solidFill>
                  <a:srgbClr val="000000"/>
                </a:solidFill>
                <a:latin typeface="Arial"/>
                <a:ea typeface="Arial"/>
              </a:rPr>
              <a:t>Contaminants</a:t>
            </a:r>
            <a:endParaRPr lang="fr-FR" sz="1800" b="0" strike="noStrike" spc="-1">
              <a:latin typeface="Arial"/>
            </a:endParaRPr>
          </a:p>
        </p:txBody>
      </p:sp>
      <p:sp>
        <p:nvSpPr>
          <p:cNvPr id="583" name="CustomShape 6"/>
          <p:cNvSpPr/>
          <p:nvPr/>
        </p:nvSpPr>
        <p:spPr>
          <a:xfrm>
            <a:off x="4480560" y="1920240"/>
            <a:ext cx="1942200" cy="346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800" b="0" strike="noStrike" spc="-1" dirty="0">
                <a:solidFill>
                  <a:srgbClr val="000000"/>
                </a:solidFill>
                <a:latin typeface="Arial"/>
                <a:ea typeface="Arial"/>
              </a:rPr>
              <a:t>ETM </a:t>
            </a:r>
            <a:r>
              <a:rPr lang="fr-FR" sz="1800" b="0" i="1" strike="noStrike" spc="-1" dirty="0">
                <a:solidFill>
                  <a:srgbClr val="000000"/>
                </a:solidFill>
                <a:latin typeface="Arial"/>
                <a:ea typeface="Arial"/>
              </a:rPr>
              <a:t>versus</a:t>
            </a:r>
            <a:r>
              <a:rPr lang="fr-FR" sz="1800" b="0" strike="noStrike" spc="-1" dirty="0">
                <a:solidFill>
                  <a:srgbClr val="000000"/>
                </a:solidFill>
                <a:latin typeface="Arial"/>
                <a:ea typeface="Arial"/>
              </a:rPr>
              <a:t> CTO</a:t>
            </a:r>
          </a:p>
        </p:txBody>
      </p:sp>
      <p:sp>
        <p:nvSpPr>
          <p:cNvPr id="584" name="CustomShape 7"/>
          <p:cNvSpPr/>
          <p:nvPr/>
        </p:nvSpPr>
        <p:spPr>
          <a:xfrm>
            <a:off x="7863840" y="3383280"/>
            <a:ext cx="1005480" cy="914040"/>
          </a:xfrm>
          <a:prstGeom prst="ellipse">
            <a:avLst/>
          </a:prstGeom>
          <a:noFill/>
          <a:ln w="38160">
            <a:solidFill>
              <a:srgbClr val="DE7646"/>
            </a:solidFill>
            <a:round/>
          </a:ln>
        </p:spPr>
        <p:style>
          <a:lnRef idx="0">
            <a:scrgbClr r="0" g="0" b="0"/>
          </a:lnRef>
          <a:fillRef idx="0">
            <a:scrgbClr r="0" g="0" b="0"/>
          </a:fillRef>
          <a:effectRef idx="0">
            <a:scrgbClr r="0" g="0" b="0"/>
          </a:effectRef>
          <a:fontRef idx="minor"/>
        </p:style>
        <p:txBody>
          <a:bodyPr/>
          <a:lstStyle/>
          <a:p>
            <a:endParaRPr lang="fr-FR"/>
          </a:p>
        </p:txBody>
      </p:sp>
      <p:sp>
        <p:nvSpPr>
          <p:cNvPr id="585" name="CustomShape 8"/>
          <p:cNvSpPr/>
          <p:nvPr/>
        </p:nvSpPr>
        <p:spPr>
          <a:xfrm>
            <a:off x="7315200" y="4699440"/>
            <a:ext cx="1005480" cy="914040"/>
          </a:xfrm>
          <a:prstGeom prst="ellipse">
            <a:avLst/>
          </a:prstGeom>
          <a:noFill/>
          <a:ln w="38160">
            <a:solidFill>
              <a:srgbClr val="69B25B"/>
            </a:solidFill>
            <a:round/>
          </a:ln>
        </p:spPr>
        <p:style>
          <a:lnRef idx="0">
            <a:scrgbClr r="0" g="0" b="0"/>
          </a:lnRef>
          <a:fillRef idx="0">
            <a:scrgbClr r="0" g="0" b="0"/>
          </a:fillRef>
          <a:effectRef idx="0">
            <a:scrgbClr r="0" g="0" b="0"/>
          </a:effectRef>
          <a:fontRef idx="minor"/>
        </p:style>
        <p:txBody>
          <a:bodyPr/>
          <a:lstStyle/>
          <a:p>
            <a:endParaRPr lang="fr-FR"/>
          </a:p>
        </p:txBody>
      </p:sp>
      <p:sp>
        <p:nvSpPr>
          <p:cNvPr id="586" name="CustomShape 9"/>
          <p:cNvSpPr/>
          <p:nvPr/>
        </p:nvSpPr>
        <p:spPr>
          <a:xfrm>
            <a:off x="7315560" y="4699800"/>
            <a:ext cx="1005480" cy="914040"/>
          </a:xfrm>
          <a:prstGeom prst="ellipse">
            <a:avLst/>
          </a:prstGeom>
          <a:noFill/>
          <a:ln w="38160">
            <a:solidFill>
              <a:srgbClr val="69B25B"/>
            </a:solidFill>
            <a:round/>
          </a:ln>
        </p:spPr>
        <p:style>
          <a:lnRef idx="0">
            <a:scrgbClr r="0" g="0" b="0"/>
          </a:lnRef>
          <a:fillRef idx="0">
            <a:scrgbClr r="0" g="0" b="0"/>
          </a:fillRef>
          <a:effectRef idx="0">
            <a:scrgbClr r="0" g="0" b="0"/>
          </a:effectRef>
          <a:fontRef idx="minor"/>
        </p:style>
        <p:txBody>
          <a:bodyPr/>
          <a:lstStyle/>
          <a:p>
            <a:endParaRPr lang="fr-FR"/>
          </a:p>
        </p:txBody>
      </p:sp>
      <p:sp>
        <p:nvSpPr>
          <p:cNvPr id="587" name="CustomShape 10"/>
          <p:cNvSpPr/>
          <p:nvPr/>
        </p:nvSpPr>
        <p:spPr>
          <a:xfrm>
            <a:off x="9856080" y="1263600"/>
            <a:ext cx="1005480" cy="914040"/>
          </a:xfrm>
          <a:prstGeom prst="ellipse">
            <a:avLst/>
          </a:prstGeom>
          <a:noFill/>
          <a:ln w="38160">
            <a:solidFill>
              <a:srgbClr val="69B25B"/>
            </a:solidFill>
            <a:round/>
          </a:ln>
        </p:spPr>
        <p:style>
          <a:lnRef idx="0">
            <a:scrgbClr r="0" g="0" b="0"/>
          </a:lnRef>
          <a:fillRef idx="0">
            <a:scrgbClr r="0" g="0" b="0"/>
          </a:fillRef>
          <a:effectRef idx="0">
            <a:scrgbClr r="0" g="0" b="0"/>
          </a:effectRef>
          <a:fontRef idx="minor"/>
        </p:style>
        <p:txBody>
          <a:bodyPr/>
          <a:lstStyle/>
          <a:p>
            <a:endParaRPr lang="fr-FR"/>
          </a:p>
        </p:txBody>
      </p:sp>
      <p:sp>
        <p:nvSpPr>
          <p:cNvPr id="588" name="CustomShape 11"/>
          <p:cNvSpPr/>
          <p:nvPr/>
        </p:nvSpPr>
        <p:spPr>
          <a:xfrm>
            <a:off x="10900800" y="2560320"/>
            <a:ext cx="1005480" cy="914040"/>
          </a:xfrm>
          <a:prstGeom prst="ellipse">
            <a:avLst/>
          </a:prstGeom>
          <a:noFill/>
          <a:ln w="38160">
            <a:solidFill>
              <a:srgbClr val="69B25B"/>
            </a:solidFill>
            <a:round/>
          </a:ln>
        </p:spPr>
        <p:style>
          <a:lnRef idx="0">
            <a:scrgbClr r="0" g="0" b="0"/>
          </a:lnRef>
          <a:fillRef idx="0">
            <a:scrgbClr r="0" g="0" b="0"/>
          </a:fillRef>
          <a:effectRef idx="0">
            <a:scrgbClr r="0" g="0" b="0"/>
          </a:effectRef>
          <a:fontRef idx="minor"/>
        </p:style>
        <p:txBody>
          <a:bodyPr/>
          <a:lstStyle/>
          <a:p>
            <a:endParaRPr lang="fr-FR"/>
          </a:p>
        </p:txBody>
      </p:sp>
      <p:sp>
        <p:nvSpPr>
          <p:cNvPr id="589" name="CustomShape 12"/>
          <p:cNvSpPr/>
          <p:nvPr/>
        </p:nvSpPr>
        <p:spPr>
          <a:xfrm>
            <a:off x="10901160" y="2560680"/>
            <a:ext cx="1005480" cy="914040"/>
          </a:xfrm>
          <a:prstGeom prst="ellipse">
            <a:avLst/>
          </a:prstGeom>
          <a:noFill/>
          <a:ln w="38160">
            <a:solidFill>
              <a:srgbClr val="69B25B"/>
            </a:solidFill>
            <a:round/>
          </a:ln>
        </p:spPr>
        <p:style>
          <a:lnRef idx="0">
            <a:scrgbClr r="0" g="0" b="0"/>
          </a:lnRef>
          <a:fillRef idx="0">
            <a:scrgbClr r="0" g="0" b="0"/>
          </a:fillRef>
          <a:effectRef idx="0">
            <a:scrgbClr r="0" g="0" b="0"/>
          </a:effectRef>
          <a:fontRef idx="minor"/>
        </p:style>
        <p:txBody>
          <a:bodyPr/>
          <a:lstStyle/>
          <a:p>
            <a:endParaRPr lang="fr-FR"/>
          </a:p>
        </p:txBody>
      </p:sp>
      <p:sp>
        <p:nvSpPr>
          <p:cNvPr id="2" name="CustomShape 4">
            <a:extLst>
              <a:ext uri="{FF2B5EF4-FFF2-40B4-BE49-F238E27FC236}">
                <a16:creationId xmlns:a16="http://schemas.microsoft.com/office/drawing/2014/main" id="{2E873256-21BE-EED5-AEC0-1954E6B1381A}"/>
              </a:ext>
            </a:extLst>
          </p:cNvPr>
          <p:cNvSpPr/>
          <p:nvPr/>
        </p:nvSpPr>
        <p:spPr>
          <a:xfrm>
            <a:off x="4822200" y="223785"/>
            <a:ext cx="7219080" cy="39865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fr-FR" sz="2000" b="1" strike="noStrike" spc="-1" dirty="0">
                <a:solidFill>
                  <a:srgbClr val="DE7646"/>
                </a:solidFill>
                <a:latin typeface="Livvic"/>
                <a:ea typeface="Livvic"/>
              </a:rPr>
              <a:t>LE FOND</a:t>
            </a:r>
            <a:endParaRPr lang="fr-FR" sz="2000" b="0" strike="noStrike" spc="-1" dirty="0">
              <a:latin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0" name="Google Shape;198;p 2"/>
          <p:cNvPicPr/>
          <p:nvPr/>
        </p:nvPicPr>
        <p:blipFill>
          <a:blip r:embed="rId2"/>
          <a:stretch/>
        </p:blipFill>
        <p:spPr>
          <a:xfrm>
            <a:off x="76320" y="47160"/>
            <a:ext cx="1546560" cy="534960"/>
          </a:xfrm>
          <a:prstGeom prst="rect">
            <a:avLst/>
          </a:prstGeom>
          <a:ln>
            <a:noFill/>
          </a:ln>
        </p:spPr>
      </p:pic>
      <p:sp>
        <p:nvSpPr>
          <p:cNvPr id="591" name="CustomShape 1"/>
          <p:cNvSpPr/>
          <p:nvPr/>
        </p:nvSpPr>
        <p:spPr>
          <a:xfrm>
            <a:off x="653040" y="756720"/>
            <a:ext cx="10680840" cy="360"/>
          </a:xfrm>
          <a:custGeom>
            <a:avLst/>
            <a:gdLst/>
            <a:ahLst/>
            <a:cxnLst/>
            <a:rect l="l" t="t" r="r" b="b"/>
            <a:pathLst>
              <a:path w="21600" h="21600">
                <a:moveTo>
                  <a:pt x="0" y="0"/>
                </a:moveTo>
                <a:lnTo>
                  <a:pt x="21600" y="21600"/>
                </a:lnTo>
              </a:path>
            </a:pathLst>
          </a:custGeom>
          <a:noFill/>
          <a:ln w="38160" cap="rnd">
            <a:solidFill>
              <a:srgbClr val="994F3A"/>
            </a:solidFill>
            <a:prstDash val="dash"/>
            <a:miter/>
          </a:ln>
        </p:spPr>
        <p:style>
          <a:lnRef idx="0">
            <a:scrgbClr r="0" g="0" b="0"/>
          </a:lnRef>
          <a:fillRef idx="0">
            <a:scrgbClr r="0" g="0" b="0"/>
          </a:fillRef>
          <a:effectRef idx="0">
            <a:scrgbClr r="0" g="0" b="0"/>
          </a:effectRef>
          <a:fontRef idx="minor"/>
        </p:style>
        <p:txBody>
          <a:bodyPr/>
          <a:lstStyle/>
          <a:p>
            <a:endParaRPr lang="fr-FR"/>
          </a:p>
        </p:txBody>
      </p:sp>
      <p:sp>
        <p:nvSpPr>
          <p:cNvPr id="593" name="CustomShape 3"/>
          <p:cNvSpPr/>
          <p:nvPr/>
        </p:nvSpPr>
        <p:spPr>
          <a:xfrm>
            <a:off x="432000" y="1311120"/>
            <a:ext cx="6151320" cy="1369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800" b="0" strike="noStrike" spc="-1" dirty="0">
                <a:solidFill>
                  <a:srgbClr val="000000"/>
                </a:solidFill>
                <a:latin typeface="Arial"/>
                <a:ea typeface="DejaVu Sans"/>
              </a:rPr>
              <a:t>Initiés en 1960, les </a:t>
            </a:r>
            <a:r>
              <a:rPr lang="fr-FR" sz="1800" b="1" strike="noStrike" spc="-1" dirty="0">
                <a:solidFill>
                  <a:srgbClr val="69B25B"/>
                </a:solidFill>
                <a:latin typeface="Arial"/>
                <a:ea typeface="DejaVu Sans"/>
              </a:rPr>
              <a:t>services écosystémiques</a:t>
            </a:r>
            <a:r>
              <a:rPr lang="fr-FR" sz="1800" b="0" strike="noStrike" spc="-1" dirty="0">
                <a:solidFill>
                  <a:srgbClr val="000000"/>
                </a:solidFill>
                <a:latin typeface="Arial"/>
                <a:ea typeface="DejaVu Sans"/>
              </a:rPr>
              <a:t> sont définis comme des</a:t>
            </a:r>
            <a:r>
              <a:rPr lang="fr-FR" sz="1800" b="1" strike="noStrike" spc="-1" dirty="0">
                <a:solidFill>
                  <a:srgbClr val="DE7646"/>
                </a:solidFill>
                <a:latin typeface="Arial"/>
                <a:ea typeface="DejaVu Sans"/>
              </a:rPr>
              <a:t> </a:t>
            </a:r>
            <a:r>
              <a:rPr lang="fr-FR" sz="1800" b="1" strike="noStrike" spc="-1" dirty="0">
                <a:solidFill>
                  <a:srgbClr val="69B25B"/>
                </a:solidFill>
                <a:latin typeface="Arial"/>
                <a:ea typeface="DejaVu Sans"/>
              </a:rPr>
              <a:t>avantages socio-économiques retirés par l’être humain</a:t>
            </a:r>
            <a:r>
              <a:rPr lang="fr-FR" sz="1800" b="0" strike="noStrike" spc="-1" dirty="0">
                <a:solidFill>
                  <a:srgbClr val="000000"/>
                </a:solidFill>
                <a:latin typeface="Arial"/>
                <a:ea typeface="DejaVu Sans"/>
              </a:rPr>
              <a:t> de l’utilisation des </a:t>
            </a:r>
            <a:r>
              <a:rPr lang="fr-FR" sz="1800" b="1" strike="noStrike" spc="-1" dirty="0">
                <a:solidFill>
                  <a:srgbClr val="DE7646"/>
                </a:solidFill>
                <a:latin typeface="Arial"/>
                <a:ea typeface="DejaVu Sans"/>
              </a:rPr>
              <a:t>fonctions écologiques</a:t>
            </a:r>
            <a:r>
              <a:rPr lang="fr-FR" sz="1800" b="0" strike="noStrike" spc="-1" dirty="0">
                <a:solidFill>
                  <a:srgbClr val="000000"/>
                </a:solidFill>
                <a:latin typeface="Arial"/>
                <a:ea typeface="DejaVu Sans"/>
              </a:rPr>
              <a:t> des écosystèmes.</a:t>
            </a:r>
            <a:endParaRPr lang="fr-FR" sz="1800" b="0" strike="noStrike" spc="-1" dirty="0">
              <a:latin typeface="Arial"/>
            </a:endParaRPr>
          </a:p>
        </p:txBody>
      </p:sp>
      <p:sp>
        <p:nvSpPr>
          <p:cNvPr id="594" name="CustomShape 4"/>
          <p:cNvSpPr/>
          <p:nvPr/>
        </p:nvSpPr>
        <p:spPr>
          <a:xfrm>
            <a:off x="437760" y="2873520"/>
            <a:ext cx="6034680" cy="3204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800" b="0" strike="noStrike" spc="-1">
                <a:solidFill>
                  <a:srgbClr val="000000"/>
                </a:solidFill>
                <a:latin typeface="Arial"/>
                <a:ea typeface="DejaVu Sans"/>
              </a:rPr>
              <a:t>Les </a:t>
            </a:r>
            <a:r>
              <a:rPr lang="fr-FR" sz="1800" b="1" strike="noStrike" spc="-1">
                <a:solidFill>
                  <a:srgbClr val="69B25B"/>
                </a:solidFill>
                <a:latin typeface="Arial"/>
                <a:ea typeface="DejaVu Sans"/>
              </a:rPr>
              <a:t>services d’approvisionnement</a:t>
            </a:r>
            <a:r>
              <a:rPr lang="fr-FR" sz="1800" b="1" strike="noStrike" spc="-1">
                <a:solidFill>
                  <a:srgbClr val="DE7646"/>
                </a:solidFill>
                <a:latin typeface="Arial"/>
                <a:ea typeface="DejaVu Sans"/>
              </a:rPr>
              <a:t> </a:t>
            </a:r>
            <a:r>
              <a:rPr lang="fr-FR" sz="1800" b="0" strike="noStrike" spc="-1">
                <a:solidFill>
                  <a:srgbClr val="000000"/>
                </a:solidFill>
                <a:latin typeface="Arial"/>
                <a:ea typeface="DejaVu Sans"/>
              </a:rPr>
              <a:t> (l’alimentation, l’énergie combustible, la fabrication de matériaux, la pharmacopée, etc.)</a:t>
            </a:r>
            <a:endParaRPr lang="fr-FR" sz="1800" b="0" strike="noStrike" spc="-1">
              <a:latin typeface="Arial"/>
            </a:endParaRPr>
          </a:p>
          <a:p>
            <a:pPr>
              <a:lnSpc>
                <a:spcPct val="100000"/>
              </a:lnSpc>
            </a:pPr>
            <a:r>
              <a:rPr lang="fr-FR" sz="1800" b="0" strike="noStrike" spc="-1">
                <a:solidFill>
                  <a:srgbClr val="000000"/>
                </a:solidFill>
                <a:latin typeface="Arial"/>
                <a:ea typeface="DejaVu Sans"/>
              </a:rPr>
              <a:t>Les </a:t>
            </a:r>
            <a:r>
              <a:rPr lang="fr-FR" sz="1800" b="1" strike="noStrike" spc="-1">
                <a:solidFill>
                  <a:srgbClr val="69B25B"/>
                </a:solidFill>
                <a:latin typeface="Arial"/>
                <a:ea typeface="DejaVu Sans"/>
              </a:rPr>
              <a:t>services culturels</a:t>
            </a:r>
            <a:r>
              <a:rPr lang="fr-FR" sz="1800" b="0" strike="noStrike" spc="-1">
                <a:solidFill>
                  <a:srgbClr val="69B25B"/>
                </a:solidFill>
                <a:latin typeface="Arial"/>
                <a:ea typeface="DejaVu Sans"/>
              </a:rPr>
              <a:t> </a:t>
            </a:r>
            <a:r>
              <a:rPr lang="fr-FR" sz="1800" b="0" strike="noStrike" spc="-1">
                <a:solidFill>
                  <a:srgbClr val="000000"/>
                </a:solidFill>
                <a:latin typeface="Arial"/>
                <a:ea typeface="DejaVu Sans"/>
              </a:rPr>
              <a:t>(bénéfices récréatifs, esthétiques, existentiels, spirituels, scientifiques, éducationnels et patrimoniaux) procurés par les écosystèmes.</a:t>
            </a:r>
            <a:endParaRPr lang="fr-FR" sz="1800" b="0" strike="noStrike" spc="-1">
              <a:latin typeface="Arial"/>
            </a:endParaRPr>
          </a:p>
          <a:p>
            <a:pPr>
              <a:lnSpc>
                <a:spcPct val="100000"/>
              </a:lnSpc>
            </a:pPr>
            <a:r>
              <a:rPr lang="fr-FR" sz="1800" b="0" strike="noStrike" spc="-1">
                <a:solidFill>
                  <a:srgbClr val="000000"/>
                </a:solidFill>
                <a:latin typeface="Arial"/>
                <a:ea typeface="DejaVu Sans"/>
              </a:rPr>
              <a:t>Les </a:t>
            </a:r>
            <a:r>
              <a:rPr lang="fr-FR" sz="1800" b="1" strike="noStrike" spc="-1">
                <a:solidFill>
                  <a:srgbClr val="69B25B"/>
                </a:solidFill>
                <a:latin typeface="Arial"/>
                <a:ea typeface="DejaVu Sans"/>
              </a:rPr>
              <a:t>services de régulation</a:t>
            </a:r>
            <a:r>
              <a:rPr lang="fr-FR" sz="1800" b="0" strike="noStrike" spc="-1">
                <a:solidFill>
                  <a:srgbClr val="000000"/>
                </a:solidFill>
                <a:latin typeface="Arial"/>
                <a:ea typeface="DejaVu Sans"/>
              </a:rPr>
              <a:t> (régulation du climat global et local, le cycle de l’eau, la qualité de l’air, la lutte contre l’érosion, la conservation de la diversité spécifique et génétique, la régulation de certaines maladies, etc.)</a:t>
            </a:r>
            <a:endParaRPr lang="fr-FR" sz="1800" b="0" strike="noStrike" spc="-1">
              <a:latin typeface="Arial"/>
            </a:endParaRPr>
          </a:p>
        </p:txBody>
      </p:sp>
      <p:pic>
        <p:nvPicPr>
          <p:cNvPr id="595" name="Google Shape;200;p 2"/>
          <p:cNvPicPr/>
          <p:nvPr/>
        </p:nvPicPr>
        <p:blipFill>
          <a:blip r:embed="rId3"/>
          <a:stretch/>
        </p:blipFill>
        <p:spPr>
          <a:xfrm>
            <a:off x="6855480" y="1200600"/>
            <a:ext cx="5217840" cy="4970160"/>
          </a:xfrm>
          <a:prstGeom prst="rect">
            <a:avLst/>
          </a:prstGeom>
          <a:ln>
            <a:noFill/>
          </a:ln>
        </p:spPr>
      </p:pic>
      <p:sp>
        <p:nvSpPr>
          <p:cNvPr id="596" name="CustomShape 5"/>
          <p:cNvSpPr/>
          <p:nvPr/>
        </p:nvSpPr>
        <p:spPr>
          <a:xfrm>
            <a:off x="6114960" y="6287400"/>
            <a:ext cx="6098040" cy="577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100" b="0" strike="noStrike" spc="-1">
                <a:solidFill>
                  <a:srgbClr val="000000"/>
                </a:solidFill>
                <a:latin typeface="Calibri"/>
                <a:ea typeface="Calibri"/>
              </a:rPr>
              <a:t>Les 7 fonctions écologiques et les 14 services écosystémiques rendus par les sols.</a:t>
            </a:r>
            <a:endParaRPr lang="fr-FR" sz="1100" b="0" strike="noStrike" spc="-1">
              <a:latin typeface="Arial"/>
            </a:endParaRPr>
          </a:p>
          <a:p>
            <a:pPr algn="ctr">
              <a:lnSpc>
                <a:spcPct val="100000"/>
              </a:lnSpc>
            </a:pPr>
            <a:r>
              <a:rPr lang="fr-FR" sz="1050" b="0" strike="noStrike" spc="-1">
                <a:solidFill>
                  <a:srgbClr val="000000"/>
                </a:solidFill>
                <a:latin typeface="Calibri"/>
                <a:ea typeface="Roboto"/>
              </a:rPr>
              <a:t>(Calvaruso et al., 2020).</a:t>
            </a:r>
            <a:br/>
            <a:endParaRPr lang="fr-FR" sz="1050" b="0" strike="noStrike" spc="-1">
              <a:latin typeface="Arial"/>
            </a:endParaRPr>
          </a:p>
        </p:txBody>
      </p:sp>
      <p:sp>
        <p:nvSpPr>
          <p:cNvPr id="2" name="CustomShape 4">
            <a:extLst>
              <a:ext uri="{FF2B5EF4-FFF2-40B4-BE49-F238E27FC236}">
                <a16:creationId xmlns:a16="http://schemas.microsoft.com/office/drawing/2014/main" id="{08518D63-E1E4-8F01-E7E4-465D8FA48FA7}"/>
              </a:ext>
            </a:extLst>
          </p:cNvPr>
          <p:cNvSpPr/>
          <p:nvPr/>
        </p:nvSpPr>
        <p:spPr>
          <a:xfrm>
            <a:off x="4822200" y="223785"/>
            <a:ext cx="7219080" cy="39865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fr-FR" sz="2000" b="1" strike="noStrike" spc="-1" dirty="0">
                <a:solidFill>
                  <a:srgbClr val="DE7646"/>
                </a:solidFill>
                <a:latin typeface="Livvic"/>
                <a:ea typeface="Livvic"/>
              </a:rPr>
              <a:t>LE FOND</a:t>
            </a:r>
            <a:endParaRPr lang="fr-FR" sz="2000" b="0" strike="noStrike" spc="-1" dirty="0">
              <a:latin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7" name="Google Shape;176;p5"/>
          <p:cNvPicPr/>
          <p:nvPr/>
        </p:nvPicPr>
        <p:blipFill>
          <a:blip r:embed="rId2"/>
          <a:stretch/>
        </p:blipFill>
        <p:spPr>
          <a:xfrm>
            <a:off x="497880" y="1083960"/>
            <a:ext cx="2612880" cy="2553480"/>
          </a:xfrm>
          <a:prstGeom prst="rect">
            <a:avLst/>
          </a:prstGeom>
          <a:ln>
            <a:noFill/>
          </a:ln>
        </p:spPr>
      </p:pic>
      <p:pic>
        <p:nvPicPr>
          <p:cNvPr id="598" name="Google Shape;182;p5"/>
          <p:cNvPicPr/>
          <p:nvPr/>
        </p:nvPicPr>
        <p:blipFill>
          <a:blip r:embed="rId3"/>
          <a:stretch/>
        </p:blipFill>
        <p:spPr>
          <a:xfrm>
            <a:off x="76320" y="47160"/>
            <a:ext cx="1546560" cy="534960"/>
          </a:xfrm>
          <a:prstGeom prst="rect">
            <a:avLst/>
          </a:prstGeom>
          <a:ln>
            <a:noFill/>
          </a:ln>
        </p:spPr>
      </p:pic>
      <p:sp>
        <p:nvSpPr>
          <p:cNvPr id="599" name="CustomShape 1"/>
          <p:cNvSpPr/>
          <p:nvPr/>
        </p:nvSpPr>
        <p:spPr>
          <a:xfrm>
            <a:off x="653040" y="756720"/>
            <a:ext cx="10680840" cy="360"/>
          </a:xfrm>
          <a:custGeom>
            <a:avLst/>
            <a:gdLst/>
            <a:ahLst/>
            <a:cxnLst/>
            <a:rect l="l" t="t" r="r" b="b"/>
            <a:pathLst>
              <a:path w="21600" h="21600">
                <a:moveTo>
                  <a:pt x="0" y="0"/>
                </a:moveTo>
                <a:lnTo>
                  <a:pt x="21600" y="21600"/>
                </a:lnTo>
              </a:path>
            </a:pathLst>
          </a:custGeom>
          <a:noFill/>
          <a:ln w="38160" cap="rnd">
            <a:solidFill>
              <a:srgbClr val="994F3A"/>
            </a:solidFill>
            <a:prstDash val="dash"/>
            <a:miter/>
          </a:ln>
        </p:spPr>
        <p:style>
          <a:lnRef idx="0">
            <a:scrgbClr r="0" g="0" b="0"/>
          </a:lnRef>
          <a:fillRef idx="0">
            <a:scrgbClr r="0" g="0" b="0"/>
          </a:fillRef>
          <a:effectRef idx="0">
            <a:scrgbClr r="0" g="0" b="0"/>
          </a:effectRef>
          <a:fontRef idx="minor"/>
        </p:style>
        <p:txBody>
          <a:bodyPr/>
          <a:lstStyle/>
          <a:p>
            <a:endParaRPr lang="fr-FR"/>
          </a:p>
        </p:txBody>
      </p:sp>
      <p:sp>
        <p:nvSpPr>
          <p:cNvPr id="601" name="CustomShape 3"/>
          <p:cNvSpPr/>
          <p:nvPr/>
        </p:nvSpPr>
        <p:spPr>
          <a:xfrm>
            <a:off x="3383280" y="1015560"/>
            <a:ext cx="4633560" cy="355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800" b="0" i="1" strike="noStrike" spc="-1">
                <a:solidFill>
                  <a:srgbClr val="666666"/>
                </a:solidFill>
                <a:latin typeface="Calibri"/>
                <a:ea typeface="Calibri"/>
              </a:rPr>
              <a:t>Réservoir de médicaments : exemples </a:t>
            </a:r>
            <a:endParaRPr lang="fr-FR" sz="1800" b="0" strike="noStrike" spc="-1">
              <a:latin typeface="Arial"/>
            </a:endParaRPr>
          </a:p>
        </p:txBody>
      </p:sp>
      <p:sp>
        <p:nvSpPr>
          <p:cNvPr id="602" name="CustomShape 4"/>
          <p:cNvSpPr/>
          <p:nvPr/>
        </p:nvSpPr>
        <p:spPr>
          <a:xfrm>
            <a:off x="8024400" y="3624480"/>
            <a:ext cx="3865320" cy="2393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spcBef>
                <a:spcPts val="1191"/>
              </a:spcBef>
              <a:spcAft>
                <a:spcPts val="992"/>
              </a:spcAft>
            </a:pPr>
            <a:r>
              <a:rPr lang="fr-FR" sz="1800" b="1" i="1" strike="noStrike" spc="-1">
                <a:solidFill>
                  <a:srgbClr val="000000"/>
                </a:solidFill>
                <a:latin typeface="Arial"/>
                <a:ea typeface="DejaVu Sans"/>
              </a:rPr>
              <a:t>Streptomyces</a:t>
            </a:r>
            <a:r>
              <a:rPr lang="fr-FR" sz="1800" b="1" strike="noStrike" spc="-1">
                <a:solidFill>
                  <a:srgbClr val="000000"/>
                </a:solidFill>
                <a:latin typeface="Arial"/>
                <a:ea typeface="DejaVu Sans"/>
              </a:rPr>
              <a:t> sp.</a:t>
            </a:r>
            <a:br/>
            <a:r>
              <a:rPr lang="fr-FR" sz="1800" b="1" strike="noStrike" spc="-1">
                <a:solidFill>
                  <a:srgbClr val="000000"/>
                </a:solidFill>
                <a:latin typeface="Arial"/>
                <a:ea typeface="DejaVu Sans"/>
              </a:rPr>
              <a:t>(bactérie)</a:t>
            </a:r>
            <a:br/>
            <a:r>
              <a:rPr lang="fr-FR" sz="1800" b="0" strike="noStrike" spc="-1">
                <a:solidFill>
                  <a:srgbClr val="FF8000"/>
                </a:solidFill>
                <a:latin typeface="Arial"/>
                <a:ea typeface="DejaVu Sans"/>
              </a:rPr>
              <a:t>S</a:t>
            </a:r>
            <a:r>
              <a:rPr lang="fr-FR" sz="1600" b="0" strike="noStrike" spc="-1">
                <a:solidFill>
                  <a:srgbClr val="FF8000"/>
                </a:solidFill>
                <a:latin typeface="Arial"/>
                <a:ea typeface="DejaVu Sans"/>
              </a:rPr>
              <a:t>treptomycine</a:t>
            </a:r>
            <a:r>
              <a:rPr lang="fr-FR" sz="1600" b="0" strike="noStrike" spc="-1">
                <a:solidFill>
                  <a:srgbClr val="000000"/>
                </a:solidFill>
                <a:latin typeface="Arial"/>
                <a:ea typeface="DejaVu Sans"/>
              </a:rPr>
              <a:t> (antibiotique)</a:t>
            </a:r>
            <a:br/>
            <a:r>
              <a:rPr lang="fr-FR" sz="1600" b="0" strike="noStrike" spc="-1">
                <a:solidFill>
                  <a:srgbClr val="FF8000"/>
                </a:solidFill>
                <a:latin typeface="Arial"/>
                <a:ea typeface="DejaVu Sans"/>
              </a:rPr>
              <a:t>Tacrolimus</a:t>
            </a:r>
            <a:r>
              <a:rPr lang="fr-FR" sz="1600" b="0" strike="noStrike" spc="-1">
                <a:solidFill>
                  <a:srgbClr val="000000"/>
                </a:solidFill>
                <a:latin typeface="Arial"/>
                <a:ea typeface="DejaVu Sans"/>
              </a:rPr>
              <a:t> (immunosuppresseur)</a:t>
            </a:r>
            <a:br/>
            <a:r>
              <a:rPr lang="fr-FR" sz="1600" b="0" strike="noStrike" spc="-1">
                <a:solidFill>
                  <a:srgbClr val="FF8000"/>
                </a:solidFill>
                <a:latin typeface="Arial"/>
                <a:ea typeface="DejaVu Sans"/>
              </a:rPr>
              <a:t>Bléomycine</a:t>
            </a:r>
            <a:r>
              <a:rPr lang="fr-FR" sz="1600" b="0" strike="noStrike" spc="-1">
                <a:solidFill>
                  <a:srgbClr val="000000"/>
                </a:solidFill>
                <a:latin typeface="Arial"/>
                <a:ea typeface="DejaVu Sans"/>
              </a:rPr>
              <a:t> (anti-cancéreux)</a:t>
            </a:r>
            <a:endParaRPr lang="fr-FR" sz="1600" b="0" strike="noStrike" spc="-1">
              <a:latin typeface="Arial"/>
            </a:endParaRPr>
          </a:p>
        </p:txBody>
      </p:sp>
      <p:pic>
        <p:nvPicPr>
          <p:cNvPr id="603" name="Image 331"/>
          <p:cNvPicPr/>
          <p:nvPr/>
        </p:nvPicPr>
        <p:blipFill>
          <a:blip r:embed="rId4"/>
          <a:srcRect l="37915" t="52002" r="38584" b="43941"/>
          <a:stretch/>
        </p:blipFill>
        <p:spPr>
          <a:xfrm>
            <a:off x="8504280" y="1829160"/>
            <a:ext cx="2925360" cy="1645200"/>
          </a:xfrm>
          <a:prstGeom prst="rect">
            <a:avLst/>
          </a:prstGeom>
          <a:ln>
            <a:noFill/>
          </a:ln>
        </p:spPr>
      </p:pic>
      <p:pic>
        <p:nvPicPr>
          <p:cNvPr id="604" name="Image 332"/>
          <p:cNvPicPr/>
          <p:nvPr/>
        </p:nvPicPr>
        <p:blipFill>
          <a:blip r:embed="rId5"/>
          <a:stretch/>
        </p:blipFill>
        <p:spPr>
          <a:xfrm>
            <a:off x="4615920" y="1501920"/>
            <a:ext cx="2896200" cy="2172240"/>
          </a:xfrm>
          <a:prstGeom prst="rect">
            <a:avLst/>
          </a:prstGeom>
          <a:ln>
            <a:noFill/>
          </a:ln>
        </p:spPr>
      </p:pic>
      <p:sp>
        <p:nvSpPr>
          <p:cNvPr id="605" name="CustomShape 5"/>
          <p:cNvSpPr/>
          <p:nvPr/>
        </p:nvSpPr>
        <p:spPr>
          <a:xfrm>
            <a:off x="4749120" y="3721680"/>
            <a:ext cx="2651400" cy="1360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fr-FR" sz="1800" b="1" i="1" strike="noStrike" spc="-1">
                <a:solidFill>
                  <a:srgbClr val="000000"/>
                </a:solidFill>
                <a:latin typeface="Arial"/>
                <a:ea typeface="DejaVu Sans"/>
              </a:rPr>
              <a:t>Penicilium</a:t>
            </a:r>
            <a:r>
              <a:rPr lang="fr-FR" sz="1800" b="1" strike="noStrike" spc="-1">
                <a:solidFill>
                  <a:srgbClr val="000000"/>
                </a:solidFill>
                <a:latin typeface="Arial"/>
                <a:ea typeface="DejaVu Sans"/>
              </a:rPr>
              <a:t> sp. </a:t>
            </a:r>
            <a:br/>
            <a:r>
              <a:rPr lang="fr-FR" sz="1800" b="1" strike="noStrike" spc="-1">
                <a:solidFill>
                  <a:srgbClr val="000000"/>
                </a:solidFill>
                <a:latin typeface="Arial"/>
                <a:ea typeface="DejaVu Sans"/>
              </a:rPr>
              <a:t>(champignon)</a:t>
            </a:r>
            <a:br/>
            <a:r>
              <a:rPr lang="fr-FR" sz="1600" b="0" strike="noStrike" spc="-1">
                <a:solidFill>
                  <a:srgbClr val="FF8000"/>
                </a:solidFill>
                <a:latin typeface="Arial"/>
                <a:ea typeface="DejaVu Sans"/>
              </a:rPr>
              <a:t>Pénicilline</a:t>
            </a:r>
            <a:r>
              <a:rPr lang="fr-FR" sz="1600" b="0" strike="noStrike" spc="-1">
                <a:solidFill>
                  <a:srgbClr val="000000"/>
                </a:solidFill>
                <a:latin typeface="Arial"/>
                <a:ea typeface="DejaVu Sans"/>
              </a:rPr>
              <a:t> (antibiotique)</a:t>
            </a:r>
            <a:endParaRPr lang="fr-FR" sz="1600" b="0" strike="noStrike" spc="-1">
              <a:latin typeface="Arial"/>
            </a:endParaRPr>
          </a:p>
        </p:txBody>
      </p:sp>
      <p:pic>
        <p:nvPicPr>
          <p:cNvPr id="606" name="Image 334"/>
          <p:cNvPicPr/>
          <p:nvPr/>
        </p:nvPicPr>
        <p:blipFill>
          <a:blip r:embed="rId6"/>
          <a:stretch/>
        </p:blipFill>
        <p:spPr>
          <a:xfrm rot="18600">
            <a:off x="575280" y="4122360"/>
            <a:ext cx="2801520" cy="2232360"/>
          </a:xfrm>
          <a:prstGeom prst="rect">
            <a:avLst/>
          </a:prstGeom>
          <a:ln>
            <a:noFill/>
          </a:ln>
        </p:spPr>
      </p:pic>
      <p:sp>
        <p:nvSpPr>
          <p:cNvPr id="607" name="CustomShape 6"/>
          <p:cNvSpPr/>
          <p:nvPr/>
        </p:nvSpPr>
        <p:spPr>
          <a:xfrm>
            <a:off x="3539880" y="5181840"/>
            <a:ext cx="3376080" cy="131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spcAft>
                <a:spcPts val="567"/>
              </a:spcAft>
            </a:pPr>
            <a:r>
              <a:rPr lang="fr-FR" sz="1800" b="1" strike="noStrike" spc="-1">
                <a:solidFill>
                  <a:srgbClr val="000000"/>
                </a:solidFill>
                <a:latin typeface="Arial"/>
                <a:ea typeface="DejaVu Sans"/>
              </a:rPr>
              <a:t>← </a:t>
            </a:r>
            <a:r>
              <a:rPr lang="fr-FR" sz="1800" b="1" i="1" strike="noStrike" spc="-1">
                <a:solidFill>
                  <a:srgbClr val="000000"/>
                </a:solidFill>
                <a:latin typeface="Arial"/>
                <a:ea typeface="DejaVu Sans"/>
              </a:rPr>
              <a:t>Tolypocladium inflatum </a:t>
            </a:r>
            <a:br/>
            <a:r>
              <a:rPr lang="fr-FR" sz="1800" b="1" strike="noStrike" spc="-1">
                <a:solidFill>
                  <a:srgbClr val="000000"/>
                </a:solidFill>
                <a:latin typeface="Arial"/>
                <a:ea typeface="DejaVu Sans"/>
              </a:rPr>
              <a:t>(champignon)</a:t>
            </a:r>
            <a:endParaRPr lang="fr-FR" sz="1800" b="0" strike="noStrike" spc="-1">
              <a:latin typeface="Arial"/>
            </a:endParaRPr>
          </a:p>
          <a:p>
            <a:pPr algn="ctr">
              <a:lnSpc>
                <a:spcPct val="100000"/>
              </a:lnSpc>
              <a:spcAft>
                <a:spcPts val="567"/>
              </a:spcAft>
            </a:pPr>
            <a:r>
              <a:rPr lang="fr-FR" sz="1600" b="0" strike="noStrike" spc="-1">
                <a:solidFill>
                  <a:srgbClr val="FF8000"/>
                </a:solidFill>
                <a:latin typeface="Arial"/>
                <a:ea typeface="DejaVu Sans"/>
              </a:rPr>
              <a:t>Ciclosporine</a:t>
            </a:r>
            <a:r>
              <a:rPr lang="fr-FR" sz="1600" b="0" strike="noStrike" spc="-1">
                <a:solidFill>
                  <a:srgbClr val="000000"/>
                </a:solidFill>
                <a:latin typeface="Arial"/>
                <a:ea typeface="DejaVu Sans"/>
              </a:rPr>
              <a:t> (immunosuppresseur </a:t>
            </a:r>
            <a:br/>
            <a:r>
              <a:rPr lang="fr-FR" sz="1600" b="0" strike="noStrike" spc="-1">
                <a:solidFill>
                  <a:srgbClr val="000000"/>
                </a:solidFill>
                <a:latin typeface="Arial"/>
                <a:ea typeface="DejaVu Sans"/>
              </a:rPr>
              <a:t>/transplantation)</a:t>
            </a:r>
            <a:endParaRPr lang="fr-FR" sz="1600" b="0" strike="noStrike" spc="-1">
              <a:latin typeface="Arial"/>
            </a:endParaRPr>
          </a:p>
        </p:txBody>
      </p:sp>
      <p:sp>
        <p:nvSpPr>
          <p:cNvPr id="2" name="CustomShape 4">
            <a:extLst>
              <a:ext uri="{FF2B5EF4-FFF2-40B4-BE49-F238E27FC236}">
                <a16:creationId xmlns:a16="http://schemas.microsoft.com/office/drawing/2014/main" id="{84214A21-FCD8-5B52-A67C-B07AFC54D858}"/>
              </a:ext>
            </a:extLst>
          </p:cNvPr>
          <p:cNvSpPr/>
          <p:nvPr/>
        </p:nvSpPr>
        <p:spPr>
          <a:xfrm>
            <a:off x="4822200" y="223785"/>
            <a:ext cx="7219080" cy="39865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fr-FR" sz="2000" b="1" strike="noStrike" spc="-1" dirty="0">
                <a:solidFill>
                  <a:srgbClr val="DE7646"/>
                </a:solidFill>
                <a:latin typeface="Livvic"/>
                <a:ea typeface="Livvic"/>
              </a:rPr>
              <a:t>LE FOND</a:t>
            </a:r>
            <a:endParaRPr lang="fr-FR" sz="2000" b="0" strike="noStrike" spc="-1" dirty="0">
              <a:latin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0" name="Google Shape;210;p8"/>
          <p:cNvPicPr/>
          <p:nvPr/>
        </p:nvPicPr>
        <p:blipFill>
          <a:blip r:embed="rId3"/>
          <a:stretch/>
        </p:blipFill>
        <p:spPr>
          <a:xfrm>
            <a:off x="76320" y="47160"/>
            <a:ext cx="1546560" cy="534960"/>
          </a:xfrm>
          <a:prstGeom prst="rect">
            <a:avLst/>
          </a:prstGeom>
          <a:ln>
            <a:noFill/>
          </a:ln>
        </p:spPr>
      </p:pic>
      <p:sp>
        <p:nvSpPr>
          <p:cNvPr id="561" name="CustomShape 1"/>
          <p:cNvSpPr/>
          <p:nvPr/>
        </p:nvSpPr>
        <p:spPr>
          <a:xfrm>
            <a:off x="653040" y="756720"/>
            <a:ext cx="10680840" cy="360"/>
          </a:xfrm>
          <a:custGeom>
            <a:avLst/>
            <a:gdLst/>
            <a:ahLst/>
            <a:cxnLst/>
            <a:rect l="l" t="t" r="r" b="b"/>
            <a:pathLst>
              <a:path w="21600" h="21600">
                <a:moveTo>
                  <a:pt x="0" y="0"/>
                </a:moveTo>
                <a:lnTo>
                  <a:pt x="21600" y="21600"/>
                </a:lnTo>
              </a:path>
            </a:pathLst>
          </a:custGeom>
          <a:noFill/>
          <a:ln w="38160" cap="rnd">
            <a:solidFill>
              <a:srgbClr val="994F3A"/>
            </a:solidFill>
            <a:prstDash val="dash"/>
            <a:miter/>
          </a:ln>
        </p:spPr>
        <p:style>
          <a:lnRef idx="0">
            <a:scrgbClr r="0" g="0" b="0"/>
          </a:lnRef>
          <a:fillRef idx="0">
            <a:scrgbClr r="0" g="0" b="0"/>
          </a:fillRef>
          <a:effectRef idx="0">
            <a:scrgbClr r="0" g="0" b="0"/>
          </a:effectRef>
          <a:fontRef idx="minor"/>
        </p:style>
        <p:txBody>
          <a:bodyPr/>
          <a:lstStyle/>
          <a:p>
            <a:endParaRPr lang="fr-FR"/>
          </a:p>
        </p:txBody>
      </p:sp>
      <p:pic>
        <p:nvPicPr>
          <p:cNvPr id="562" name="Google Shape;216;p8"/>
          <p:cNvPicPr/>
          <p:nvPr/>
        </p:nvPicPr>
        <p:blipFill>
          <a:blip r:embed="rId4"/>
          <a:stretch/>
        </p:blipFill>
        <p:spPr>
          <a:xfrm>
            <a:off x="347760" y="974880"/>
            <a:ext cx="3001320" cy="2590920"/>
          </a:xfrm>
          <a:prstGeom prst="rect">
            <a:avLst/>
          </a:prstGeom>
          <a:ln>
            <a:noFill/>
          </a:ln>
        </p:spPr>
      </p:pic>
      <p:sp>
        <p:nvSpPr>
          <p:cNvPr id="564" name="CustomShape 3"/>
          <p:cNvSpPr/>
          <p:nvPr/>
        </p:nvSpPr>
        <p:spPr>
          <a:xfrm>
            <a:off x="3484080" y="771840"/>
            <a:ext cx="8046360" cy="276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800" b="1" strike="noStrike" spc="-1">
                <a:solidFill>
                  <a:srgbClr val="DE7646"/>
                </a:solidFill>
                <a:latin typeface="Calibri"/>
                <a:ea typeface="Calibri"/>
              </a:rPr>
              <a:t>Sol salé</a:t>
            </a:r>
            <a:r>
              <a:rPr lang="fr-FR" sz="1800" b="1" strike="noStrike" spc="-1">
                <a:solidFill>
                  <a:srgbClr val="000000"/>
                </a:solidFill>
                <a:latin typeface="Calibri"/>
                <a:ea typeface="Calibri"/>
              </a:rPr>
              <a:t> </a:t>
            </a:r>
            <a:r>
              <a:rPr lang="fr-FR" sz="1800" b="0" strike="noStrike" spc="-1">
                <a:solidFill>
                  <a:srgbClr val="000000"/>
                </a:solidFill>
                <a:latin typeface="Calibri"/>
                <a:ea typeface="Calibri"/>
              </a:rPr>
              <a:t>= </a:t>
            </a:r>
            <a:r>
              <a:rPr lang="fr-FR" sz="1800" b="0" strike="noStrike" spc="-1">
                <a:solidFill>
                  <a:srgbClr val="69B25B"/>
                </a:solidFill>
                <a:latin typeface="Calibri"/>
                <a:ea typeface="Calibri"/>
              </a:rPr>
              <a:t>sol qui contient des sels hydrosolubles</a:t>
            </a:r>
            <a:r>
              <a:rPr lang="fr-FR" sz="1800" b="0" strike="noStrike" spc="-1">
                <a:solidFill>
                  <a:srgbClr val="000000"/>
                </a:solidFill>
                <a:latin typeface="Calibri"/>
                <a:ea typeface="Calibri"/>
              </a:rPr>
              <a:t> (carbonates ou bicarbonates, chlorures, sulfates de sodium, calcium, potassium, magnésium ou chlore), à certains moments de l’année (</a:t>
            </a:r>
            <a:r>
              <a:rPr lang="fr-FR" sz="1800" b="0" strike="noStrike" spc="-1">
                <a:solidFill>
                  <a:srgbClr val="69B25B"/>
                </a:solidFill>
                <a:latin typeface="Calibri"/>
                <a:ea typeface="Calibri"/>
              </a:rPr>
              <a:t>&gt; 3 mois</a:t>
            </a:r>
            <a:r>
              <a:rPr lang="fr-FR" sz="1800" b="0" strike="noStrike" spc="-1">
                <a:solidFill>
                  <a:srgbClr val="000000"/>
                </a:solidFill>
                <a:latin typeface="Calibri"/>
                <a:ea typeface="Calibri"/>
              </a:rPr>
              <a:t>) et </a:t>
            </a:r>
            <a:r>
              <a:rPr lang="fr-FR" sz="1800" b="0" strike="noStrike" spc="-1">
                <a:solidFill>
                  <a:srgbClr val="69B25B"/>
                </a:solidFill>
                <a:latin typeface="Calibri"/>
                <a:ea typeface="Calibri"/>
              </a:rPr>
              <a:t>en quantités suffisantes</a:t>
            </a:r>
            <a:r>
              <a:rPr lang="fr-FR" sz="1800" b="0" strike="noStrike" spc="-1">
                <a:solidFill>
                  <a:srgbClr val="000000"/>
                </a:solidFill>
                <a:latin typeface="Calibri"/>
                <a:ea typeface="Calibri"/>
              </a:rPr>
              <a:t> pour avoir des effets </a:t>
            </a:r>
            <a:r>
              <a:rPr lang="fr-FR" sz="1800" b="0" strike="noStrike" spc="-1">
                <a:solidFill>
                  <a:srgbClr val="69B25B"/>
                </a:solidFill>
                <a:latin typeface="Calibri"/>
                <a:ea typeface="Calibri"/>
              </a:rPr>
              <a:t>néfastes sur le fonctionnement du sol et des végétaux</a:t>
            </a:r>
            <a:r>
              <a:rPr lang="fr-FR" sz="1800" b="0" strike="noStrike" spc="-1">
                <a:solidFill>
                  <a:srgbClr val="000000"/>
                </a:solidFill>
                <a:latin typeface="Calibri"/>
                <a:ea typeface="Calibri"/>
              </a:rPr>
              <a:t>. Cela dépend donc notamment des espèces végétales présentes puisque certaines résistent mieux au sel que d’autres. Sur des sols très salinisés, les rendements des cultures sont diminués et parfois l’agriculture est rendue impossible.</a:t>
            </a:r>
            <a:endParaRPr lang="fr-FR" sz="1800" b="0" strike="noStrike" spc="-1">
              <a:latin typeface="Arial"/>
            </a:endParaRPr>
          </a:p>
          <a:p>
            <a:pPr>
              <a:lnSpc>
                <a:spcPct val="100000"/>
              </a:lnSpc>
            </a:pPr>
            <a:endParaRPr lang="fr-FR" sz="1800" b="0" strike="noStrike" spc="-1">
              <a:latin typeface="Arial"/>
            </a:endParaRPr>
          </a:p>
          <a:p>
            <a:pPr>
              <a:lnSpc>
                <a:spcPct val="100000"/>
              </a:lnSpc>
            </a:pPr>
            <a:r>
              <a:rPr lang="fr-FR" sz="1800" b="1" strike="noStrike" spc="-1">
                <a:solidFill>
                  <a:srgbClr val="DE7646"/>
                </a:solidFill>
                <a:latin typeface="Calibri"/>
                <a:ea typeface="Calibri"/>
              </a:rPr>
              <a:t>Causes anthropiques  </a:t>
            </a:r>
            <a:r>
              <a:rPr lang="fr-FR" sz="1800" b="0" strike="noStrike" spc="-1">
                <a:solidFill>
                  <a:srgbClr val="000000"/>
                </a:solidFill>
                <a:latin typeface="Calibri"/>
                <a:ea typeface="Calibri"/>
              </a:rPr>
              <a:t>: méthodes d’irrigation, rupture d’équilibre des aquifères (remontées d’eau saline), pollution industrielle. </a:t>
            </a:r>
            <a:endParaRPr lang="fr-FR" sz="1800" b="0" strike="noStrike" spc="-1">
              <a:latin typeface="Arial"/>
            </a:endParaRPr>
          </a:p>
          <a:p>
            <a:pPr>
              <a:lnSpc>
                <a:spcPct val="100000"/>
              </a:lnSpc>
            </a:pPr>
            <a:endParaRPr lang="fr-FR" sz="1800" b="0" strike="noStrike" spc="-1">
              <a:latin typeface="Arial"/>
            </a:endParaRPr>
          </a:p>
        </p:txBody>
      </p:sp>
      <p:sp>
        <p:nvSpPr>
          <p:cNvPr id="565" name="CustomShape 4"/>
          <p:cNvSpPr/>
          <p:nvPr/>
        </p:nvSpPr>
        <p:spPr>
          <a:xfrm>
            <a:off x="136440" y="3359160"/>
            <a:ext cx="12001320" cy="1391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endParaRPr lang="fr-FR" sz="1800" b="0" strike="noStrike" spc="-1">
              <a:latin typeface="Arial"/>
            </a:endParaRPr>
          </a:p>
          <a:p>
            <a:pPr>
              <a:lnSpc>
                <a:spcPct val="100000"/>
              </a:lnSpc>
            </a:pPr>
            <a:r>
              <a:rPr lang="fr-FR" sz="1800" b="1" strike="noStrike" spc="-1">
                <a:solidFill>
                  <a:srgbClr val="DE7646"/>
                </a:solidFill>
                <a:latin typeface="Calibri"/>
                <a:ea typeface="Calibri"/>
              </a:rPr>
              <a:t>Problème environnemental majeur</a:t>
            </a:r>
            <a:r>
              <a:rPr lang="fr-FR" sz="1800" b="0" strike="noStrike" spc="-1">
                <a:solidFill>
                  <a:srgbClr val="000000"/>
                </a:solidFill>
                <a:latin typeface="Calibri"/>
                <a:ea typeface="Calibri"/>
              </a:rPr>
              <a:t> : sols sodiques : structure du sol instable, sensibilité à l’encroutement / compaction </a:t>
            </a:r>
            <a:endParaRPr lang="fr-FR" sz="1800" b="0" strike="noStrike" spc="-1">
              <a:latin typeface="Arial"/>
            </a:endParaRPr>
          </a:p>
          <a:p>
            <a:pPr>
              <a:lnSpc>
                <a:spcPct val="100000"/>
              </a:lnSpc>
            </a:pPr>
            <a:r>
              <a:rPr lang="fr-FR" sz="1800" b="0" strike="noStrike" spc="-1">
                <a:solidFill>
                  <a:srgbClr val="000000"/>
                </a:solidFill>
                <a:latin typeface="Calibri"/>
                <a:ea typeface="Calibri"/>
              </a:rPr>
              <a:t>Sols salins </a:t>
            </a:r>
            <a:r>
              <a:rPr lang="fr-FR" sz="1800" b="0" strike="noStrike" spc="-1">
                <a:solidFill>
                  <a:srgbClr val="000000"/>
                </a:solidFill>
                <a:latin typeface="Wingdings"/>
                <a:ea typeface="Calibri"/>
              </a:rPr>
              <a:t></a:t>
            </a:r>
            <a:r>
              <a:rPr lang="fr-FR" sz="1800" b="0" strike="noStrike" spc="-1">
                <a:solidFill>
                  <a:srgbClr val="000000"/>
                </a:solidFill>
                <a:latin typeface="Calibri"/>
                <a:ea typeface="Calibri"/>
              </a:rPr>
              <a:t> modification de l’équilibre osmotique </a:t>
            </a:r>
            <a:r>
              <a:rPr lang="fr-FR" sz="1800" b="0" strike="noStrike" spc="-1">
                <a:solidFill>
                  <a:srgbClr val="000000"/>
                </a:solidFill>
                <a:latin typeface="Wingdings"/>
                <a:ea typeface="Calibri"/>
              </a:rPr>
              <a:t></a:t>
            </a:r>
            <a:r>
              <a:rPr lang="fr-FR" sz="1800" b="0" strike="noStrike" spc="-1">
                <a:solidFill>
                  <a:srgbClr val="000000"/>
                </a:solidFill>
                <a:latin typeface="Calibri"/>
                <a:ea typeface="Calibri"/>
              </a:rPr>
              <a:t> eau et nutriments moins disponibles pour les plantes </a:t>
            </a:r>
            <a:endParaRPr lang="fr-FR" sz="1800" b="0" strike="noStrike" spc="-1">
              <a:latin typeface="Arial"/>
            </a:endParaRPr>
          </a:p>
          <a:p>
            <a:pPr>
              <a:lnSpc>
                <a:spcPct val="100000"/>
              </a:lnSpc>
            </a:pPr>
            <a:endParaRPr lang="fr-FR" sz="1800" b="0" strike="noStrike" spc="-1">
              <a:latin typeface="Arial"/>
            </a:endParaRPr>
          </a:p>
          <a:p>
            <a:pPr>
              <a:lnSpc>
                <a:spcPct val="100000"/>
              </a:lnSpc>
            </a:pPr>
            <a:r>
              <a:rPr lang="fr-FR" sz="1800" b="0" strike="noStrike" spc="-1">
                <a:solidFill>
                  <a:srgbClr val="69B25B"/>
                </a:solidFill>
                <a:latin typeface="Calibri"/>
                <a:ea typeface="Calibri"/>
              </a:rPr>
              <a:t>10 millions de km</a:t>
            </a:r>
            <a:r>
              <a:rPr lang="fr-FR" sz="1800" b="0" strike="noStrike" spc="-1" baseline="33000">
                <a:solidFill>
                  <a:srgbClr val="69B25B"/>
                </a:solidFill>
                <a:latin typeface="Calibri"/>
                <a:ea typeface="Calibri"/>
              </a:rPr>
              <a:t>2</a:t>
            </a:r>
            <a:r>
              <a:rPr lang="fr-FR" sz="1800" b="0" strike="noStrike" spc="-1">
                <a:solidFill>
                  <a:srgbClr val="000000"/>
                </a:solidFill>
                <a:latin typeface="Calibri"/>
                <a:ea typeface="Calibri"/>
              </a:rPr>
              <a:t> de sols sont naturellement affectés par les sels</a:t>
            </a:r>
            <a:r>
              <a:rPr lang="fr-FR" sz="1800" b="0" strike="noStrike" spc="-1">
                <a:solidFill>
                  <a:srgbClr val="69B25B"/>
                </a:solidFill>
                <a:latin typeface="Calibri"/>
                <a:ea typeface="Calibri"/>
              </a:rPr>
              <a:t> </a:t>
            </a:r>
            <a:r>
              <a:rPr lang="fr-FR" sz="1800" b="0" strike="noStrike" spc="-1">
                <a:solidFill>
                  <a:srgbClr val="000000"/>
                </a:solidFill>
                <a:latin typeface="Calibri"/>
                <a:ea typeface="Calibri"/>
              </a:rPr>
              <a:t>[...] soit environ </a:t>
            </a:r>
            <a:r>
              <a:rPr lang="fr-FR" sz="1800" b="0" strike="noStrike" spc="-1">
                <a:solidFill>
                  <a:srgbClr val="69B25B"/>
                </a:solidFill>
                <a:latin typeface="Calibri"/>
                <a:ea typeface="Calibri"/>
              </a:rPr>
              <a:t>6,5 % des terres émergées. </a:t>
            </a:r>
            <a:r>
              <a:rPr lang="fr-FR" sz="1800" b="0" strike="noStrike" spc="-1">
                <a:solidFill>
                  <a:srgbClr val="000000"/>
                </a:solidFill>
                <a:latin typeface="Calibri"/>
                <a:ea typeface="Calibri"/>
              </a:rPr>
              <a:t>La France est peu touchée aujourd’hui, mais le phénomène est amené à s’étendre car il est étroitement lié à la gestion de </a:t>
            </a:r>
            <a:r>
              <a:rPr lang="fr-FR" sz="1800" b="0" strike="noStrike" spc="-1">
                <a:solidFill>
                  <a:srgbClr val="69B25B"/>
                </a:solidFill>
                <a:latin typeface="Calibri"/>
                <a:ea typeface="Calibri"/>
              </a:rPr>
              <a:t>l'irrigation, la sécheresse et la montée des océans</a:t>
            </a:r>
            <a:r>
              <a:rPr lang="fr-FR" sz="1800" b="0" strike="noStrike" spc="-1">
                <a:solidFill>
                  <a:srgbClr val="000000"/>
                </a:solidFill>
                <a:latin typeface="Calibri"/>
                <a:ea typeface="Calibri"/>
              </a:rPr>
              <a:t>.</a:t>
            </a:r>
            <a:endParaRPr lang="fr-FR" sz="1800" b="0" strike="noStrike" spc="-1">
              <a:latin typeface="Arial"/>
            </a:endParaRPr>
          </a:p>
          <a:p>
            <a:pPr>
              <a:lnSpc>
                <a:spcPct val="100000"/>
              </a:lnSpc>
            </a:pPr>
            <a:r>
              <a:rPr lang="fr-FR" sz="1800" b="0" strike="noStrike" spc="-1">
                <a:solidFill>
                  <a:srgbClr val="000000"/>
                </a:solidFill>
                <a:latin typeface="Calibri"/>
                <a:ea typeface="Calibri"/>
              </a:rPr>
              <a:t>Les terres irriguées et dégradées par les sels ~ 60 millions d’hectares (</a:t>
            </a:r>
            <a:r>
              <a:rPr lang="fr-FR" sz="1800" b="0" strike="noStrike" spc="-1">
                <a:solidFill>
                  <a:srgbClr val="69B25B"/>
                </a:solidFill>
                <a:latin typeface="Calibri"/>
                <a:ea typeface="Calibri"/>
              </a:rPr>
              <a:t>0,6 million de km</a:t>
            </a:r>
            <a:r>
              <a:rPr lang="fr-FR" sz="1800" b="0" strike="noStrike" spc="-1" baseline="33000">
                <a:solidFill>
                  <a:srgbClr val="69B25B"/>
                </a:solidFill>
                <a:latin typeface="Calibri"/>
                <a:ea typeface="Calibri"/>
              </a:rPr>
              <a:t>2</a:t>
            </a:r>
            <a:r>
              <a:rPr lang="fr-FR" sz="1800" b="0" strike="noStrike" spc="-1">
                <a:solidFill>
                  <a:srgbClr val="000000"/>
                </a:solidFill>
                <a:latin typeface="Calibri"/>
                <a:ea typeface="Calibri"/>
              </a:rPr>
              <a:t>), plutôt localisés dans les</a:t>
            </a:r>
            <a:r>
              <a:rPr lang="fr-FR" sz="1800" b="0" strike="noStrike" spc="-1">
                <a:solidFill>
                  <a:srgbClr val="69B25B"/>
                </a:solidFill>
                <a:latin typeface="Calibri"/>
                <a:ea typeface="Calibri"/>
              </a:rPr>
              <a:t> zones arides à semi-arides</a:t>
            </a:r>
            <a:r>
              <a:rPr lang="fr-FR" sz="1800" b="0" strike="noStrike" spc="-1">
                <a:solidFill>
                  <a:srgbClr val="000000"/>
                </a:solidFill>
                <a:latin typeface="Calibri"/>
                <a:ea typeface="Calibri"/>
              </a:rPr>
              <a:t>, où l’</a:t>
            </a:r>
            <a:r>
              <a:rPr lang="fr-FR" sz="1800" b="0" strike="noStrike" spc="-1">
                <a:solidFill>
                  <a:srgbClr val="69B25B"/>
                </a:solidFill>
                <a:latin typeface="Calibri"/>
                <a:ea typeface="Calibri"/>
              </a:rPr>
              <a:t>évapotranspiration est beaucoup plus forte que les précipitations</a:t>
            </a:r>
            <a:r>
              <a:rPr lang="fr-FR" sz="1800" b="0" strike="noStrike" spc="-1">
                <a:solidFill>
                  <a:srgbClr val="000000"/>
                </a:solidFill>
                <a:latin typeface="Calibri"/>
                <a:ea typeface="Calibri"/>
              </a:rPr>
              <a:t>. </a:t>
            </a:r>
            <a:endParaRPr lang="fr-FR" sz="1800" b="0" strike="noStrike" spc="-1">
              <a:latin typeface="Arial"/>
            </a:endParaRPr>
          </a:p>
          <a:p>
            <a:pPr>
              <a:lnSpc>
                <a:spcPct val="100000"/>
              </a:lnSpc>
            </a:pPr>
            <a:r>
              <a:rPr lang="fr-FR" sz="1800" b="0" strike="noStrike" spc="-1">
                <a:solidFill>
                  <a:srgbClr val="000000"/>
                </a:solidFill>
                <a:latin typeface="Calibri"/>
                <a:ea typeface="Calibri"/>
              </a:rPr>
              <a:t>Ce qui peut représenter jusqu'à </a:t>
            </a:r>
            <a:r>
              <a:rPr lang="fr-FR" sz="1800" b="0" strike="noStrike" spc="-1">
                <a:solidFill>
                  <a:srgbClr val="69B25B"/>
                </a:solidFill>
                <a:latin typeface="Calibri"/>
                <a:ea typeface="Calibri"/>
              </a:rPr>
              <a:t>40 % des zones arides du globe</a:t>
            </a:r>
            <a:r>
              <a:rPr lang="fr-FR" sz="1800" b="0" strike="noStrike" spc="-1">
                <a:solidFill>
                  <a:srgbClr val="000000"/>
                </a:solidFill>
                <a:latin typeface="Calibri"/>
                <a:ea typeface="Calibri"/>
              </a:rPr>
              <a:t>.</a:t>
            </a:r>
            <a:endParaRPr lang="fr-FR" sz="1800" b="0" strike="noStrike" spc="-1">
              <a:latin typeface="Arial"/>
            </a:endParaRPr>
          </a:p>
        </p:txBody>
      </p:sp>
      <p:sp>
        <p:nvSpPr>
          <p:cNvPr id="2" name="CustomShape 4">
            <a:extLst>
              <a:ext uri="{FF2B5EF4-FFF2-40B4-BE49-F238E27FC236}">
                <a16:creationId xmlns:a16="http://schemas.microsoft.com/office/drawing/2014/main" id="{67E0ADF6-AA49-2326-53F0-20D8D9BCEC82}"/>
              </a:ext>
            </a:extLst>
          </p:cNvPr>
          <p:cNvSpPr/>
          <p:nvPr/>
        </p:nvSpPr>
        <p:spPr>
          <a:xfrm>
            <a:off x="4822200" y="223785"/>
            <a:ext cx="7219080" cy="39865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fr-FR" sz="2000" b="1" strike="noStrike" spc="-1" dirty="0">
                <a:solidFill>
                  <a:srgbClr val="DE7646"/>
                </a:solidFill>
                <a:latin typeface="Livvic"/>
                <a:ea typeface="Livvic"/>
              </a:rPr>
              <a:t>LE FOND</a:t>
            </a:r>
            <a:endParaRPr lang="fr-FR" sz="2000" b="0" strike="noStrike" spc="-1" dirty="0">
              <a:latin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0" name="Google Shape;210;p8"/>
          <p:cNvPicPr/>
          <p:nvPr/>
        </p:nvPicPr>
        <p:blipFill>
          <a:blip r:embed="rId3"/>
          <a:stretch/>
        </p:blipFill>
        <p:spPr>
          <a:xfrm>
            <a:off x="76320" y="47160"/>
            <a:ext cx="1546560" cy="534960"/>
          </a:xfrm>
          <a:prstGeom prst="rect">
            <a:avLst/>
          </a:prstGeom>
          <a:ln>
            <a:noFill/>
          </a:ln>
        </p:spPr>
      </p:pic>
      <p:sp>
        <p:nvSpPr>
          <p:cNvPr id="551" name="CustomShape 1"/>
          <p:cNvSpPr/>
          <p:nvPr/>
        </p:nvSpPr>
        <p:spPr>
          <a:xfrm>
            <a:off x="653040" y="756720"/>
            <a:ext cx="10680840" cy="360"/>
          </a:xfrm>
          <a:custGeom>
            <a:avLst/>
            <a:gdLst/>
            <a:ahLst/>
            <a:cxnLst/>
            <a:rect l="l" t="t" r="r" b="b"/>
            <a:pathLst>
              <a:path w="21600" h="21600">
                <a:moveTo>
                  <a:pt x="0" y="0"/>
                </a:moveTo>
                <a:lnTo>
                  <a:pt x="21600" y="21600"/>
                </a:lnTo>
              </a:path>
            </a:pathLst>
          </a:custGeom>
          <a:noFill/>
          <a:ln w="38160" cap="rnd">
            <a:solidFill>
              <a:srgbClr val="994F3A"/>
            </a:solidFill>
            <a:prstDash val="dash"/>
            <a:miter/>
          </a:ln>
        </p:spPr>
        <p:style>
          <a:lnRef idx="0">
            <a:scrgbClr r="0" g="0" b="0"/>
          </a:lnRef>
          <a:fillRef idx="0">
            <a:scrgbClr r="0" g="0" b="0"/>
          </a:fillRef>
          <a:effectRef idx="0">
            <a:scrgbClr r="0" g="0" b="0"/>
          </a:effectRef>
          <a:fontRef idx="minor"/>
        </p:style>
        <p:txBody>
          <a:bodyPr/>
          <a:lstStyle/>
          <a:p>
            <a:endParaRPr lang="fr-FR"/>
          </a:p>
        </p:txBody>
      </p:sp>
      <p:pic>
        <p:nvPicPr>
          <p:cNvPr id="552" name="Google Shape;221;p8"/>
          <p:cNvPicPr/>
          <p:nvPr/>
        </p:nvPicPr>
        <p:blipFill>
          <a:blip r:embed="rId4"/>
          <a:stretch/>
        </p:blipFill>
        <p:spPr>
          <a:xfrm>
            <a:off x="577080" y="1038600"/>
            <a:ext cx="2737080" cy="2928240"/>
          </a:xfrm>
          <a:prstGeom prst="rect">
            <a:avLst/>
          </a:prstGeom>
          <a:ln>
            <a:noFill/>
          </a:ln>
        </p:spPr>
      </p:pic>
      <p:sp>
        <p:nvSpPr>
          <p:cNvPr id="554" name="CustomShape 3"/>
          <p:cNvSpPr/>
          <p:nvPr/>
        </p:nvSpPr>
        <p:spPr>
          <a:xfrm>
            <a:off x="4655880" y="2528640"/>
            <a:ext cx="2879280" cy="455760"/>
          </a:xfrm>
          <a:prstGeom prst="rect">
            <a:avLst/>
          </a:prstGeom>
          <a:noFill/>
          <a:ln>
            <a:noFill/>
          </a:ln>
        </p:spPr>
        <p:style>
          <a:lnRef idx="0">
            <a:scrgbClr r="0" g="0" b="0"/>
          </a:lnRef>
          <a:fillRef idx="0">
            <a:scrgbClr r="0" g="0" b="0"/>
          </a:fillRef>
          <a:effectRef idx="0">
            <a:scrgbClr r="0" g="0" b="0"/>
          </a:effectRef>
          <a:fontRef idx="minor"/>
        </p:style>
        <p:txBody>
          <a:bodyPr/>
          <a:lstStyle/>
          <a:p>
            <a:endParaRPr lang="fr-FR"/>
          </a:p>
        </p:txBody>
      </p:sp>
      <p:sp>
        <p:nvSpPr>
          <p:cNvPr id="555" name="CustomShape 4"/>
          <p:cNvSpPr/>
          <p:nvPr/>
        </p:nvSpPr>
        <p:spPr>
          <a:xfrm>
            <a:off x="4648320" y="2528640"/>
            <a:ext cx="2879280" cy="455760"/>
          </a:xfrm>
          <a:prstGeom prst="rect">
            <a:avLst/>
          </a:prstGeom>
          <a:noFill/>
          <a:ln>
            <a:noFill/>
          </a:ln>
        </p:spPr>
        <p:style>
          <a:lnRef idx="0">
            <a:scrgbClr r="0" g="0" b="0"/>
          </a:lnRef>
          <a:fillRef idx="0">
            <a:scrgbClr r="0" g="0" b="0"/>
          </a:fillRef>
          <a:effectRef idx="0">
            <a:scrgbClr r="0" g="0" b="0"/>
          </a:effectRef>
          <a:fontRef idx="minor"/>
        </p:style>
        <p:txBody>
          <a:bodyPr/>
          <a:lstStyle/>
          <a:p>
            <a:endParaRPr lang="fr-FR"/>
          </a:p>
        </p:txBody>
      </p:sp>
      <p:sp>
        <p:nvSpPr>
          <p:cNvPr id="556" name="CustomShape 5"/>
          <p:cNvSpPr/>
          <p:nvPr/>
        </p:nvSpPr>
        <p:spPr>
          <a:xfrm>
            <a:off x="3912480" y="1413360"/>
            <a:ext cx="7406280" cy="2025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800" b="0" strike="noStrike" spc="-1">
                <a:solidFill>
                  <a:srgbClr val="000000"/>
                </a:solidFill>
                <a:latin typeface="Arial"/>
                <a:ea typeface="DejaVu Sans"/>
              </a:rPr>
              <a:t>Les sols, </a:t>
            </a:r>
            <a:r>
              <a:rPr lang="fr-FR" sz="1800" b="1" strike="noStrike" spc="-1">
                <a:solidFill>
                  <a:srgbClr val="DE7646"/>
                </a:solidFill>
                <a:latin typeface="Arial"/>
                <a:ea typeface="DejaVu Sans"/>
              </a:rPr>
              <a:t>ressources limitées</a:t>
            </a:r>
            <a:r>
              <a:rPr lang="fr-FR" sz="1800" b="0" strike="noStrike" spc="-1">
                <a:solidFill>
                  <a:srgbClr val="DE7646"/>
                </a:solidFill>
                <a:latin typeface="Arial"/>
                <a:ea typeface="DejaVu Sans"/>
              </a:rPr>
              <a:t>,</a:t>
            </a:r>
            <a:r>
              <a:rPr lang="fr-FR" sz="1800" b="0" strike="noStrike" spc="-1">
                <a:solidFill>
                  <a:srgbClr val="000000"/>
                </a:solidFill>
                <a:latin typeface="Arial"/>
                <a:ea typeface="DejaVu Sans"/>
              </a:rPr>
              <a:t> indispensables à la vie, font l’objet de convoitises pour de </a:t>
            </a:r>
            <a:r>
              <a:rPr lang="fr-FR" sz="1800" b="1" strike="noStrike" spc="-1">
                <a:solidFill>
                  <a:srgbClr val="DE7646"/>
                </a:solidFill>
                <a:latin typeface="Arial"/>
                <a:ea typeface="DejaVu Sans"/>
              </a:rPr>
              <a:t>multiples usages</a:t>
            </a:r>
            <a:r>
              <a:rPr lang="fr-FR" sz="1800" b="0" strike="noStrike" spc="-1">
                <a:solidFill>
                  <a:srgbClr val="000000"/>
                </a:solidFill>
                <a:latin typeface="Arial"/>
                <a:ea typeface="DejaVu Sans"/>
              </a:rPr>
              <a:t> :</a:t>
            </a:r>
            <a:endParaRPr lang="fr-FR" sz="1800" b="0" strike="noStrike" spc="-1">
              <a:latin typeface="Arial"/>
            </a:endParaRPr>
          </a:p>
          <a:p>
            <a:pPr>
              <a:lnSpc>
                <a:spcPct val="100000"/>
              </a:lnSpc>
            </a:pPr>
            <a:r>
              <a:rPr lang="fr-FR" sz="1800" b="0" strike="noStrike" spc="-1">
                <a:solidFill>
                  <a:srgbClr val="000000"/>
                </a:solidFill>
                <a:latin typeface="Arial"/>
                <a:ea typeface="DejaVu Sans"/>
              </a:rPr>
              <a:t>- </a:t>
            </a:r>
            <a:r>
              <a:rPr lang="fr-FR" sz="1800" b="1" strike="noStrike" spc="-1">
                <a:solidFill>
                  <a:srgbClr val="000000"/>
                </a:solidFill>
                <a:latin typeface="Arial"/>
                <a:ea typeface="DejaVu Sans"/>
              </a:rPr>
              <a:t>urbains</a:t>
            </a:r>
            <a:r>
              <a:rPr lang="fr-FR" sz="1800" b="0" strike="noStrike" spc="-1">
                <a:solidFill>
                  <a:srgbClr val="000000"/>
                </a:solidFill>
                <a:latin typeface="Arial"/>
                <a:ea typeface="DejaVu Sans"/>
              </a:rPr>
              <a:t> (résidentiels, artisanaux, industriels, commerciaux, administratifs, énergétiques, de loisirs et d’infrastructures de transports, d’énergie)</a:t>
            </a:r>
            <a:endParaRPr lang="fr-FR" sz="1800" b="0" strike="noStrike" spc="-1">
              <a:latin typeface="Arial"/>
            </a:endParaRPr>
          </a:p>
          <a:p>
            <a:pPr>
              <a:lnSpc>
                <a:spcPct val="100000"/>
              </a:lnSpc>
            </a:pPr>
            <a:r>
              <a:rPr lang="fr-FR" sz="1800" b="0" strike="noStrike" spc="-1">
                <a:solidFill>
                  <a:srgbClr val="000000"/>
                </a:solidFill>
                <a:latin typeface="Arial"/>
                <a:ea typeface="DejaVu Sans"/>
              </a:rPr>
              <a:t>- </a:t>
            </a:r>
            <a:r>
              <a:rPr lang="fr-FR" sz="1800" b="1" strike="noStrike" spc="-1">
                <a:solidFill>
                  <a:srgbClr val="000000"/>
                </a:solidFill>
                <a:latin typeface="Arial"/>
                <a:ea typeface="DejaVu Sans"/>
              </a:rPr>
              <a:t>productions de biomasses</a:t>
            </a:r>
            <a:r>
              <a:rPr lang="fr-FR" sz="1800" b="0" strike="noStrike" spc="-1">
                <a:solidFill>
                  <a:srgbClr val="000000"/>
                </a:solidFill>
                <a:latin typeface="Arial"/>
                <a:ea typeface="DejaVu Sans"/>
              </a:rPr>
              <a:t> (alimentaires, énergétiques, artisanales, industrielles, pharmaceutiques…)</a:t>
            </a:r>
            <a:endParaRPr lang="fr-FR" sz="1800" b="0" strike="noStrike" spc="-1">
              <a:latin typeface="Arial"/>
            </a:endParaRPr>
          </a:p>
        </p:txBody>
      </p:sp>
      <p:sp>
        <p:nvSpPr>
          <p:cNvPr id="557" name="CustomShape 6"/>
          <p:cNvSpPr/>
          <p:nvPr/>
        </p:nvSpPr>
        <p:spPr>
          <a:xfrm>
            <a:off x="184320" y="4749480"/>
            <a:ext cx="11428200" cy="1848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spcAft>
                <a:spcPts val="567"/>
              </a:spcAft>
            </a:pPr>
            <a:r>
              <a:rPr lang="fr-FR" sz="1400" b="0" strike="noStrike" spc="-1">
                <a:solidFill>
                  <a:srgbClr val="000000"/>
                </a:solidFill>
                <a:latin typeface="Arial"/>
                <a:ea typeface="Noto Sans SC Regular"/>
              </a:rPr>
              <a:t>Des autorités, à différentes échelles géographiques, définissent les usages des sols, organisent leurs attributions entre collectivités, groupes sociaux, familles, personnes et encadrent les transferts de ces droits :</a:t>
            </a:r>
            <a:endParaRPr lang="fr-FR" sz="1400" b="0" strike="noStrike" spc="-1">
              <a:latin typeface="Arial"/>
            </a:endParaRPr>
          </a:p>
          <a:p>
            <a:pPr>
              <a:lnSpc>
                <a:spcPct val="100000"/>
              </a:lnSpc>
              <a:spcAft>
                <a:spcPts val="567"/>
              </a:spcAft>
            </a:pPr>
            <a:r>
              <a:rPr lang="fr-FR" sz="1400" b="0" strike="noStrike" spc="-1">
                <a:solidFill>
                  <a:srgbClr val="000000"/>
                </a:solidFill>
                <a:latin typeface="Arial"/>
                <a:ea typeface="Noto Sans SC Regular"/>
              </a:rPr>
              <a:t>- Déclaration des droits de l’homme et du citoyen de 1789 (article 17)</a:t>
            </a:r>
            <a:endParaRPr lang="fr-FR" sz="1400" b="0" strike="noStrike" spc="-1">
              <a:latin typeface="Arial"/>
            </a:endParaRPr>
          </a:p>
          <a:p>
            <a:pPr>
              <a:lnSpc>
                <a:spcPct val="100000"/>
              </a:lnSpc>
              <a:spcAft>
                <a:spcPts val="567"/>
              </a:spcAft>
            </a:pPr>
            <a:r>
              <a:rPr lang="fr-FR" sz="1400" b="0" strike="noStrike" spc="-1">
                <a:solidFill>
                  <a:srgbClr val="000000"/>
                </a:solidFill>
                <a:latin typeface="Arial"/>
                <a:ea typeface="Noto Sans SC Regular"/>
              </a:rPr>
              <a:t>- Article 544 du code civil français précise</a:t>
            </a:r>
            <a:endParaRPr lang="fr-FR" sz="1400" b="0" strike="noStrike" spc="-1">
              <a:latin typeface="Arial"/>
            </a:endParaRPr>
          </a:p>
          <a:p>
            <a:pPr>
              <a:lnSpc>
                <a:spcPct val="100000"/>
              </a:lnSpc>
              <a:spcAft>
                <a:spcPts val="567"/>
              </a:spcAft>
            </a:pPr>
            <a:r>
              <a:rPr lang="fr-FR" sz="1400" b="0" strike="noStrike" spc="-1">
                <a:solidFill>
                  <a:srgbClr val="000000"/>
                </a:solidFill>
                <a:latin typeface="Arial"/>
                <a:ea typeface="Noto Sans SC Regular"/>
              </a:rPr>
              <a:t>- Documents d’urbanisme (PLU, PLUi...)</a:t>
            </a:r>
            <a:endParaRPr lang="fr-FR" sz="1400" b="0" strike="noStrike" spc="-1">
              <a:latin typeface="Arial"/>
            </a:endParaRPr>
          </a:p>
          <a:p>
            <a:pPr>
              <a:lnSpc>
                <a:spcPct val="100000"/>
              </a:lnSpc>
              <a:spcAft>
                <a:spcPts val="567"/>
              </a:spcAft>
            </a:pPr>
            <a:r>
              <a:rPr lang="fr-FR" sz="1400" b="0" strike="noStrike" spc="-1">
                <a:solidFill>
                  <a:srgbClr val="000000"/>
                </a:solidFill>
                <a:latin typeface="Arial"/>
                <a:ea typeface="Noto Sans SC Regular"/>
              </a:rPr>
              <a:t>- Autorisation administrative (ex : nouvelle construction)</a:t>
            </a:r>
            <a:endParaRPr lang="fr-FR" sz="1400" b="0" strike="noStrike" spc="-1">
              <a:latin typeface="Arial"/>
            </a:endParaRPr>
          </a:p>
          <a:p>
            <a:pPr>
              <a:lnSpc>
                <a:spcPct val="100000"/>
              </a:lnSpc>
              <a:spcAft>
                <a:spcPts val="567"/>
              </a:spcAft>
            </a:pPr>
            <a:r>
              <a:rPr lang="fr-FR" sz="1400" b="0" strike="noStrike" spc="-1">
                <a:solidFill>
                  <a:srgbClr val="000000"/>
                </a:solidFill>
                <a:latin typeface="Arial"/>
                <a:ea typeface="Noto Sans SC Regular"/>
              </a:rPr>
              <a:t>- </a:t>
            </a:r>
            <a:r>
              <a:rPr lang="fr-FR" sz="1400" b="0" strike="noStrike" spc="-1">
                <a:solidFill>
                  <a:srgbClr val="000000"/>
                </a:solidFill>
                <a:latin typeface="Arial"/>
                <a:ea typeface="DejaVu Sans"/>
              </a:rPr>
              <a:t>« zéro artificialisation net »</a:t>
            </a:r>
            <a:endParaRPr lang="fr-FR" sz="1400" b="0" strike="noStrike" spc="-1">
              <a:latin typeface="Arial"/>
            </a:endParaRPr>
          </a:p>
        </p:txBody>
      </p:sp>
      <p:sp>
        <p:nvSpPr>
          <p:cNvPr id="558" name="CustomShape 7"/>
          <p:cNvSpPr/>
          <p:nvPr/>
        </p:nvSpPr>
        <p:spPr>
          <a:xfrm>
            <a:off x="3314520" y="3635280"/>
            <a:ext cx="8137800" cy="1113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fr-FR" sz="2400" b="0" strike="noStrike" spc="-1">
                <a:solidFill>
                  <a:srgbClr val="DE7646"/>
                </a:solidFill>
                <a:latin typeface="Arial"/>
                <a:ea typeface="DejaVu Sans"/>
              </a:rPr>
              <a:t>Conflits d’usages :</a:t>
            </a:r>
            <a:endParaRPr lang="fr-FR" sz="2400" b="0" strike="noStrike" spc="-1">
              <a:latin typeface="Arial"/>
            </a:endParaRPr>
          </a:p>
          <a:p>
            <a:pPr algn="ctr">
              <a:lnSpc>
                <a:spcPct val="100000"/>
              </a:lnSpc>
            </a:pPr>
            <a:r>
              <a:rPr lang="fr-FR" sz="1800" b="0" strike="noStrike" spc="-1">
                <a:solidFill>
                  <a:srgbClr val="000000"/>
                </a:solidFill>
                <a:latin typeface="Arial"/>
                <a:ea typeface="DejaVu Sans"/>
              </a:rPr>
              <a:t>Comment arbitrer entre les usages, entre les « usagers » ? </a:t>
            </a:r>
            <a:endParaRPr lang="fr-FR" sz="1800" b="0" strike="noStrike" spc="-1">
              <a:latin typeface="Arial"/>
            </a:endParaRPr>
          </a:p>
          <a:p>
            <a:pPr algn="ctr">
              <a:lnSpc>
                <a:spcPct val="100000"/>
              </a:lnSpc>
            </a:pPr>
            <a:r>
              <a:rPr lang="fr-FR" sz="1800" b="0" strike="noStrike" spc="-1">
                <a:solidFill>
                  <a:srgbClr val="69B25B"/>
                </a:solidFill>
                <a:latin typeface="Arial"/>
                <a:ea typeface="DejaVu Sans"/>
              </a:rPr>
              <a:t>« Moyens de régulation ? »</a:t>
            </a:r>
            <a:endParaRPr lang="fr-FR" sz="1800" b="0" strike="noStrike" spc="-1">
              <a:latin typeface="Arial"/>
            </a:endParaRPr>
          </a:p>
        </p:txBody>
      </p:sp>
      <p:sp>
        <p:nvSpPr>
          <p:cNvPr id="559" name="CustomShape 8"/>
          <p:cNvSpPr/>
          <p:nvPr/>
        </p:nvSpPr>
        <p:spPr>
          <a:xfrm>
            <a:off x="7711200" y="5542200"/>
            <a:ext cx="3464640" cy="642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300" b="1" strike="noStrike" spc="-1">
                <a:solidFill>
                  <a:srgbClr val="000000"/>
                </a:solidFill>
                <a:latin typeface="Arial"/>
                <a:ea typeface="DejaVu Sans"/>
              </a:rPr>
              <a:t>Philippe Billet, professeur de droit public, Université Lyon 3 </a:t>
            </a:r>
            <a:br/>
            <a:r>
              <a:rPr lang="fr-FR" sz="1300" b="1" strike="noStrike" spc="-1">
                <a:solidFill>
                  <a:srgbClr val="000000"/>
                </a:solidFill>
                <a:latin typeface="Arial"/>
                <a:ea typeface="DejaVu Sans"/>
              </a:rPr>
              <a:t>--&gt; Youtube « C’ dans le sol »</a:t>
            </a:r>
            <a:endParaRPr lang="fr-FR" sz="1300" b="0" strike="noStrike" spc="-1">
              <a:latin typeface="Arial"/>
            </a:endParaRPr>
          </a:p>
          <a:p>
            <a:pPr>
              <a:lnSpc>
                <a:spcPct val="100000"/>
              </a:lnSpc>
            </a:pPr>
            <a:r>
              <a:rPr lang="fr-FR" sz="1300" b="0" u="sng" strike="noStrike" spc="-1">
                <a:solidFill>
                  <a:srgbClr val="0563C1"/>
                </a:solidFill>
                <a:uFillTx/>
                <a:latin typeface="Arial"/>
                <a:ea typeface="DejaVu Sans"/>
                <a:hlinkClick r:id="rId5"/>
              </a:rPr>
              <a:t>https://www.youtube.com/watch?v=4j-JU2Kb2b0</a:t>
            </a:r>
            <a:endParaRPr lang="fr-FR" sz="1300" b="0" strike="noStrike" spc="-1">
              <a:latin typeface="Arial"/>
            </a:endParaRPr>
          </a:p>
          <a:p>
            <a:pPr>
              <a:lnSpc>
                <a:spcPct val="100000"/>
              </a:lnSpc>
            </a:pPr>
            <a:endParaRPr lang="fr-FR" sz="1300" b="0" strike="noStrike" spc="-1">
              <a:latin typeface="Arial"/>
            </a:endParaRPr>
          </a:p>
        </p:txBody>
      </p:sp>
      <p:sp>
        <p:nvSpPr>
          <p:cNvPr id="2" name="CustomShape 4">
            <a:extLst>
              <a:ext uri="{FF2B5EF4-FFF2-40B4-BE49-F238E27FC236}">
                <a16:creationId xmlns:a16="http://schemas.microsoft.com/office/drawing/2014/main" id="{0EB95BEC-840E-06C7-1C4C-4A43CA34B721}"/>
              </a:ext>
            </a:extLst>
          </p:cNvPr>
          <p:cNvSpPr/>
          <p:nvPr/>
        </p:nvSpPr>
        <p:spPr>
          <a:xfrm>
            <a:off x="4822200" y="223785"/>
            <a:ext cx="7219080" cy="39865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fr-FR" sz="2000" b="1" strike="noStrike" spc="-1" dirty="0">
                <a:solidFill>
                  <a:srgbClr val="DE7646"/>
                </a:solidFill>
                <a:latin typeface="Livvic"/>
                <a:ea typeface="Livvic"/>
              </a:rPr>
              <a:t>LE FOND</a:t>
            </a:r>
            <a:endParaRPr lang="fr-FR" sz="2000" b="0" strike="noStrike" spc="-1" dirty="0">
              <a:latin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 name="Google Shape;157;p27"/>
          <p:cNvPicPr/>
          <p:nvPr/>
        </p:nvPicPr>
        <p:blipFill>
          <a:blip r:embed="rId2"/>
          <a:stretch/>
        </p:blipFill>
        <p:spPr>
          <a:xfrm>
            <a:off x="76320" y="47160"/>
            <a:ext cx="1546560" cy="534960"/>
          </a:xfrm>
          <a:prstGeom prst="rect">
            <a:avLst/>
          </a:prstGeom>
          <a:ln>
            <a:noFill/>
          </a:ln>
        </p:spPr>
      </p:pic>
      <p:sp>
        <p:nvSpPr>
          <p:cNvPr id="339" name="CustomShape 1"/>
          <p:cNvSpPr/>
          <p:nvPr/>
        </p:nvSpPr>
        <p:spPr>
          <a:xfrm>
            <a:off x="653040" y="756720"/>
            <a:ext cx="10680480" cy="360"/>
          </a:xfrm>
          <a:custGeom>
            <a:avLst/>
            <a:gdLst/>
            <a:ahLst/>
            <a:cxnLst/>
            <a:rect l="l" t="t" r="r" b="b"/>
            <a:pathLst>
              <a:path w="21600" h="21600">
                <a:moveTo>
                  <a:pt x="0" y="0"/>
                </a:moveTo>
                <a:lnTo>
                  <a:pt x="21600" y="21600"/>
                </a:lnTo>
              </a:path>
            </a:pathLst>
          </a:custGeom>
          <a:noFill/>
          <a:ln w="38160" cap="rnd">
            <a:solidFill>
              <a:srgbClr val="994F3A"/>
            </a:solidFill>
            <a:prstDash val="dash"/>
            <a:miter/>
          </a:ln>
        </p:spPr>
        <p:style>
          <a:lnRef idx="0">
            <a:scrgbClr r="0" g="0" b="0"/>
          </a:lnRef>
          <a:fillRef idx="0">
            <a:scrgbClr r="0" g="0" b="0"/>
          </a:fillRef>
          <a:effectRef idx="0">
            <a:scrgbClr r="0" g="0" b="0"/>
          </a:effectRef>
          <a:fontRef idx="minor"/>
        </p:style>
        <p:txBody>
          <a:bodyPr/>
          <a:lstStyle/>
          <a:p>
            <a:endParaRPr lang="fr-FR"/>
          </a:p>
        </p:txBody>
      </p:sp>
      <p:sp>
        <p:nvSpPr>
          <p:cNvPr id="340" name="CustomShape 2"/>
          <p:cNvSpPr/>
          <p:nvPr/>
        </p:nvSpPr>
        <p:spPr>
          <a:xfrm>
            <a:off x="5747040" y="84960"/>
            <a:ext cx="6368040" cy="577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fr-FR" sz="3200" b="1" strike="noStrike" spc="-1">
                <a:solidFill>
                  <a:srgbClr val="BF6525"/>
                </a:solidFill>
                <a:latin typeface="Livvic"/>
                <a:ea typeface="Livvic"/>
              </a:rPr>
              <a:t>PREAMBULE</a:t>
            </a:r>
            <a:endParaRPr lang="fr-FR" sz="3200" b="0" strike="noStrike" spc="-1">
              <a:latin typeface="Arial"/>
            </a:endParaRPr>
          </a:p>
        </p:txBody>
      </p:sp>
      <p:pic>
        <p:nvPicPr>
          <p:cNvPr id="341" name="Image 2"/>
          <p:cNvPicPr/>
          <p:nvPr/>
        </p:nvPicPr>
        <p:blipFill>
          <a:blip r:embed="rId3"/>
          <a:stretch/>
        </p:blipFill>
        <p:spPr>
          <a:xfrm>
            <a:off x="179557" y="851400"/>
            <a:ext cx="11627445" cy="5765695"/>
          </a:xfrm>
          <a:prstGeom prst="rect">
            <a:avLst/>
          </a:prstGeom>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6" name="Google Shape;210;p8"/>
          <p:cNvPicPr/>
          <p:nvPr/>
        </p:nvPicPr>
        <p:blipFill>
          <a:blip r:embed="rId3"/>
          <a:stretch/>
        </p:blipFill>
        <p:spPr>
          <a:xfrm>
            <a:off x="76320" y="47160"/>
            <a:ext cx="1546560" cy="534960"/>
          </a:xfrm>
          <a:prstGeom prst="rect">
            <a:avLst/>
          </a:prstGeom>
          <a:ln>
            <a:noFill/>
          </a:ln>
        </p:spPr>
      </p:pic>
      <p:sp>
        <p:nvSpPr>
          <p:cNvPr id="567" name="CustomShape 1"/>
          <p:cNvSpPr/>
          <p:nvPr/>
        </p:nvSpPr>
        <p:spPr>
          <a:xfrm>
            <a:off x="653040" y="756720"/>
            <a:ext cx="10680840" cy="360"/>
          </a:xfrm>
          <a:custGeom>
            <a:avLst/>
            <a:gdLst/>
            <a:ahLst/>
            <a:cxnLst/>
            <a:rect l="l" t="t" r="r" b="b"/>
            <a:pathLst>
              <a:path w="21600" h="21600">
                <a:moveTo>
                  <a:pt x="0" y="0"/>
                </a:moveTo>
                <a:lnTo>
                  <a:pt x="21600" y="21600"/>
                </a:lnTo>
              </a:path>
            </a:pathLst>
          </a:custGeom>
          <a:noFill/>
          <a:ln w="38160" cap="rnd">
            <a:solidFill>
              <a:srgbClr val="994F3A"/>
            </a:solidFill>
            <a:prstDash val="dash"/>
            <a:miter/>
          </a:ln>
        </p:spPr>
        <p:style>
          <a:lnRef idx="0">
            <a:scrgbClr r="0" g="0" b="0"/>
          </a:lnRef>
          <a:fillRef idx="0">
            <a:scrgbClr r="0" g="0" b="0"/>
          </a:fillRef>
          <a:effectRef idx="0">
            <a:scrgbClr r="0" g="0" b="0"/>
          </a:effectRef>
          <a:fontRef idx="minor"/>
        </p:style>
        <p:txBody>
          <a:bodyPr/>
          <a:lstStyle/>
          <a:p>
            <a:endParaRPr lang="fr-FR"/>
          </a:p>
        </p:txBody>
      </p:sp>
      <p:pic>
        <p:nvPicPr>
          <p:cNvPr id="569" name="Google Shape;222;p8"/>
          <p:cNvPicPr/>
          <p:nvPr/>
        </p:nvPicPr>
        <p:blipFill>
          <a:blip r:embed="rId4"/>
          <a:stretch/>
        </p:blipFill>
        <p:spPr>
          <a:xfrm>
            <a:off x="279360" y="930960"/>
            <a:ext cx="2381040" cy="2269080"/>
          </a:xfrm>
          <a:prstGeom prst="rect">
            <a:avLst/>
          </a:prstGeom>
          <a:ln>
            <a:noFill/>
          </a:ln>
        </p:spPr>
      </p:pic>
      <p:sp>
        <p:nvSpPr>
          <p:cNvPr id="570" name="CustomShape 3"/>
          <p:cNvSpPr/>
          <p:nvPr/>
        </p:nvSpPr>
        <p:spPr>
          <a:xfrm>
            <a:off x="2898360" y="1388160"/>
            <a:ext cx="8165520" cy="638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285840" indent="-284040">
              <a:lnSpc>
                <a:spcPct val="100000"/>
              </a:lnSpc>
              <a:buClr>
                <a:srgbClr val="000000"/>
              </a:buClr>
              <a:buFont typeface="Arial"/>
              <a:buChar char="•"/>
            </a:pPr>
            <a:r>
              <a:rPr lang="fr-FR" sz="1800" b="0" i="1" strike="noStrike" spc="-1">
                <a:solidFill>
                  <a:srgbClr val="666666"/>
                </a:solidFill>
                <a:latin typeface="Arial"/>
                <a:ea typeface="Calibri"/>
              </a:rPr>
              <a:t>« Les critères d'artificialisation, d'imperméabilisation des sols et pourquoi pas l'impact des centrales solaires sur les sols »</a:t>
            </a:r>
            <a:endParaRPr lang="fr-FR" sz="1800" b="0" strike="noStrike" spc="-1">
              <a:latin typeface="Arial"/>
            </a:endParaRPr>
          </a:p>
        </p:txBody>
      </p:sp>
      <p:sp>
        <p:nvSpPr>
          <p:cNvPr id="571" name="CustomShape 4"/>
          <p:cNvSpPr/>
          <p:nvPr/>
        </p:nvSpPr>
        <p:spPr>
          <a:xfrm>
            <a:off x="3013560" y="2161440"/>
            <a:ext cx="8233200" cy="1517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endParaRPr lang="fr-FR" sz="1800" b="0" strike="noStrike" spc="-1">
              <a:latin typeface="Arial"/>
            </a:endParaRPr>
          </a:p>
          <a:p>
            <a:pPr>
              <a:lnSpc>
                <a:spcPct val="100000"/>
              </a:lnSpc>
            </a:pPr>
            <a:r>
              <a:rPr lang="fr-FR" sz="1800" b="1" strike="noStrike" spc="-1">
                <a:solidFill>
                  <a:srgbClr val="DE7646"/>
                </a:solidFill>
                <a:latin typeface="Arial"/>
                <a:ea typeface="DejaVu Sans"/>
              </a:rPr>
              <a:t>Artificialisation</a:t>
            </a:r>
            <a:r>
              <a:rPr lang="fr-FR" sz="1800" b="0" strike="noStrike" spc="-1">
                <a:solidFill>
                  <a:srgbClr val="000000"/>
                </a:solidFill>
                <a:latin typeface="Arial"/>
                <a:ea typeface="DejaVu Sans"/>
              </a:rPr>
              <a:t> = </a:t>
            </a:r>
            <a:r>
              <a:rPr lang="fr-FR" sz="1800" b="0" strike="noStrike" spc="-1">
                <a:solidFill>
                  <a:srgbClr val="69B25B"/>
                </a:solidFill>
                <a:latin typeface="Arial"/>
                <a:ea typeface="DejaVu Sans"/>
              </a:rPr>
              <a:t>Altération</a:t>
            </a:r>
            <a:r>
              <a:rPr lang="fr-FR" sz="1800" b="0" strike="noStrike" spc="-1">
                <a:solidFill>
                  <a:srgbClr val="000000"/>
                </a:solidFill>
                <a:latin typeface="Arial"/>
                <a:ea typeface="DejaVu Sans"/>
              </a:rPr>
              <a:t> durable de tout ou partie des </a:t>
            </a:r>
            <a:r>
              <a:rPr lang="fr-FR" sz="1800" b="0" strike="noStrike" spc="-1">
                <a:solidFill>
                  <a:srgbClr val="69B25B"/>
                </a:solidFill>
                <a:latin typeface="Arial"/>
                <a:ea typeface="DejaVu Sans"/>
              </a:rPr>
              <a:t>fonctions écologiques d’un sol</a:t>
            </a:r>
            <a:r>
              <a:rPr lang="fr-FR" sz="1800" b="0" strike="noStrike" spc="-1">
                <a:solidFill>
                  <a:srgbClr val="000000"/>
                </a:solidFill>
                <a:latin typeface="Arial"/>
                <a:ea typeface="DejaVu Sans"/>
              </a:rPr>
              <a:t>, en particulier ses fonctions </a:t>
            </a:r>
            <a:r>
              <a:rPr lang="fr-FR" sz="1800" b="0" strike="noStrike" spc="-1">
                <a:solidFill>
                  <a:srgbClr val="69B25B"/>
                </a:solidFill>
                <a:latin typeface="Arial"/>
                <a:ea typeface="DejaVu Sans"/>
              </a:rPr>
              <a:t>biologiques</a:t>
            </a:r>
            <a:r>
              <a:rPr lang="fr-FR" sz="1800" b="0" strike="noStrike" spc="-1">
                <a:solidFill>
                  <a:srgbClr val="000000"/>
                </a:solidFill>
                <a:latin typeface="Arial"/>
                <a:ea typeface="DejaVu Sans"/>
              </a:rPr>
              <a:t>, </a:t>
            </a:r>
            <a:r>
              <a:rPr lang="fr-FR" sz="1800" b="0" strike="noStrike" spc="-1">
                <a:solidFill>
                  <a:srgbClr val="69B25B"/>
                </a:solidFill>
                <a:latin typeface="Arial"/>
                <a:ea typeface="DejaVu Sans"/>
              </a:rPr>
              <a:t>hydriques</a:t>
            </a:r>
            <a:r>
              <a:rPr lang="fr-FR" sz="1800" b="0" strike="noStrike" spc="-1">
                <a:solidFill>
                  <a:srgbClr val="000000"/>
                </a:solidFill>
                <a:latin typeface="Arial"/>
                <a:ea typeface="DejaVu Sans"/>
              </a:rPr>
              <a:t> et </a:t>
            </a:r>
            <a:r>
              <a:rPr lang="fr-FR" sz="1800" b="0" strike="noStrike" spc="-1">
                <a:solidFill>
                  <a:srgbClr val="69B25B"/>
                </a:solidFill>
                <a:latin typeface="Arial"/>
                <a:ea typeface="DejaVu Sans"/>
              </a:rPr>
              <a:t>climatiques</a:t>
            </a:r>
            <a:r>
              <a:rPr lang="fr-FR" sz="1800" b="0" strike="noStrike" spc="-1">
                <a:solidFill>
                  <a:srgbClr val="000000"/>
                </a:solidFill>
                <a:latin typeface="Arial"/>
                <a:ea typeface="DejaVu Sans"/>
              </a:rPr>
              <a:t> ainsi que son potentiel </a:t>
            </a:r>
            <a:r>
              <a:rPr lang="fr-FR" sz="1800" b="0" strike="noStrike" spc="-1">
                <a:solidFill>
                  <a:srgbClr val="69B25B"/>
                </a:solidFill>
                <a:latin typeface="Arial"/>
                <a:ea typeface="DejaVu Sans"/>
              </a:rPr>
              <a:t>agronomique</a:t>
            </a:r>
            <a:r>
              <a:rPr lang="fr-FR" sz="1800" b="0" strike="noStrike" spc="-1">
                <a:solidFill>
                  <a:srgbClr val="000000"/>
                </a:solidFill>
                <a:latin typeface="Arial"/>
                <a:ea typeface="DejaVu Sans"/>
              </a:rPr>
              <a:t>, par son occupation ou son usage par l'</a:t>
            </a:r>
            <a:r>
              <a:rPr lang="fr-FR" sz="1800" b="0" strike="noStrike" spc="-1">
                <a:solidFill>
                  <a:srgbClr val="DE7646"/>
                </a:solidFill>
                <a:latin typeface="Arial"/>
                <a:ea typeface="DejaVu Sans"/>
              </a:rPr>
              <a:t>Homme</a:t>
            </a:r>
            <a:r>
              <a:rPr lang="fr-FR" sz="1800" b="0" strike="noStrike" spc="-1">
                <a:solidFill>
                  <a:srgbClr val="000000"/>
                </a:solidFill>
                <a:latin typeface="Arial"/>
                <a:ea typeface="DejaVu Sans"/>
              </a:rPr>
              <a:t> (Loi Climat et Résilience, 22 août 2021).</a:t>
            </a:r>
            <a:endParaRPr lang="fr-FR" sz="1800" b="0" strike="noStrike" spc="-1">
              <a:latin typeface="Arial"/>
            </a:endParaRPr>
          </a:p>
          <a:p>
            <a:pPr>
              <a:lnSpc>
                <a:spcPct val="100000"/>
              </a:lnSpc>
            </a:pPr>
            <a:endParaRPr lang="fr-FR" sz="1800" b="0" strike="noStrike" spc="-1">
              <a:latin typeface="Arial"/>
            </a:endParaRPr>
          </a:p>
        </p:txBody>
      </p:sp>
      <p:sp>
        <p:nvSpPr>
          <p:cNvPr id="572" name="CustomShape 5"/>
          <p:cNvSpPr/>
          <p:nvPr/>
        </p:nvSpPr>
        <p:spPr>
          <a:xfrm>
            <a:off x="533160" y="5855040"/>
            <a:ext cx="10661040" cy="857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800" b="0" strike="noStrike" spc="-1">
                <a:solidFill>
                  <a:srgbClr val="000000"/>
                </a:solidFill>
                <a:latin typeface="Arial"/>
                <a:ea typeface="DejaVu Sans"/>
              </a:rPr>
              <a:t>L’</a:t>
            </a:r>
            <a:r>
              <a:rPr lang="fr-FR" sz="1800" b="1" strike="noStrike" spc="-1">
                <a:solidFill>
                  <a:srgbClr val="69B25B"/>
                </a:solidFill>
                <a:latin typeface="Arial"/>
                <a:ea typeface="DejaVu Sans"/>
              </a:rPr>
              <a:t>imperméabilisation</a:t>
            </a:r>
            <a:r>
              <a:rPr lang="fr-FR" sz="1800" b="0" strike="noStrike" spc="-1">
                <a:solidFill>
                  <a:srgbClr val="000000"/>
                </a:solidFill>
                <a:latin typeface="Arial"/>
                <a:ea typeface="DejaVu Sans"/>
              </a:rPr>
              <a:t>, associée à la troncature, plus ou moins profonde, suivie du remblaiement puis du scellement du sol, est souvent considérée comme un stade poussé de l’artificialisation.</a:t>
            </a:r>
            <a:endParaRPr lang="fr-FR" sz="1800" b="0" strike="noStrike" spc="-1">
              <a:latin typeface="Arial"/>
            </a:endParaRPr>
          </a:p>
        </p:txBody>
      </p:sp>
      <p:sp>
        <p:nvSpPr>
          <p:cNvPr id="573" name="CustomShape 6"/>
          <p:cNvSpPr/>
          <p:nvPr/>
        </p:nvSpPr>
        <p:spPr>
          <a:xfrm>
            <a:off x="914400" y="3895200"/>
            <a:ext cx="8583840" cy="2081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800" b="1" strike="noStrike" spc="-1">
                <a:solidFill>
                  <a:srgbClr val="DE7646"/>
                </a:solidFill>
                <a:latin typeface="Arial"/>
                <a:ea typeface="Noto Sans SC Regular"/>
              </a:rPr>
              <a:t>8 % du territoire est artificialisé : </a:t>
            </a:r>
            <a:br/>
            <a:r>
              <a:rPr lang="fr-FR" sz="1800" b="0" strike="noStrike" spc="-1">
                <a:solidFill>
                  <a:srgbClr val="000000"/>
                </a:solidFill>
                <a:latin typeface="Arial"/>
                <a:ea typeface="Noto Sans SC Regular"/>
              </a:rPr>
              <a:t>→ 46 % habitat</a:t>
            </a:r>
            <a:br/>
            <a:r>
              <a:rPr lang="fr-FR" sz="1800" b="0" strike="noStrike" spc="-1">
                <a:solidFill>
                  <a:srgbClr val="000000"/>
                </a:solidFill>
                <a:latin typeface="Arial"/>
                <a:ea typeface="Noto Sans SC Regular"/>
              </a:rPr>
              <a:t>→ 32 % infrastructures de transport</a:t>
            </a:r>
            <a:br/>
            <a:r>
              <a:rPr lang="fr-FR" sz="1800" b="0" strike="noStrike" spc="-1">
                <a:solidFill>
                  <a:srgbClr val="000000"/>
                </a:solidFill>
                <a:latin typeface="Arial"/>
                <a:ea typeface="Noto Sans SC Regular"/>
              </a:rPr>
              <a:t>→ 13 % infrastructures de commerce, de services et de loisirs</a:t>
            </a:r>
            <a:br/>
            <a:r>
              <a:rPr lang="fr-FR" sz="1800" b="0" strike="noStrike" spc="-1">
                <a:solidFill>
                  <a:srgbClr val="000000"/>
                </a:solidFill>
                <a:latin typeface="Arial"/>
                <a:ea typeface="Noto Sans SC Regular"/>
              </a:rPr>
              <a:t>→ 7 % </a:t>
            </a:r>
            <a:r>
              <a:rPr lang="fr-FR" sz="1800" b="0" strike="noStrike" spc="-1">
                <a:solidFill>
                  <a:srgbClr val="000000"/>
                </a:solidFill>
                <a:latin typeface="Arial"/>
                <a:ea typeface="DejaVu Sans"/>
              </a:rPr>
              <a:t>infrastructures industrielles et agroforestières</a:t>
            </a:r>
            <a:endParaRPr lang="fr-FR" sz="1800" b="0" strike="noStrike" spc="-1">
              <a:latin typeface="Arial"/>
            </a:endParaRPr>
          </a:p>
          <a:p>
            <a:pPr>
              <a:lnSpc>
                <a:spcPct val="100000"/>
              </a:lnSpc>
            </a:pPr>
            <a:endParaRPr lang="fr-FR" sz="1800" b="0" strike="noStrike" spc="-1">
              <a:latin typeface="Arial"/>
            </a:endParaRPr>
          </a:p>
          <a:p>
            <a:pPr algn="r">
              <a:lnSpc>
                <a:spcPct val="100000"/>
              </a:lnSpc>
            </a:pPr>
            <a:r>
              <a:rPr lang="fr-FR" sz="1400" b="0" i="1" strike="noStrike" spc="-1">
                <a:solidFill>
                  <a:srgbClr val="000000"/>
                </a:solidFill>
                <a:latin typeface="Arial"/>
                <a:ea typeface="DejaVu Sans"/>
              </a:rPr>
              <a:t>45 % de ces sols artificialisés sont imperméabilisés (Agreste, 2022).</a:t>
            </a:r>
            <a:endParaRPr lang="fr-FR" sz="1400" b="0" strike="noStrike" spc="-1">
              <a:latin typeface="Arial"/>
            </a:endParaRPr>
          </a:p>
          <a:p>
            <a:pPr>
              <a:lnSpc>
                <a:spcPct val="100000"/>
              </a:lnSpc>
            </a:pPr>
            <a:endParaRPr lang="fr-FR" sz="1400" b="0" strike="noStrike" spc="-1">
              <a:latin typeface="Arial"/>
            </a:endParaRPr>
          </a:p>
        </p:txBody>
      </p:sp>
      <p:sp>
        <p:nvSpPr>
          <p:cNvPr id="574" name="CustomShape 7"/>
          <p:cNvSpPr/>
          <p:nvPr/>
        </p:nvSpPr>
        <p:spPr>
          <a:xfrm>
            <a:off x="6413040" y="6487560"/>
            <a:ext cx="5776920" cy="344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300" b="0" strike="noStrike" spc="-1">
                <a:solidFill>
                  <a:srgbClr val="000000"/>
                </a:solidFill>
                <a:latin typeface="Arial"/>
                <a:ea typeface="DejaVu Sans"/>
              </a:rPr>
              <a:t>https://www.ecologie.gouv.fr/artificialisation-des-sols</a:t>
            </a:r>
            <a:endParaRPr lang="fr-FR" sz="1300" b="0" strike="noStrike" spc="-1">
              <a:latin typeface="Arial"/>
            </a:endParaRPr>
          </a:p>
        </p:txBody>
      </p:sp>
      <p:sp>
        <p:nvSpPr>
          <p:cNvPr id="2" name="CustomShape 4">
            <a:extLst>
              <a:ext uri="{FF2B5EF4-FFF2-40B4-BE49-F238E27FC236}">
                <a16:creationId xmlns:a16="http://schemas.microsoft.com/office/drawing/2014/main" id="{B76EAA1F-F493-F7C7-2584-2F0F14CEDBD4}"/>
              </a:ext>
            </a:extLst>
          </p:cNvPr>
          <p:cNvSpPr/>
          <p:nvPr/>
        </p:nvSpPr>
        <p:spPr>
          <a:xfrm>
            <a:off x="4822200" y="223785"/>
            <a:ext cx="7219080" cy="39865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fr-FR" sz="2000" b="1" strike="noStrike" spc="-1" dirty="0">
                <a:solidFill>
                  <a:srgbClr val="DE7646"/>
                </a:solidFill>
                <a:latin typeface="Livvic"/>
                <a:ea typeface="Livvic"/>
              </a:rPr>
              <a:t>LE FOND</a:t>
            </a:r>
            <a:endParaRPr lang="fr-FR" sz="2000" b="0" strike="noStrike" spc="-1" dirty="0">
              <a:latin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8" name="Google Shape;182;p5"/>
          <p:cNvPicPr/>
          <p:nvPr/>
        </p:nvPicPr>
        <p:blipFill>
          <a:blip r:embed="rId2"/>
          <a:stretch/>
        </p:blipFill>
        <p:spPr>
          <a:xfrm>
            <a:off x="76320" y="47160"/>
            <a:ext cx="1546560" cy="534960"/>
          </a:xfrm>
          <a:prstGeom prst="rect">
            <a:avLst/>
          </a:prstGeom>
          <a:ln>
            <a:noFill/>
          </a:ln>
        </p:spPr>
      </p:pic>
      <p:sp>
        <p:nvSpPr>
          <p:cNvPr id="599" name="CustomShape 1"/>
          <p:cNvSpPr/>
          <p:nvPr/>
        </p:nvSpPr>
        <p:spPr>
          <a:xfrm>
            <a:off x="653040" y="756720"/>
            <a:ext cx="10680840" cy="360"/>
          </a:xfrm>
          <a:custGeom>
            <a:avLst/>
            <a:gdLst/>
            <a:ahLst/>
            <a:cxnLst/>
            <a:rect l="l" t="t" r="r" b="b"/>
            <a:pathLst>
              <a:path w="21600" h="21600">
                <a:moveTo>
                  <a:pt x="0" y="0"/>
                </a:moveTo>
                <a:lnTo>
                  <a:pt x="21600" y="21600"/>
                </a:lnTo>
              </a:path>
            </a:pathLst>
          </a:custGeom>
          <a:noFill/>
          <a:ln w="38160" cap="rnd">
            <a:solidFill>
              <a:srgbClr val="994F3A"/>
            </a:solidFill>
            <a:prstDash val="dash"/>
            <a:miter/>
          </a:ln>
        </p:spPr>
        <p:style>
          <a:lnRef idx="0">
            <a:scrgbClr r="0" g="0" b="0"/>
          </a:lnRef>
          <a:fillRef idx="0">
            <a:scrgbClr r="0" g="0" b="0"/>
          </a:fillRef>
          <a:effectRef idx="0">
            <a:scrgbClr r="0" g="0" b="0"/>
          </a:effectRef>
          <a:fontRef idx="minor"/>
        </p:style>
        <p:txBody>
          <a:bodyPr/>
          <a:lstStyle/>
          <a:p>
            <a:endParaRPr lang="fr-FR"/>
          </a:p>
        </p:txBody>
      </p:sp>
      <p:pic>
        <p:nvPicPr>
          <p:cNvPr id="3" name="Image 2">
            <a:extLst>
              <a:ext uri="{FF2B5EF4-FFF2-40B4-BE49-F238E27FC236}">
                <a16:creationId xmlns:a16="http://schemas.microsoft.com/office/drawing/2014/main" id="{28C7E8B9-7EA8-C93A-2F3C-64EA38337278}"/>
              </a:ext>
            </a:extLst>
          </p:cNvPr>
          <p:cNvPicPr>
            <a:picLocks noChangeAspect="1"/>
          </p:cNvPicPr>
          <p:nvPr/>
        </p:nvPicPr>
        <p:blipFill>
          <a:blip r:embed="rId3"/>
          <a:stretch>
            <a:fillRect/>
          </a:stretch>
        </p:blipFill>
        <p:spPr>
          <a:xfrm>
            <a:off x="243434" y="931680"/>
            <a:ext cx="2945180" cy="2782316"/>
          </a:xfrm>
          <a:prstGeom prst="rect">
            <a:avLst/>
          </a:prstGeom>
        </p:spPr>
      </p:pic>
      <p:pic>
        <p:nvPicPr>
          <p:cNvPr id="5" name="Image 4">
            <a:extLst>
              <a:ext uri="{FF2B5EF4-FFF2-40B4-BE49-F238E27FC236}">
                <a16:creationId xmlns:a16="http://schemas.microsoft.com/office/drawing/2014/main" id="{1D236EA6-A04A-0FF6-700E-50EB395841C3}"/>
              </a:ext>
            </a:extLst>
          </p:cNvPr>
          <p:cNvPicPr>
            <a:picLocks noChangeAspect="1"/>
          </p:cNvPicPr>
          <p:nvPr/>
        </p:nvPicPr>
        <p:blipFill>
          <a:blip r:embed="rId4"/>
          <a:stretch>
            <a:fillRect/>
          </a:stretch>
        </p:blipFill>
        <p:spPr>
          <a:xfrm>
            <a:off x="305000" y="4553486"/>
            <a:ext cx="3234880" cy="1646371"/>
          </a:xfrm>
          <a:prstGeom prst="rect">
            <a:avLst/>
          </a:prstGeom>
        </p:spPr>
      </p:pic>
      <p:pic>
        <p:nvPicPr>
          <p:cNvPr id="7" name="Image 6">
            <a:extLst>
              <a:ext uri="{FF2B5EF4-FFF2-40B4-BE49-F238E27FC236}">
                <a16:creationId xmlns:a16="http://schemas.microsoft.com/office/drawing/2014/main" id="{987638BD-DDB5-C21F-E74A-C2E45EEF6951}"/>
              </a:ext>
            </a:extLst>
          </p:cNvPr>
          <p:cNvPicPr>
            <a:picLocks noChangeAspect="1"/>
          </p:cNvPicPr>
          <p:nvPr/>
        </p:nvPicPr>
        <p:blipFill>
          <a:blip r:embed="rId5"/>
          <a:stretch>
            <a:fillRect/>
          </a:stretch>
        </p:blipFill>
        <p:spPr>
          <a:xfrm>
            <a:off x="3539880" y="959741"/>
            <a:ext cx="8275756" cy="5141539"/>
          </a:xfrm>
          <a:prstGeom prst="rect">
            <a:avLst/>
          </a:prstGeom>
        </p:spPr>
      </p:pic>
      <p:pic>
        <p:nvPicPr>
          <p:cNvPr id="9" name="Image 8">
            <a:extLst>
              <a:ext uri="{FF2B5EF4-FFF2-40B4-BE49-F238E27FC236}">
                <a16:creationId xmlns:a16="http://schemas.microsoft.com/office/drawing/2014/main" id="{1377C3F2-73E1-D221-5C6E-3BB66695741A}"/>
              </a:ext>
            </a:extLst>
          </p:cNvPr>
          <p:cNvPicPr>
            <a:picLocks noChangeAspect="1"/>
          </p:cNvPicPr>
          <p:nvPr/>
        </p:nvPicPr>
        <p:blipFill>
          <a:blip r:embed="rId6"/>
          <a:stretch>
            <a:fillRect/>
          </a:stretch>
        </p:blipFill>
        <p:spPr>
          <a:xfrm>
            <a:off x="3281174" y="5874802"/>
            <a:ext cx="8534462" cy="858278"/>
          </a:xfrm>
          <a:prstGeom prst="rect">
            <a:avLst/>
          </a:prstGeom>
        </p:spPr>
      </p:pic>
      <p:sp>
        <p:nvSpPr>
          <p:cNvPr id="2" name="CustomShape 4">
            <a:extLst>
              <a:ext uri="{FF2B5EF4-FFF2-40B4-BE49-F238E27FC236}">
                <a16:creationId xmlns:a16="http://schemas.microsoft.com/office/drawing/2014/main" id="{FF2EA9A1-2FF6-2B6F-7220-4F5DF0F17F10}"/>
              </a:ext>
            </a:extLst>
          </p:cNvPr>
          <p:cNvSpPr/>
          <p:nvPr/>
        </p:nvSpPr>
        <p:spPr>
          <a:xfrm>
            <a:off x="4822200" y="223785"/>
            <a:ext cx="7219080" cy="39865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fr-FR" sz="2000" b="1" strike="noStrike" spc="-1" dirty="0">
                <a:solidFill>
                  <a:srgbClr val="DE7646"/>
                </a:solidFill>
                <a:latin typeface="Livvic"/>
                <a:ea typeface="Livvic"/>
              </a:rPr>
              <a:t>LE FOND</a:t>
            </a:r>
            <a:endParaRPr lang="fr-FR" sz="2000" b="0" strike="noStrike" spc="-1" dirty="0">
              <a:latin typeface="Arial"/>
            </a:endParaRPr>
          </a:p>
        </p:txBody>
      </p:sp>
    </p:spTree>
    <p:extLst>
      <p:ext uri="{BB962C8B-B14F-4D97-AF65-F5344CB8AC3E}">
        <p14:creationId xmlns:p14="http://schemas.microsoft.com/office/powerpoint/2010/main" val="26292521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8" name="Google Shape;170;p5"/>
          <p:cNvPicPr/>
          <p:nvPr/>
        </p:nvPicPr>
        <p:blipFill>
          <a:blip r:embed="rId3"/>
          <a:stretch/>
        </p:blipFill>
        <p:spPr>
          <a:xfrm>
            <a:off x="403200" y="1142280"/>
            <a:ext cx="2475720" cy="2152800"/>
          </a:xfrm>
          <a:prstGeom prst="rect">
            <a:avLst/>
          </a:prstGeom>
          <a:ln>
            <a:noFill/>
          </a:ln>
        </p:spPr>
      </p:pic>
      <p:pic>
        <p:nvPicPr>
          <p:cNvPr id="609" name="Google Shape;182;p5"/>
          <p:cNvPicPr/>
          <p:nvPr/>
        </p:nvPicPr>
        <p:blipFill>
          <a:blip r:embed="rId4"/>
          <a:stretch/>
        </p:blipFill>
        <p:spPr>
          <a:xfrm>
            <a:off x="76320" y="47160"/>
            <a:ext cx="1546560" cy="534960"/>
          </a:xfrm>
          <a:prstGeom prst="rect">
            <a:avLst/>
          </a:prstGeom>
          <a:ln>
            <a:noFill/>
          </a:ln>
        </p:spPr>
      </p:pic>
      <p:sp>
        <p:nvSpPr>
          <p:cNvPr id="610" name="CustomShape 1"/>
          <p:cNvSpPr/>
          <p:nvPr/>
        </p:nvSpPr>
        <p:spPr>
          <a:xfrm>
            <a:off x="653040" y="756720"/>
            <a:ext cx="10680840" cy="360"/>
          </a:xfrm>
          <a:custGeom>
            <a:avLst/>
            <a:gdLst/>
            <a:ahLst/>
            <a:cxnLst/>
            <a:rect l="l" t="t" r="r" b="b"/>
            <a:pathLst>
              <a:path w="21600" h="21600">
                <a:moveTo>
                  <a:pt x="0" y="0"/>
                </a:moveTo>
                <a:lnTo>
                  <a:pt x="21600" y="21600"/>
                </a:lnTo>
              </a:path>
            </a:pathLst>
          </a:custGeom>
          <a:noFill/>
          <a:ln w="38160" cap="rnd">
            <a:solidFill>
              <a:srgbClr val="994F3A"/>
            </a:solidFill>
            <a:prstDash val="dash"/>
            <a:miter/>
          </a:ln>
        </p:spPr>
        <p:style>
          <a:lnRef idx="0">
            <a:scrgbClr r="0" g="0" b="0"/>
          </a:lnRef>
          <a:fillRef idx="0">
            <a:scrgbClr r="0" g="0" b="0"/>
          </a:fillRef>
          <a:effectRef idx="0">
            <a:scrgbClr r="0" g="0" b="0"/>
          </a:effectRef>
          <a:fontRef idx="minor"/>
        </p:style>
        <p:txBody>
          <a:bodyPr/>
          <a:lstStyle/>
          <a:p>
            <a:endParaRPr lang="fr-FR"/>
          </a:p>
        </p:txBody>
      </p:sp>
      <p:sp>
        <p:nvSpPr>
          <p:cNvPr id="612" name="CustomShape 3"/>
          <p:cNvSpPr/>
          <p:nvPr/>
        </p:nvSpPr>
        <p:spPr>
          <a:xfrm>
            <a:off x="157320" y="6448320"/>
            <a:ext cx="5969880" cy="355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800" b="0" i="1" strike="noStrike" spc="-1">
                <a:solidFill>
                  <a:srgbClr val="666666"/>
                </a:solidFill>
                <a:latin typeface="Calibri"/>
                <a:ea typeface="Calibri"/>
              </a:rPr>
              <a:t>Détailler le service Régulation de la qualité de l'air</a:t>
            </a:r>
            <a:endParaRPr lang="fr-FR" sz="1800" b="0" strike="noStrike" spc="-1">
              <a:latin typeface="Arial"/>
            </a:endParaRPr>
          </a:p>
        </p:txBody>
      </p:sp>
      <p:sp>
        <p:nvSpPr>
          <p:cNvPr id="613" name="CustomShape 4"/>
          <p:cNvSpPr/>
          <p:nvPr/>
        </p:nvSpPr>
        <p:spPr>
          <a:xfrm>
            <a:off x="6037200" y="2878560"/>
            <a:ext cx="180360" cy="426960"/>
          </a:xfrm>
          <a:prstGeom prst="rect">
            <a:avLst/>
          </a:prstGeom>
          <a:noFill/>
          <a:ln>
            <a:noFill/>
          </a:ln>
        </p:spPr>
        <p:style>
          <a:lnRef idx="0">
            <a:scrgbClr r="0" g="0" b="0"/>
          </a:lnRef>
          <a:fillRef idx="0">
            <a:scrgbClr r="0" g="0" b="0"/>
          </a:fillRef>
          <a:effectRef idx="0">
            <a:scrgbClr r="0" g="0" b="0"/>
          </a:effectRef>
          <a:fontRef idx="minor"/>
        </p:style>
        <p:txBody>
          <a:bodyPr/>
          <a:lstStyle/>
          <a:p>
            <a:endParaRPr lang="fr-FR"/>
          </a:p>
        </p:txBody>
      </p:sp>
      <p:sp>
        <p:nvSpPr>
          <p:cNvPr id="614" name="CustomShape 5"/>
          <p:cNvSpPr/>
          <p:nvPr/>
        </p:nvSpPr>
        <p:spPr>
          <a:xfrm>
            <a:off x="6037200" y="2878560"/>
            <a:ext cx="180360" cy="426960"/>
          </a:xfrm>
          <a:prstGeom prst="rect">
            <a:avLst/>
          </a:prstGeom>
          <a:noFill/>
          <a:ln>
            <a:noFill/>
          </a:ln>
        </p:spPr>
        <p:style>
          <a:lnRef idx="0">
            <a:scrgbClr r="0" g="0" b="0"/>
          </a:lnRef>
          <a:fillRef idx="0">
            <a:scrgbClr r="0" g="0" b="0"/>
          </a:fillRef>
          <a:effectRef idx="0">
            <a:scrgbClr r="0" g="0" b="0"/>
          </a:effectRef>
          <a:fontRef idx="minor"/>
        </p:style>
        <p:txBody>
          <a:bodyPr/>
          <a:lstStyle/>
          <a:p>
            <a:endParaRPr lang="fr-FR"/>
          </a:p>
        </p:txBody>
      </p:sp>
      <p:pic>
        <p:nvPicPr>
          <p:cNvPr id="615" name="Image 343"/>
          <p:cNvPicPr/>
          <p:nvPr/>
        </p:nvPicPr>
        <p:blipFill>
          <a:blip r:embed="rId5"/>
          <a:stretch/>
        </p:blipFill>
        <p:spPr>
          <a:xfrm>
            <a:off x="849960" y="3641760"/>
            <a:ext cx="2997720" cy="2822400"/>
          </a:xfrm>
          <a:prstGeom prst="rect">
            <a:avLst/>
          </a:prstGeom>
          <a:ln>
            <a:noFill/>
          </a:ln>
        </p:spPr>
      </p:pic>
      <p:pic>
        <p:nvPicPr>
          <p:cNvPr id="616" name="image5.png"/>
          <p:cNvPicPr/>
          <p:nvPr/>
        </p:nvPicPr>
        <p:blipFill>
          <a:blip r:embed="rId6"/>
          <a:srcRect t="7550" r="3654"/>
          <a:stretch/>
        </p:blipFill>
        <p:spPr>
          <a:xfrm>
            <a:off x="6095880" y="3372120"/>
            <a:ext cx="5690520" cy="3345480"/>
          </a:xfrm>
          <a:prstGeom prst="rect">
            <a:avLst/>
          </a:prstGeom>
          <a:ln>
            <a:noFill/>
          </a:ln>
        </p:spPr>
      </p:pic>
      <p:sp>
        <p:nvSpPr>
          <p:cNvPr id="617" name="CustomShape 6"/>
          <p:cNvSpPr/>
          <p:nvPr/>
        </p:nvSpPr>
        <p:spPr>
          <a:xfrm>
            <a:off x="3323880" y="1431360"/>
            <a:ext cx="8303400" cy="1666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720">
              <a:lnSpc>
                <a:spcPct val="115000"/>
              </a:lnSpc>
              <a:spcBef>
                <a:spcPts val="1100"/>
              </a:spcBef>
              <a:buClr>
                <a:srgbClr val="000000"/>
              </a:buClr>
              <a:buFont typeface="Arial"/>
              <a:buChar char="●"/>
            </a:pPr>
            <a:r>
              <a:rPr lang="fr-FR" sz="1800" b="1" strike="noStrike" spc="-1">
                <a:solidFill>
                  <a:srgbClr val="000000"/>
                </a:solidFill>
                <a:latin typeface="Calibri"/>
                <a:ea typeface="Calibri"/>
              </a:rPr>
              <a:t>les changements d’occupation des sols</a:t>
            </a:r>
            <a:r>
              <a:rPr lang="fr-FR" sz="1800" b="0" strike="noStrike" spc="-1">
                <a:solidFill>
                  <a:srgbClr val="000000"/>
                </a:solidFill>
                <a:latin typeface="Calibri"/>
                <a:ea typeface="Calibri"/>
              </a:rPr>
              <a:t> comme la mise en culture d’une prairie ou l'artificialisation qui aboutiront à un déstockage de carbone et à des émissions accrues de protoxyde d’azote.</a:t>
            </a:r>
            <a:endParaRPr lang="fr-FR" sz="1800" b="0" strike="noStrike" spc="-1">
              <a:latin typeface="Arial"/>
            </a:endParaRPr>
          </a:p>
          <a:p>
            <a:pPr marL="343080" indent="-342720">
              <a:lnSpc>
                <a:spcPct val="115000"/>
              </a:lnSpc>
              <a:spcAft>
                <a:spcPts val="1500"/>
              </a:spcAft>
              <a:buClr>
                <a:srgbClr val="000000"/>
              </a:buClr>
              <a:buFont typeface="Arial"/>
              <a:buChar char="●"/>
            </a:pPr>
            <a:r>
              <a:rPr lang="fr-FR" sz="1800" b="1" strike="noStrike" spc="-1">
                <a:solidFill>
                  <a:srgbClr val="000000"/>
                </a:solidFill>
                <a:latin typeface="Calibri"/>
                <a:ea typeface="Calibri"/>
              </a:rPr>
              <a:t>l'effet des pratiques des agriculteurs et des forestiers</a:t>
            </a:r>
            <a:r>
              <a:rPr lang="fr-FR" sz="1800" b="0" strike="noStrike" spc="-1">
                <a:solidFill>
                  <a:srgbClr val="000000"/>
                </a:solidFill>
                <a:latin typeface="Calibri"/>
                <a:ea typeface="Calibri"/>
              </a:rPr>
              <a:t> qui peuvent influencer le stockage de carbone et limiter les émissions de gaz à effet de serre</a:t>
            </a:r>
            <a:endParaRPr lang="fr-FR" sz="1800" b="0" strike="noStrike" spc="-1">
              <a:latin typeface="Arial"/>
            </a:endParaRPr>
          </a:p>
        </p:txBody>
      </p:sp>
      <p:sp>
        <p:nvSpPr>
          <p:cNvPr id="2" name="CustomShape 4">
            <a:extLst>
              <a:ext uri="{FF2B5EF4-FFF2-40B4-BE49-F238E27FC236}">
                <a16:creationId xmlns:a16="http://schemas.microsoft.com/office/drawing/2014/main" id="{EB12355B-B0D2-318A-5418-201E1B36A525}"/>
              </a:ext>
            </a:extLst>
          </p:cNvPr>
          <p:cNvSpPr/>
          <p:nvPr/>
        </p:nvSpPr>
        <p:spPr>
          <a:xfrm>
            <a:off x="4822200" y="223785"/>
            <a:ext cx="7219080" cy="39865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fr-FR" sz="2000" b="1" strike="noStrike" spc="-1" dirty="0">
                <a:solidFill>
                  <a:srgbClr val="DE7646"/>
                </a:solidFill>
                <a:latin typeface="Livvic"/>
                <a:ea typeface="Livvic"/>
              </a:rPr>
              <a:t>LE FOND</a:t>
            </a:r>
            <a:endParaRPr lang="fr-FR" sz="2000" b="0" strike="noStrike" spc="-1" dirty="0">
              <a:latin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0" name="Google Shape;612;g1dd452ddec8_0_79"/>
          <p:cNvPicPr/>
          <p:nvPr/>
        </p:nvPicPr>
        <p:blipFill>
          <a:blip r:embed="rId2"/>
          <a:stretch/>
        </p:blipFill>
        <p:spPr>
          <a:xfrm>
            <a:off x="1555560" y="1855080"/>
            <a:ext cx="9079200" cy="3146040"/>
          </a:xfrm>
          <a:prstGeom prst="rect">
            <a:avLst/>
          </a:prstGeom>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 name="Google Shape;149;p26"/>
          <p:cNvPicPr/>
          <p:nvPr/>
        </p:nvPicPr>
        <p:blipFill>
          <a:blip r:embed="rId2"/>
          <a:stretch/>
        </p:blipFill>
        <p:spPr>
          <a:xfrm>
            <a:off x="76320" y="47160"/>
            <a:ext cx="1546560" cy="534960"/>
          </a:xfrm>
          <a:prstGeom prst="rect">
            <a:avLst/>
          </a:prstGeom>
          <a:ln>
            <a:noFill/>
          </a:ln>
        </p:spPr>
      </p:pic>
      <p:sp>
        <p:nvSpPr>
          <p:cNvPr id="370" name="CustomShape 1"/>
          <p:cNvSpPr/>
          <p:nvPr/>
        </p:nvSpPr>
        <p:spPr>
          <a:xfrm>
            <a:off x="653040" y="756720"/>
            <a:ext cx="10680480" cy="360"/>
          </a:xfrm>
          <a:custGeom>
            <a:avLst/>
            <a:gdLst/>
            <a:ahLst/>
            <a:cxnLst/>
            <a:rect l="l" t="t" r="r" b="b"/>
            <a:pathLst>
              <a:path w="21600" h="21600">
                <a:moveTo>
                  <a:pt x="0" y="0"/>
                </a:moveTo>
                <a:lnTo>
                  <a:pt x="21600" y="21600"/>
                </a:lnTo>
              </a:path>
            </a:pathLst>
          </a:custGeom>
          <a:noFill/>
          <a:ln w="38160" cap="rnd">
            <a:solidFill>
              <a:srgbClr val="994F3A"/>
            </a:solidFill>
            <a:prstDash val="dash"/>
            <a:miter/>
          </a:ln>
        </p:spPr>
        <p:style>
          <a:lnRef idx="0">
            <a:scrgbClr r="0" g="0" b="0"/>
          </a:lnRef>
          <a:fillRef idx="0">
            <a:scrgbClr r="0" g="0" b="0"/>
          </a:fillRef>
          <a:effectRef idx="0">
            <a:scrgbClr r="0" g="0" b="0"/>
          </a:effectRef>
          <a:fontRef idx="minor"/>
        </p:style>
        <p:txBody>
          <a:bodyPr/>
          <a:lstStyle/>
          <a:p>
            <a:endParaRPr lang="fr-FR"/>
          </a:p>
        </p:txBody>
      </p:sp>
      <p:sp>
        <p:nvSpPr>
          <p:cNvPr id="371" name="CustomShape 2"/>
          <p:cNvSpPr/>
          <p:nvPr/>
        </p:nvSpPr>
        <p:spPr>
          <a:xfrm>
            <a:off x="398880" y="929160"/>
            <a:ext cx="11417400" cy="44498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7000"/>
              </a:lnSpc>
            </a:pPr>
            <a:endParaRPr lang="fr-FR" sz="1800" b="0" strike="noStrike" spc="-1" dirty="0">
              <a:latin typeface="Arial"/>
            </a:endParaRPr>
          </a:p>
          <a:p>
            <a:pPr algn="ctr">
              <a:lnSpc>
                <a:spcPct val="107000"/>
              </a:lnSpc>
            </a:pPr>
            <a:r>
              <a:rPr lang="fr-FR" sz="3200" b="1" strike="noStrike" spc="-1" dirty="0">
                <a:solidFill>
                  <a:srgbClr val="237D3D"/>
                </a:solidFill>
                <a:latin typeface="Livvic"/>
                <a:ea typeface="Livvic"/>
              </a:rPr>
              <a:t>La Fresque du Sol c’est quoi ?</a:t>
            </a:r>
            <a:endParaRPr lang="fr-FR" sz="3200" b="0" strike="noStrike" spc="-1" dirty="0">
              <a:latin typeface="Arial"/>
            </a:endParaRPr>
          </a:p>
          <a:p>
            <a:pPr algn="ctr">
              <a:lnSpc>
                <a:spcPct val="107000"/>
              </a:lnSpc>
            </a:pPr>
            <a:endParaRPr lang="fr-FR" sz="3200" b="0" strike="noStrike" spc="-1" dirty="0">
              <a:latin typeface="Arial"/>
            </a:endParaRPr>
          </a:p>
          <a:p>
            <a:pPr algn="ctr">
              <a:lnSpc>
                <a:spcPct val="107000"/>
              </a:lnSpc>
            </a:pPr>
            <a:r>
              <a:rPr lang="fr-FR" sz="2140" b="0" i="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La Fresque du sol, au travers de </a:t>
            </a:r>
            <a:r>
              <a:rPr lang="fr-FR" sz="2140" b="1" i="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50 cartes </a:t>
            </a:r>
            <a:r>
              <a:rPr lang="fr-FR" sz="2140" b="0" i="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et en </a:t>
            </a:r>
            <a:r>
              <a:rPr lang="fr-FR" sz="2140" b="1" i="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3h</a:t>
            </a:r>
            <a:r>
              <a:rPr lang="fr-FR" sz="2140" b="0" i="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fr-FR" sz="214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fr-FR" sz="2140" b="0" i="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permet de comprendre </a:t>
            </a:r>
            <a:r>
              <a:rPr lang="fr-FR" sz="2140" b="1" i="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ce qu’est un sol</a:t>
            </a:r>
            <a:r>
              <a:rPr lang="fr-FR" sz="2140" b="0" i="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fr-FR" sz="2140" b="1" i="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comment celui-ci se forme </a:t>
            </a:r>
            <a:r>
              <a:rPr lang="fr-FR" sz="2140" b="0" i="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et quelles </a:t>
            </a:r>
            <a:r>
              <a:rPr lang="fr-FR" sz="2140" b="1" i="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fonctions écologiques </a:t>
            </a:r>
            <a:r>
              <a:rPr lang="fr-FR" sz="2140" b="0" i="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découlent de ses propriétés pour ensuite découvrir l’ensemble des </a:t>
            </a:r>
            <a:r>
              <a:rPr lang="fr-FR" sz="2140" b="1" i="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services que l’on en retire</a:t>
            </a:r>
            <a:r>
              <a:rPr lang="fr-FR" sz="2140" b="0" i="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 les </a:t>
            </a:r>
            <a:r>
              <a:rPr lang="fr-FR" sz="2140" b="1" i="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menaces</a:t>
            </a:r>
            <a:r>
              <a:rPr lang="fr-FR" sz="2140" b="0" i="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 qui rendent ces services limités dans le temps et l’espace et les </a:t>
            </a:r>
            <a:r>
              <a:rPr lang="fr-FR" sz="2140" b="1" i="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actions</a:t>
            </a:r>
            <a:r>
              <a:rPr lang="fr-FR" sz="2140" b="0" i="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 que l’on peut engager pour préserver le fonctionnement des sols.</a:t>
            </a:r>
            <a:endParaRPr lang="fr-FR" sz="2140" b="0" strike="noStrike" spc="-1" dirty="0">
              <a:latin typeface="Calibri" panose="020F0502020204030204" pitchFamily="34" charset="0"/>
              <a:ea typeface="Calibri" panose="020F0502020204030204" pitchFamily="34" charset="0"/>
              <a:cs typeface="Calibri" panose="020F0502020204030204" pitchFamily="34" charset="0"/>
            </a:endParaRPr>
          </a:p>
          <a:p>
            <a:pPr algn="ctr">
              <a:lnSpc>
                <a:spcPct val="107000"/>
              </a:lnSpc>
            </a:pPr>
            <a:endParaRPr lang="fr-FR" sz="2140" b="0" strike="noStrike" spc="-1" dirty="0">
              <a:latin typeface="Calibri" panose="020F0502020204030204" pitchFamily="34" charset="0"/>
              <a:ea typeface="Calibri" panose="020F0502020204030204" pitchFamily="34" charset="0"/>
              <a:cs typeface="Calibri" panose="020F0502020204030204" pitchFamily="34" charset="0"/>
            </a:endParaRPr>
          </a:p>
          <a:p>
            <a:pPr algn="ctr">
              <a:lnSpc>
                <a:spcPct val="107000"/>
              </a:lnSpc>
              <a:spcBef>
                <a:spcPts val="799"/>
              </a:spcBef>
            </a:pPr>
            <a:r>
              <a:rPr lang="fr-FR" sz="2140" b="0" i="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Au moyen </a:t>
            </a:r>
            <a:r>
              <a:rPr lang="fr-FR" sz="2140" b="1" i="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d’un jeu de rôle</a:t>
            </a:r>
            <a:r>
              <a:rPr lang="fr-FR" sz="2140" b="0" i="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 reflétant la diversité des acteurs qui interagissent sur les sols, il ouvre sur une réflexion transversale : quels leviers pour mieux connaître et préserver nos sols ?</a:t>
            </a:r>
            <a:endParaRPr lang="fr-FR" sz="2140" b="0" strike="noStrike" spc="-1" dirty="0">
              <a:latin typeface="Calibri" panose="020F0502020204030204" pitchFamily="34" charset="0"/>
              <a:ea typeface="Calibri" panose="020F0502020204030204" pitchFamily="34" charset="0"/>
              <a:cs typeface="Calibri" panose="020F0502020204030204" pitchFamily="34" charset="0"/>
            </a:endParaRPr>
          </a:p>
          <a:p>
            <a:pPr algn="ctr">
              <a:lnSpc>
                <a:spcPct val="107000"/>
              </a:lnSpc>
              <a:spcBef>
                <a:spcPts val="799"/>
              </a:spcBef>
            </a:pPr>
            <a:r>
              <a:rPr lang="fr-FR" sz="2140" b="0" i="1"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La Fresque du sol : un jeu collaboratif qui fait appel à votre créativité !</a:t>
            </a:r>
            <a:endParaRPr lang="fr-FR" sz="2140" b="0" strike="noStrike" spc="-1" dirty="0">
              <a:latin typeface="Calibri" panose="020F0502020204030204" pitchFamily="34" charset="0"/>
              <a:ea typeface="Calibri" panose="020F0502020204030204" pitchFamily="34" charset="0"/>
              <a:cs typeface="Calibri" panose="020F0502020204030204" pitchFamily="34" charset="0"/>
            </a:endParaRPr>
          </a:p>
        </p:txBody>
      </p:sp>
      <p:sp>
        <p:nvSpPr>
          <p:cNvPr id="2" name="CustomShape 3">
            <a:extLst>
              <a:ext uri="{FF2B5EF4-FFF2-40B4-BE49-F238E27FC236}">
                <a16:creationId xmlns:a16="http://schemas.microsoft.com/office/drawing/2014/main" id="{57002EFA-CC97-1DF4-B8C3-888AED450B55}"/>
              </a:ext>
            </a:extLst>
          </p:cNvPr>
          <p:cNvSpPr/>
          <p:nvPr/>
        </p:nvSpPr>
        <p:spPr>
          <a:xfrm>
            <a:off x="5715360" y="82440"/>
            <a:ext cx="6368040" cy="58332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fr-FR" sz="3200" b="1" strike="noStrike" spc="-1" dirty="0">
                <a:solidFill>
                  <a:srgbClr val="BF6525"/>
                </a:solidFill>
                <a:latin typeface="Livvic"/>
                <a:ea typeface="Livvic"/>
              </a:rPr>
              <a:t>LES ETAPES DU JEU</a:t>
            </a:r>
            <a:endParaRPr lang="fr-FR" sz="3200" b="0" strike="noStrike" spc="-1" dirty="0">
              <a:latin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CustomShape 1"/>
          <p:cNvSpPr/>
          <p:nvPr/>
        </p:nvSpPr>
        <p:spPr>
          <a:xfrm>
            <a:off x="838080" y="365040"/>
            <a:ext cx="10513800" cy="1323720"/>
          </a:xfrm>
          <a:prstGeom prst="rect">
            <a:avLst/>
          </a:prstGeom>
          <a:noFill/>
          <a:ln>
            <a:noFill/>
          </a:ln>
        </p:spPr>
        <p:style>
          <a:lnRef idx="0">
            <a:scrgbClr r="0" g="0" b="0"/>
          </a:lnRef>
          <a:fillRef idx="0">
            <a:scrgbClr r="0" g="0" b="0"/>
          </a:fillRef>
          <a:effectRef idx="0">
            <a:scrgbClr r="0" g="0" b="0"/>
          </a:effectRef>
          <a:fontRef idx="minor"/>
        </p:style>
        <p:txBody>
          <a:bodyPr/>
          <a:lstStyle/>
          <a:p>
            <a:endParaRPr lang="fr-FR"/>
          </a:p>
        </p:txBody>
      </p:sp>
      <p:sp>
        <p:nvSpPr>
          <p:cNvPr id="385" name="CustomShape 2"/>
          <p:cNvSpPr/>
          <p:nvPr/>
        </p:nvSpPr>
        <p:spPr>
          <a:xfrm>
            <a:off x="838080" y="1825560"/>
            <a:ext cx="10513800" cy="4349520"/>
          </a:xfrm>
          <a:prstGeom prst="rect">
            <a:avLst/>
          </a:prstGeom>
          <a:noFill/>
          <a:ln>
            <a:noFill/>
          </a:ln>
        </p:spPr>
        <p:style>
          <a:lnRef idx="0">
            <a:scrgbClr r="0" g="0" b="0"/>
          </a:lnRef>
          <a:fillRef idx="0">
            <a:scrgbClr r="0" g="0" b="0"/>
          </a:fillRef>
          <a:effectRef idx="0">
            <a:scrgbClr r="0" g="0" b="0"/>
          </a:effectRef>
          <a:fontRef idx="minor"/>
        </p:style>
        <p:txBody>
          <a:bodyPr/>
          <a:lstStyle/>
          <a:p>
            <a:endParaRPr lang="fr-FR"/>
          </a:p>
        </p:txBody>
      </p:sp>
      <p:pic>
        <p:nvPicPr>
          <p:cNvPr id="386" name="Google Shape;180;p29"/>
          <p:cNvPicPr/>
          <p:nvPr/>
        </p:nvPicPr>
        <p:blipFill>
          <a:blip r:embed="rId2"/>
          <a:srcRect t="4841" r="13931"/>
          <a:stretch/>
        </p:blipFill>
        <p:spPr>
          <a:xfrm>
            <a:off x="405360" y="280800"/>
            <a:ext cx="11379240" cy="6398280"/>
          </a:xfrm>
          <a:prstGeom prst="rect">
            <a:avLst/>
          </a:prstGeom>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1" name="Google Shape;142;p6"/>
          <p:cNvPicPr/>
          <p:nvPr/>
        </p:nvPicPr>
        <p:blipFill>
          <a:blip r:embed="rId2"/>
          <a:stretch/>
        </p:blipFill>
        <p:spPr>
          <a:xfrm>
            <a:off x="76320" y="47160"/>
            <a:ext cx="1546560" cy="534960"/>
          </a:xfrm>
          <a:prstGeom prst="rect">
            <a:avLst/>
          </a:prstGeom>
          <a:ln>
            <a:noFill/>
          </a:ln>
        </p:spPr>
      </p:pic>
      <p:sp>
        <p:nvSpPr>
          <p:cNvPr id="462" name="CustomShape 1"/>
          <p:cNvSpPr/>
          <p:nvPr/>
        </p:nvSpPr>
        <p:spPr>
          <a:xfrm>
            <a:off x="76320" y="759015"/>
            <a:ext cx="12115680" cy="45719"/>
          </a:xfrm>
          <a:custGeom>
            <a:avLst/>
            <a:gdLst/>
            <a:ahLst/>
            <a:cxnLst/>
            <a:rect l="l" t="t" r="r" b="b"/>
            <a:pathLst>
              <a:path w="21600" h="21600">
                <a:moveTo>
                  <a:pt x="0" y="0"/>
                </a:moveTo>
                <a:lnTo>
                  <a:pt x="21600" y="21600"/>
                </a:lnTo>
              </a:path>
            </a:pathLst>
          </a:custGeom>
          <a:noFill/>
          <a:ln w="38160" cap="rnd">
            <a:solidFill>
              <a:srgbClr val="994F3A"/>
            </a:solidFill>
            <a:prstDash val="dash"/>
            <a:miter/>
          </a:ln>
        </p:spPr>
        <p:style>
          <a:lnRef idx="0">
            <a:scrgbClr r="0" g="0" b="0"/>
          </a:lnRef>
          <a:fillRef idx="0">
            <a:scrgbClr r="0" g="0" b="0"/>
          </a:fillRef>
          <a:effectRef idx="0">
            <a:scrgbClr r="0" g="0" b="0"/>
          </a:effectRef>
          <a:fontRef idx="minor"/>
        </p:style>
        <p:txBody>
          <a:bodyPr/>
          <a:lstStyle/>
          <a:p>
            <a:endParaRPr lang="fr-FR"/>
          </a:p>
        </p:txBody>
      </p:sp>
      <p:sp>
        <p:nvSpPr>
          <p:cNvPr id="463" name="CustomShape 2"/>
          <p:cNvSpPr/>
          <p:nvPr/>
        </p:nvSpPr>
        <p:spPr>
          <a:xfrm>
            <a:off x="817560" y="1344240"/>
            <a:ext cx="3510720" cy="36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0" strike="noStrike" spc="-1">
                <a:solidFill>
                  <a:srgbClr val="000000"/>
                </a:solidFill>
                <a:latin typeface="Calibri"/>
                <a:ea typeface="Calibri"/>
              </a:rPr>
              <a:t>Pour 90 % des gens, un sol c’est ça : </a:t>
            </a:r>
            <a:endParaRPr lang="fr-FR" sz="1800" b="0" strike="noStrike" spc="-1">
              <a:latin typeface="Arial"/>
            </a:endParaRPr>
          </a:p>
        </p:txBody>
      </p:sp>
      <p:sp>
        <p:nvSpPr>
          <p:cNvPr id="464" name="CustomShape 3"/>
          <p:cNvSpPr/>
          <p:nvPr/>
        </p:nvSpPr>
        <p:spPr>
          <a:xfrm>
            <a:off x="7736040" y="1040400"/>
            <a:ext cx="2914200" cy="36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0" strike="noStrike" spc="-1">
                <a:solidFill>
                  <a:srgbClr val="000000"/>
                </a:solidFill>
                <a:latin typeface="Calibri"/>
                <a:ea typeface="Calibri"/>
              </a:rPr>
              <a:t>Alors qu’un sol c’est tout ça : </a:t>
            </a:r>
            <a:endParaRPr lang="fr-FR" sz="1800" b="0" strike="noStrike" spc="-1">
              <a:latin typeface="Arial"/>
            </a:endParaRPr>
          </a:p>
        </p:txBody>
      </p:sp>
      <p:pic>
        <p:nvPicPr>
          <p:cNvPr id="465" name="Google Shape;146;p6"/>
          <p:cNvPicPr/>
          <p:nvPr/>
        </p:nvPicPr>
        <p:blipFill>
          <a:blip r:embed="rId3"/>
          <a:stretch/>
        </p:blipFill>
        <p:spPr>
          <a:xfrm>
            <a:off x="377640" y="1971000"/>
            <a:ext cx="4389840" cy="3158640"/>
          </a:xfrm>
          <a:prstGeom prst="rect">
            <a:avLst/>
          </a:prstGeom>
          <a:ln>
            <a:noFill/>
          </a:ln>
        </p:spPr>
      </p:pic>
      <p:sp>
        <p:nvSpPr>
          <p:cNvPr id="466" name="CustomShape 4"/>
          <p:cNvSpPr/>
          <p:nvPr/>
        </p:nvSpPr>
        <p:spPr>
          <a:xfrm>
            <a:off x="4822200" y="223785"/>
            <a:ext cx="7219080" cy="39865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fr-FR" sz="2000" b="1" strike="noStrike" spc="-1" dirty="0">
                <a:solidFill>
                  <a:srgbClr val="DE7646"/>
                </a:solidFill>
                <a:latin typeface="Livvic"/>
                <a:ea typeface="Livvic"/>
              </a:rPr>
              <a:t>LE FOND</a:t>
            </a:r>
            <a:endParaRPr lang="fr-FR" sz="2000" b="0" strike="noStrike" spc="-1" dirty="0">
              <a:latin typeface="Arial"/>
            </a:endParaRPr>
          </a:p>
        </p:txBody>
      </p:sp>
      <p:pic>
        <p:nvPicPr>
          <p:cNvPr id="467" name="Google Shape;148;p6"/>
          <p:cNvPicPr/>
          <p:nvPr/>
        </p:nvPicPr>
        <p:blipFill>
          <a:blip r:embed="rId4"/>
          <a:stretch/>
        </p:blipFill>
        <p:spPr>
          <a:xfrm>
            <a:off x="8943480" y="1971000"/>
            <a:ext cx="1615320" cy="1528920"/>
          </a:xfrm>
          <a:prstGeom prst="rect">
            <a:avLst/>
          </a:prstGeom>
          <a:ln>
            <a:noFill/>
          </a:ln>
        </p:spPr>
      </p:pic>
      <p:pic>
        <p:nvPicPr>
          <p:cNvPr id="468" name="Google Shape;149;p6"/>
          <p:cNvPicPr/>
          <p:nvPr/>
        </p:nvPicPr>
        <p:blipFill>
          <a:blip r:embed="rId5"/>
          <a:stretch/>
        </p:blipFill>
        <p:spPr>
          <a:xfrm>
            <a:off x="7089840" y="1675440"/>
            <a:ext cx="1697760" cy="1598400"/>
          </a:xfrm>
          <a:prstGeom prst="rect">
            <a:avLst/>
          </a:prstGeom>
          <a:ln>
            <a:noFill/>
          </a:ln>
        </p:spPr>
      </p:pic>
      <p:pic>
        <p:nvPicPr>
          <p:cNvPr id="469" name="Google Shape;150;p6"/>
          <p:cNvPicPr/>
          <p:nvPr/>
        </p:nvPicPr>
        <p:blipFill>
          <a:blip r:embed="rId6"/>
          <a:stretch/>
        </p:blipFill>
        <p:spPr>
          <a:xfrm>
            <a:off x="10421640" y="1589760"/>
            <a:ext cx="1619640" cy="1500480"/>
          </a:xfrm>
          <a:prstGeom prst="rect">
            <a:avLst/>
          </a:prstGeom>
          <a:ln>
            <a:noFill/>
          </a:ln>
        </p:spPr>
      </p:pic>
      <p:pic>
        <p:nvPicPr>
          <p:cNvPr id="470" name="Google Shape;151;p6"/>
          <p:cNvPicPr/>
          <p:nvPr/>
        </p:nvPicPr>
        <p:blipFill>
          <a:blip r:embed="rId7"/>
          <a:stretch/>
        </p:blipFill>
        <p:spPr>
          <a:xfrm>
            <a:off x="5822280" y="5209200"/>
            <a:ext cx="1546560" cy="1439640"/>
          </a:xfrm>
          <a:prstGeom prst="rect">
            <a:avLst/>
          </a:prstGeom>
          <a:ln>
            <a:noFill/>
          </a:ln>
        </p:spPr>
      </p:pic>
      <p:pic>
        <p:nvPicPr>
          <p:cNvPr id="471" name="Google Shape;152;p6"/>
          <p:cNvPicPr/>
          <p:nvPr/>
        </p:nvPicPr>
        <p:blipFill>
          <a:blip r:embed="rId8"/>
          <a:stretch/>
        </p:blipFill>
        <p:spPr>
          <a:xfrm>
            <a:off x="10586520" y="5232600"/>
            <a:ext cx="1412640" cy="1314720"/>
          </a:xfrm>
          <a:prstGeom prst="rect">
            <a:avLst/>
          </a:prstGeom>
          <a:ln>
            <a:noFill/>
          </a:ln>
        </p:spPr>
      </p:pic>
      <p:pic>
        <p:nvPicPr>
          <p:cNvPr id="472" name="Google Shape;153;p6"/>
          <p:cNvPicPr/>
          <p:nvPr/>
        </p:nvPicPr>
        <p:blipFill>
          <a:blip r:embed="rId9"/>
          <a:stretch/>
        </p:blipFill>
        <p:spPr>
          <a:xfrm>
            <a:off x="10087560" y="3378240"/>
            <a:ext cx="1697760" cy="1565640"/>
          </a:xfrm>
          <a:prstGeom prst="rect">
            <a:avLst/>
          </a:prstGeom>
          <a:ln>
            <a:noFill/>
          </a:ln>
        </p:spPr>
      </p:pic>
      <p:pic>
        <p:nvPicPr>
          <p:cNvPr id="473" name="Google Shape;154;p6"/>
          <p:cNvPicPr/>
          <p:nvPr/>
        </p:nvPicPr>
        <p:blipFill>
          <a:blip r:embed="rId10"/>
          <a:stretch/>
        </p:blipFill>
        <p:spPr>
          <a:xfrm>
            <a:off x="5387400" y="2396880"/>
            <a:ext cx="1546560" cy="1393200"/>
          </a:xfrm>
          <a:prstGeom prst="rect">
            <a:avLst/>
          </a:prstGeom>
          <a:ln>
            <a:noFill/>
          </a:ln>
        </p:spPr>
      </p:pic>
      <p:pic>
        <p:nvPicPr>
          <p:cNvPr id="474" name="Google Shape;155;p6"/>
          <p:cNvPicPr/>
          <p:nvPr/>
        </p:nvPicPr>
        <p:blipFill>
          <a:blip r:embed="rId11"/>
          <a:stretch/>
        </p:blipFill>
        <p:spPr>
          <a:xfrm>
            <a:off x="9745200" y="5568480"/>
            <a:ext cx="1287360" cy="1186560"/>
          </a:xfrm>
          <a:prstGeom prst="rect">
            <a:avLst/>
          </a:prstGeom>
          <a:ln>
            <a:noFill/>
          </a:ln>
        </p:spPr>
      </p:pic>
      <p:pic>
        <p:nvPicPr>
          <p:cNvPr id="475" name="Google Shape;156;p6"/>
          <p:cNvPicPr/>
          <p:nvPr/>
        </p:nvPicPr>
        <p:blipFill>
          <a:blip r:embed="rId12"/>
          <a:stretch/>
        </p:blipFill>
        <p:spPr>
          <a:xfrm>
            <a:off x="6638760" y="4637160"/>
            <a:ext cx="1724040" cy="1598400"/>
          </a:xfrm>
          <a:prstGeom prst="rect">
            <a:avLst/>
          </a:prstGeom>
          <a:ln>
            <a:noFill/>
          </a:ln>
        </p:spPr>
      </p:pic>
      <p:pic>
        <p:nvPicPr>
          <p:cNvPr id="476" name="Google Shape;157;p6"/>
          <p:cNvPicPr/>
          <p:nvPr/>
        </p:nvPicPr>
        <p:blipFill>
          <a:blip r:embed="rId13"/>
          <a:stretch/>
        </p:blipFill>
        <p:spPr>
          <a:xfrm>
            <a:off x="5951880" y="3925080"/>
            <a:ext cx="1287360" cy="1199160"/>
          </a:xfrm>
          <a:prstGeom prst="rect">
            <a:avLst/>
          </a:prstGeom>
          <a:ln>
            <a:noFill/>
          </a:ln>
        </p:spPr>
      </p:pic>
      <p:pic>
        <p:nvPicPr>
          <p:cNvPr id="477" name="Google Shape;158;p6"/>
          <p:cNvPicPr/>
          <p:nvPr/>
        </p:nvPicPr>
        <p:blipFill>
          <a:blip r:embed="rId14"/>
          <a:stretch/>
        </p:blipFill>
        <p:spPr>
          <a:xfrm>
            <a:off x="8938440" y="3831840"/>
            <a:ext cx="1497240" cy="1404720"/>
          </a:xfrm>
          <a:prstGeom prst="rect">
            <a:avLst/>
          </a:prstGeom>
          <a:ln>
            <a:noFill/>
          </a:ln>
        </p:spPr>
      </p:pic>
      <p:pic>
        <p:nvPicPr>
          <p:cNvPr id="478" name="Google Shape;159;p6"/>
          <p:cNvPicPr/>
          <p:nvPr/>
        </p:nvPicPr>
        <p:blipFill>
          <a:blip r:embed="rId15"/>
          <a:stretch/>
        </p:blipFill>
        <p:spPr>
          <a:xfrm>
            <a:off x="8362440" y="3541320"/>
            <a:ext cx="1287360" cy="1187640"/>
          </a:xfrm>
          <a:prstGeom prst="rect">
            <a:avLst/>
          </a:prstGeom>
          <a:ln>
            <a:noFill/>
          </a:ln>
        </p:spPr>
      </p:pic>
      <p:pic>
        <p:nvPicPr>
          <p:cNvPr id="479" name="Google Shape;160;p6"/>
          <p:cNvPicPr/>
          <p:nvPr/>
        </p:nvPicPr>
        <p:blipFill>
          <a:blip r:embed="rId16"/>
          <a:stretch/>
        </p:blipFill>
        <p:spPr>
          <a:xfrm>
            <a:off x="7241040" y="2932920"/>
            <a:ext cx="1546560" cy="1447920"/>
          </a:xfrm>
          <a:prstGeom prst="rect">
            <a:avLst/>
          </a:prstGeom>
          <a:ln>
            <a:noFill/>
          </a:ln>
        </p:spPr>
      </p:pic>
      <p:pic>
        <p:nvPicPr>
          <p:cNvPr id="480" name="Google Shape;161;p6"/>
          <p:cNvPicPr/>
          <p:nvPr/>
        </p:nvPicPr>
        <p:blipFill>
          <a:blip r:embed="rId17"/>
          <a:stretch/>
        </p:blipFill>
        <p:spPr>
          <a:xfrm>
            <a:off x="7913160" y="5568480"/>
            <a:ext cx="1287360" cy="1232640"/>
          </a:xfrm>
          <a:prstGeom prst="rect">
            <a:avLst/>
          </a:prstGeom>
          <a:ln>
            <a:noFill/>
          </a:ln>
        </p:spPr>
      </p:pic>
      <p:pic>
        <p:nvPicPr>
          <p:cNvPr id="481" name="Google Shape;162;p6"/>
          <p:cNvPicPr/>
          <p:nvPr/>
        </p:nvPicPr>
        <p:blipFill>
          <a:blip r:embed="rId18"/>
          <a:stretch/>
        </p:blipFill>
        <p:spPr>
          <a:xfrm>
            <a:off x="6056280" y="1174320"/>
            <a:ext cx="1412640" cy="1315080"/>
          </a:xfrm>
          <a:prstGeom prst="rect">
            <a:avLst/>
          </a:prstGeom>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6BD488B6-6273-2270-7FB7-E0AE7F7B9215}"/>
              </a:ext>
            </a:extLst>
          </p:cNvPr>
          <p:cNvPicPr>
            <a:picLocks noChangeAspect="1"/>
          </p:cNvPicPr>
          <p:nvPr/>
        </p:nvPicPr>
        <p:blipFill>
          <a:blip r:embed="rId2"/>
          <a:stretch>
            <a:fillRect/>
          </a:stretch>
        </p:blipFill>
        <p:spPr>
          <a:xfrm>
            <a:off x="353686" y="2157826"/>
            <a:ext cx="3776690" cy="3781453"/>
          </a:xfrm>
          <a:prstGeom prst="rect">
            <a:avLst/>
          </a:prstGeom>
        </p:spPr>
      </p:pic>
      <p:pic>
        <p:nvPicPr>
          <p:cNvPr id="409" name="Google Shape;142;p6"/>
          <p:cNvPicPr/>
          <p:nvPr/>
        </p:nvPicPr>
        <p:blipFill>
          <a:blip r:embed="rId3"/>
          <a:stretch/>
        </p:blipFill>
        <p:spPr>
          <a:xfrm>
            <a:off x="76320" y="47160"/>
            <a:ext cx="1546560" cy="534960"/>
          </a:xfrm>
          <a:prstGeom prst="rect">
            <a:avLst/>
          </a:prstGeom>
          <a:ln>
            <a:noFill/>
          </a:ln>
        </p:spPr>
      </p:pic>
      <p:sp>
        <p:nvSpPr>
          <p:cNvPr id="410" name="CustomShape 1"/>
          <p:cNvSpPr/>
          <p:nvPr/>
        </p:nvSpPr>
        <p:spPr>
          <a:xfrm>
            <a:off x="653040" y="756720"/>
            <a:ext cx="10680840" cy="360"/>
          </a:xfrm>
          <a:custGeom>
            <a:avLst/>
            <a:gdLst/>
            <a:ahLst/>
            <a:cxnLst/>
            <a:rect l="l" t="t" r="r" b="b"/>
            <a:pathLst>
              <a:path w="21600" h="21600">
                <a:moveTo>
                  <a:pt x="0" y="0"/>
                </a:moveTo>
                <a:lnTo>
                  <a:pt x="21600" y="21600"/>
                </a:lnTo>
              </a:path>
            </a:pathLst>
          </a:custGeom>
          <a:noFill/>
          <a:ln w="38160" cap="rnd">
            <a:solidFill>
              <a:srgbClr val="994F3A"/>
            </a:solidFill>
            <a:prstDash val="dash"/>
            <a:miter/>
          </a:ln>
        </p:spPr>
        <p:style>
          <a:lnRef idx="0">
            <a:scrgbClr r="0" g="0" b="0"/>
          </a:lnRef>
          <a:fillRef idx="0">
            <a:scrgbClr r="0" g="0" b="0"/>
          </a:fillRef>
          <a:effectRef idx="0">
            <a:scrgbClr r="0" g="0" b="0"/>
          </a:effectRef>
          <a:fontRef idx="minor"/>
        </p:style>
        <p:txBody>
          <a:bodyPr/>
          <a:lstStyle/>
          <a:p>
            <a:endParaRPr lang="fr-FR"/>
          </a:p>
        </p:txBody>
      </p:sp>
      <p:sp>
        <p:nvSpPr>
          <p:cNvPr id="427" name="CustomShape 3"/>
          <p:cNvSpPr/>
          <p:nvPr/>
        </p:nvSpPr>
        <p:spPr>
          <a:xfrm>
            <a:off x="54720" y="1044000"/>
            <a:ext cx="619056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285840" indent="-284040">
              <a:lnSpc>
                <a:spcPct val="100000"/>
              </a:lnSpc>
              <a:buClr>
                <a:srgbClr val="548135"/>
              </a:buClr>
              <a:buFont typeface="Noto Sans Symbols"/>
              <a:buChar char="◆"/>
            </a:pPr>
            <a:r>
              <a:rPr lang="fr-FR" sz="1800" b="1" strike="noStrike" spc="-1" dirty="0">
                <a:solidFill>
                  <a:srgbClr val="000000"/>
                </a:solidFill>
                <a:latin typeface="Calibri"/>
                <a:ea typeface="Calibri"/>
              </a:rPr>
              <a:t>Les fonctions : le corps humain </a:t>
            </a:r>
            <a:endParaRPr lang="fr-FR" sz="1800" b="0" strike="noStrike" spc="-1" dirty="0">
              <a:latin typeface="Arial"/>
            </a:endParaRPr>
          </a:p>
        </p:txBody>
      </p:sp>
      <p:sp>
        <p:nvSpPr>
          <p:cNvPr id="2" name="CustomShape 3">
            <a:extLst>
              <a:ext uri="{FF2B5EF4-FFF2-40B4-BE49-F238E27FC236}">
                <a16:creationId xmlns:a16="http://schemas.microsoft.com/office/drawing/2014/main" id="{1D7C80D6-36C3-FC78-AA18-4D08F0E51962}"/>
              </a:ext>
            </a:extLst>
          </p:cNvPr>
          <p:cNvSpPr/>
          <p:nvPr/>
        </p:nvSpPr>
        <p:spPr>
          <a:xfrm>
            <a:off x="5715360" y="82440"/>
            <a:ext cx="6368040" cy="58332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fr-FR" sz="3200" b="1" strike="noStrike" spc="-1" dirty="0">
                <a:solidFill>
                  <a:srgbClr val="BF6525"/>
                </a:solidFill>
                <a:latin typeface="Livvic"/>
                <a:ea typeface="Livvic"/>
              </a:rPr>
              <a:t>LES ETAPES DU JEU</a:t>
            </a:r>
            <a:endParaRPr lang="fr-FR" sz="3200" b="0" strike="noStrike" spc="-1" dirty="0">
              <a:latin typeface="Arial"/>
            </a:endParaRPr>
          </a:p>
        </p:txBody>
      </p:sp>
      <p:pic>
        <p:nvPicPr>
          <p:cNvPr id="3" name="Google Shape;191;p7">
            <a:extLst>
              <a:ext uri="{FF2B5EF4-FFF2-40B4-BE49-F238E27FC236}">
                <a16:creationId xmlns:a16="http://schemas.microsoft.com/office/drawing/2014/main" id="{96ADF65A-E337-5956-436C-8763D2309D1A}"/>
              </a:ext>
            </a:extLst>
          </p:cNvPr>
          <p:cNvPicPr/>
          <p:nvPr/>
        </p:nvPicPr>
        <p:blipFill>
          <a:blip r:embed="rId4"/>
          <a:stretch/>
        </p:blipFill>
        <p:spPr>
          <a:xfrm>
            <a:off x="5075688" y="2046207"/>
            <a:ext cx="1011693" cy="1013414"/>
          </a:xfrm>
          <a:prstGeom prst="rect">
            <a:avLst/>
          </a:prstGeom>
          <a:ln>
            <a:noFill/>
          </a:ln>
        </p:spPr>
      </p:pic>
      <p:pic>
        <p:nvPicPr>
          <p:cNvPr id="4" name="Google Shape;192;p7">
            <a:extLst>
              <a:ext uri="{FF2B5EF4-FFF2-40B4-BE49-F238E27FC236}">
                <a16:creationId xmlns:a16="http://schemas.microsoft.com/office/drawing/2014/main" id="{23DFC7AB-908F-5B1D-CA54-17725A83C9D0}"/>
              </a:ext>
            </a:extLst>
          </p:cNvPr>
          <p:cNvPicPr/>
          <p:nvPr/>
        </p:nvPicPr>
        <p:blipFill>
          <a:blip r:embed="rId5"/>
          <a:stretch/>
        </p:blipFill>
        <p:spPr>
          <a:xfrm>
            <a:off x="6477473" y="1037843"/>
            <a:ext cx="1199393" cy="1013414"/>
          </a:xfrm>
          <a:prstGeom prst="rect">
            <a:avLst/>
          </a:prstGeom>
          <a:ln>
            <a:noFill/>
          </a:ln>
        </p:spPr>
      </p:pic>
      <p:pic>
        <p:nvPicPr>
          <p:cNvPr id="5" name="Google Shape;193;p7">
            <a:extLst>
              <a:ext uri="{FF2B5EF4-FFF2-40B4-BE49-F238E27FC236}">
                <a16:creationId xmlns:a16="http://schemas.microsoft.com/office/drawing/2014/main" id="{5D5358AD-01A5-043B-C7A6-FDEAC8E9863C}"/>
              </a:ext>
            </a:extLst>
          </p:cNvPr>
          <p:cNvPicPr/>
          <p:nvPr/>
        </p:nvPicPr>
        <p:blipFill>
          <a:blip r:embed="rId6"/>
          <a:stretch/>
        </p:blipFill>
        <p:spPr>
          <a:xfrm>
            <a:off x="5155334" y="4640278"/>
            <a:ext cx="1134720" cy="1069920"/>
          </a:xfrm>
          <a:prstGeom prst="rect">
            <a:avLst/>
          </a:prstGeom>
          <a:ln>
            <a:noFill/>
          </a:ln>
        </p:spPr>
      </p:pic>
      <p:pic>
        <p:nvPicPr>
          <p:cNvPr id="6" name="Google Shape;194;p7">
            <a:extLst>
              <a:ext uri="{FF2B5EF4-FFF2-40B4-BE49-F238E27FC236}">
                <a16:creationId xmlns:a16="http://schemas.microsoft.com/office/drawing/2014/main" id="{73D4692B-2DB7-541C-4C9B-BCA801FB1298}"/>
              </a:ext>
            </a:extLst>
          </p:cNvPr>
          <p:cNvPicPr/>
          <p:nvPr/>
        </p:nvPicPr>
        <p:blipFill>
          <a:blip r:embed="rId7"/>
          <a:stretch/>
        </p:blipFill>
        <p:spPr>
          <a:xfrm>
            <a:off x="9632724" y="2681735"/>
            <a:ext cx="1134720" cy="1148698"/>
          </a:xfrm>
          <a:prstGeom prst="rect">
            <a:avLst/>
          </a:prstGeom>
          <a:ln>
            <a:noFill/>
          </a:ln>
        </p:spPr>
      </p:pic>
      <p:pic>
        <p:nvPicPr>
          <p:cNvPr id="7" name="Google Shape;195;p7">
            <a:extLst>
              <a:ext uri="{FF2B5EF4-FFF2-40B4-BE49-F238E27FC236}">
                <a16:creationId xmlns:a16="http://schemas.microsoft.com/office/drawing/2014/main" id="{55B9CAE2-164F-1497-5784-B3B1799730A4}"/>
              </a:ext>
            </a:extLst>
          </p:cNvPr>
          <p:cNvPicPr/>
          <p:nvPr/>
        </p:nvPicPr>
        <p:blipFill>
          <a:blip r:embed="rId8"/>
          <a:stretch/>
        </p:blipFill>
        <p:spPr>
          <a:xfrm>
            <a:off x="9632724" y="4495557"/>
            <a:ext cx="1134720" cy="1059120"/>
          </a:xfrm>
          <a:prstGeom prst="rect">
            <a:avLst/>
          </a:prstGeom>
          <a:ln>
            <a:noFill/>
          </a:ln>
        </p:spPr>
      </p:pic>
      <p:pic>
        <p:nvPicPr>
          <p:cNvPr id="8" name="Google Shape;196;p7">
            <a:extLst>
              <a:ext uri="{FF2B5EF4-FFF2-40B4-BE49-F238E27FC236}">
                <a16:creationId xmlns:a16="http://schemas.microsoft.com/office/drawing/2014/main" id="{A81A3486-962C-BCC3-B557-9DFE698CAC5D}"/>
              </a:ext>
            </a:extLst>
          </p:cNvPr>
          <p:cNvPicPr/>
          <p:nvPr/>
        </p:nvPicPr>
        <p:blipFill>
          <a:blip r:embed="rId9"/>
          <a:stretch/>
        </p:blipFill>
        <p:spPr>
          <a:xfrm>
            <a:off x="4626205" y="3295473"/>
            <a:ext cx="1134720" cy="1069920"/>
          </a:xfrm>
          <a:prstGeom prst="rect">
            <a:avLst/>
          </a:prstGeom>
          <a:ln>
            <a:noFill/>
          </a:ln>
        </p:spPr>
      </p:pic>
      <p:pic>
        <p:nvPicPr>
          <p:cNvPr id="9" name="Google Shape;197;p7">
            <a:extLst>
              <a:ext uri="{FF2B5EF4-FFF2-40B4-BE49-F238E27FC236}">
                <a16:creationId xmlns:a16="http://schemas.microsoft.com/office/drawing/2014/main" id="{B31D789E-2416-3853-E858-8CB2921CE581}"/>
              </a:ext>
            </a:extLst>
          </p:cNvPr>
          <p:cNvPicPr/>
          <p:nvPr/>
        </p:nvPicPr>
        <p:blipFill>
          <a:blip r:embed="rId10"/>
          <a:stretch/>
        </p:blipFill>
        <p:spPr>
          <a:xfrm>
            <a:off x="8250351" y="1037844"/>
            <a:ext cx="1134720" cy="1059840"/>
          </a:xfrm>
          <a:prstGeom prst="rect">
            <a:avLst/>
          </a:prstGeom>
          <a:ln>
            <a:noFill/>
          </a:ln>
        </p:spPr>
      </p:pic>
      <p:pic>
        <p:nvPicPr>
          <p:cNvPr id="10" name="Google Shape;200;p7">
            <a:extLst>
              <a:ext uri="{FF2B5EF4-FFF2-40B4-BE49-F238E27FC236}">
                <a16:creationId xmlns:a16="http://schemas.microsoft.com/office/drawing/2014/main" id="{89564B4D-8294-B54D-CEEA-96697AF14E00}"/>
              </a:ext>
            </a:extLst>
          </p:cNvPr>
          <p:cNvPicPr/>
          <p:nvPr/>
        </p:nvPicPr>
        <p:blipFill>
          <a:blip r:embed="rId11"/>
          <a:stretch/>
        </p:blipFill>
        <p:spPr>
          <a:xfrm>
            <a:off x="10092134" y="651791"/>
            <a:ext cx="2286452" cy="2154191"/>
          </a:xfrm>
          <a:prstGeom prst="rect">
            <a:avLst/>
          </a:prstGeom>
          <a:ln>
            <a:noFill/>
          </a:ln>
        </p:spPr>
      </p:pic>
      <p:pic>
        <p:nvPicPr>
          <p:cNvPr id="11" name="Image 7">
            <a:extLst>
              <a:ext uri="{FF2B5EF4-FFF2-40B4-BE49-F238E27FC236}">
                <a16:creationId xmlns:a16="http://schemas.microsoft.com/office/drawing/2014/main" id="{C2DD8073-12AA-0D08-36AB-D082A2682532}"/>
              </a:ext>
            </a:extLst>
          </p:cNvPr>
          <p:cNvPicPr/>
          <p:nvPr/>
        </p:nvPicPr>
        <p:blipFill>
          <a:blip r:embed="rId12"/>
          <a:srcRect l="30396" t="39963" r="39326" b="5454"/>
          <a:stretch/>
        </p:blipFill>
        <p:spPr>
          <a:xfrm>
            <a:off x="6785883" y="2523168"/>
            <a:ext cx="2320216" cy="4234219"/>
          </a:xfrm>
          <a:prstGeom prst="rect">
            <a:avLst/>
          </a:prstGeom>
          <a:ln>
            <a:noFill/>
          </a:ln>
        </p:spPr>
      </p:pic>
      <p:cxnSp>
        <p:nvCxnSpPr>
          <p:cNvPr id="14" name="Connecteur droit 13">
            <a:extLst>
              <a:ext uri="{FF2B5EF4-FFF2-40B4-BE49-F238E27FC236}">
                <a16:creationId xmlns:a16="http://schemas.microsoft.com/office/drawing/2014/main" id="{34D8538E-D44C-C607-E1B3-74B4F1163BC4}"/>
              </a:ext>
            </a:extLst>
          </p:cNvPr>
          <p:cNvCxnSpPr>
            <a:cxnSpLocks/>
            <a:stCxn id="4" idx="2"/>
          </p:cNvCxnSpPr>
          <p:nvPr/>
        </p:nvCxnSpPr>
        <p:spPr>
          <a:xfrm>
            <a:off x="7077170" y="2051257"/>
            <a:ext cx="434189" cy="1299268"/>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1A1D7F05-D16B-C115-A3DC-5AA6C28ACE78}"/>
              </a:ext>
            </a:extLst>
          </p:cNvPr>
          <p:cNvCxnSpPr>
            <a:cxnSpLocks/>
          </p:cNvCxnSpPr>
          <p:nvPr/>
        </p:nvCxnSpPr>
        <p:spPr>
          <a:xfrm>
            <a:off x="6025875" y="2805982"/>
            <a:ext cx="1047541" cy="807266"/>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64E57EC1-7898-89D0-F619-90ACB8671402}"/>
              </a:ext>
            </a:extLst>
          </p:cNvPr>
          <p:cNvCxnSpPr>
            <a:cxnSpLocks/>
          </p:cNvCxnSpPr>
          <p:nvPr/>
        </p:nvCxnSpPr>
        <p:spPr>
          <a:xfrm>
            <a:off x="5776094" y="3807595"/>
            <a:ext cx="1297322" cy="22838"/>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8DB1510D-97E9-E8A8-A3F7-68850A992B2D}"/>
              </a:ext>
            </a:extLst>
          </p:cNvPr>
          <p:cNvCxnSpPr>
            <a:cxnSpLocks/>
          </p:cNvCxnSpPr>
          <p:nvPr/>
        </p:nvCxnSpPr>
        <p:spPr>
          <a:xfrm flipV="1">
            <a:off x="6244561" y="4113247"/>
            <a:ext cx="1070451" cy="1266089"/>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92A01DA3-4DA0-E3C6-8567-ED9F8242BB4B}"/>
              </a:ext>
            </a:extLst>
          </p:cNvPr>
          <p:cNvCxnSpPr>
            <a:cxnSpLocks/>
          </p:cNvCxnSpPr>
          <p:nvPr/>
        </p:nvCxnSpPr>
        <p:spPr>
          <a:xfrm flipH="1">
            <a:off x="8037984" y="2051257"/>
            <a:ext cx="851020" cy="137774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FDA27C20-4716-8B31-0E06-BC0B091A394A}"/>
              </a:ext>
            </a:extLst>
          </p:cNvPr>
          <p:cNvCxnSpPr>
            <a:cxnSpLocks/>
          </p:cNvCxnSpPr>
          <p:nvPr/>
        </p:nvCxnSpPr>
        <p:spPr>
          <a:xfrm flipH="1">
            <a:off x="8279580" y="3350525"/>
            <a:ext cx="1252029" cy="37531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83DCF7E9-6979-3A05-01C7-43BB19720D42}"/>
              </a:ext>
            </a:extLst>
          </p:cNvPr>
          <p:cNvCxnSpPr>
            <a:cxnSpLocks/>
          </p:cNvCxnSpPr>
          <p:nvPr/>
        </p:nvCxnSpPr>
        <p:spPr>
          <a:xfrm flipH="1" flipV="1">
            <a:off x="8250351" y="4365393"/>
            <a:ext cx="1281258" cy="547801"/>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6538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 name="Google Shape;191;p7"/>
          <p:cNvPicPr/>
          <p:nvPr/>
        </p:nvPicPr>
        <p:blipFill>
          <a:blip r:embed="rId2"/>
          <a:stretch/>
        </p:blipFill>
        <p:spPr>
          <a:xfrm>
            <a:off x="5519520" y="1970640"/>
            <a:ext cx="1384920" cy="1301040"/>
          </a:xfrm>
          <a:prstGeom prst="rect">
            <a:avLst/>
          </a:prstGeom>
          <a:ln>
            <a:noFill/>
          </a:ln>
        </p:spPr>
      </p:pic>
      <p:pic>
        <p:nvPicPr>
          <p:cNvPr id="503" name="Google Shape;192;p7"/>
          <p:cNvPicPr/>
          <p:nvPr/>
        </p:nvPicPr>
        <p:blipFill>
          <a:blip r:embed="rId3"/>
          <a:stretch/>
        </p:blipFill>
        <p:spPr>
          <a:xfrm>
            <a:off x="7114320" y="899640"/>
            <a:ext cx="1288080" cy="1214640"/>
          </a:xfrm>
          <a:prstGeom prst="rect">
            <a:avLst/>
          </a:prstGeom>
          <a:ln>
            <a:noFill/>
          </a:ln>
        </p:spPr>
      </p:pic>
      <p:pic>
        <p:nvPicPr>
          <p:cNvPr id="504" name="Google Shape;193;p7"/>
          <p:cNvPicPr/>
          <p:nvPr/>
        </p:nvPicPr>
        <p:blipFill>
          <a:blip r:embed="rId4"/>
          <a:stretch/>
        </p:blipFill>
        <p:spPr>
          <a:xfrm>
            <a:off x="6435720" y="4730760"/>
            <a:ext cx="1384920" cy="1310760"/>
          </a:xfrm>
          <a:prstGeom prst="rect">
            <a:avLst/>
          </a:prstGeom>
          <a:ln>
            <a:noFill/>
          </a:ln>
        </p:spPr>
      </p:pic>
      <p:pic>
        <p:nvPicPr>
          <p:cNvPr id="505" name="Google Shape;194;p7"/>
          <p:cNvPicPr/>
          <p:nvPr/>
        </p:nvPicPr>
        <p:blipFill>
          <a:blip r:embed="rId5"/>
          <a:stretch/>
        </p:blipFill>
        <p:spPr>
          <a:xfrm>
            <a:off x="8539560" y="5547600"/>
            <a:ext cx="1288080" cy="1200960"/>
          </a:xfrm>
          <a:prstGeom prst="rect">
            <a:avLst/>
          </a:prstGeom>
          <a:ln>
            <a:noFill/>
          </a:ln>
        </p:spPr>
      </p:pic>
      <p:pic>
        <p:nvPicPr>
          <p:cNvPr id="506" name="Google Shape;195;p7"/>
          <p:cNvPicPr/>
          <p:nvPr/>
        </p:nvPicPr>
        <p:blipFill>
          <a:blip r:embed="rId6"/>
          <a:stretch/>
        </p:blipFill>
        <p:spPr>
          <a:xfrm>
            <a:off x="10569240" y="3812400"/>
            <a:ext cx="1288080" cy="1218960"/>
          </a:xfrm>
          <a:prstGeom prst="rect">
            <a:avLst/>
          </a:prstGeom>
          <a:ln>
            <a:noFill/>
          </a:ln>
        </p:spPr>
      </p:pic>
      <p:pic>
        <p:nvPicPr>
          <p:cNvPr id="507" name="Google Shape;196;p7"/>
          <p:cNvPicPr/>
          <p:nvPr/>
        </p:nvPicPr>
        <p:blipFill>
          <a:blip r:embed="rId7"/>
          <a:stretch/>
        </p:blipFill>
        <p:spPr>
          <a:xfrm>
            <a:off x="10254600" y="1508040"/>
            <a:ext cx="1134720" cy="1069920"/>
          </a:xfrm>
          <a:prstGeom prst="rect">
            <a:avLst/>
          </a:prstGeom>
          <a:ln>
            <a:noFill/>
          </a:ln>
        </p:spPr>
      </p:pic>
      <p:pic>
        <p:nvPicPr>
          <p:cNvPr id="508" name="Google Shape;197;p7"/>
          <p:cNvPicPr/>
          <p:nvPr/>
        </p:nvPicPr>
        <p:blipFill>
          <a:blip r:embed="rId8"/>
          <a:stretch/>
        </p:blipFill>
        <p:spPr>
          <a:xfrm>
            <a:off x="5284080" y="3803400"/>
            <a:ext cx="1134720" cy="1059840"/>
          </a:xfrm>
          <a:prstGeom prst="rect">
            <a:avLst/>
          </a:prstGeom>
          <a:ln>
            <a:noFill/>
          </a:ln>
        </p:spPr>
      </p:pic>
      <p:pic>
        <p:nvPicPr>
          <p:cNvPr id="509" name="Google Shape;198;p7"/>
          <p:cNvPicPr/>
          <p:nvPr/>
        </p:nvPicPr>
        <p:blipFill>
          <a:blip r:embed="rId9"/>
          <a:stretch/>
        </p:blipFill>
        <p:spPr>
          <a:xfrm>
            <a:off x="76320" y="47160"/>
            <a:ext cx="1546560" cy="534960"/>
          </a:xfrm>
          <a:prstGeom prst="rect">
            <a:avLst/>
          </a:prstGeom>
          <a:ln>
            <a:noFill/>
          </a:ln>
        </p:spPr>
      </p:pic>
      <p:sp>
        <p:nvSpPr>
          <p:cNvPr id="510" name="CustomShape 1"/>
          <p:cNvSpPr/>
          <p:nvPr/>
        </p:nvSpPr>
        <p:spPr>
          <a:xfrm>
            <a:off x="653040" y="756720"/>
            <a:ext cx="10680840" cy="360"/>
          </a:xfrm>
          <a:custGeom>
            <a:avLst/>
            <a:gdLst/>
            <a:ahLst/>
            <a:cxnLst/>
            <a:rect l="l" t="t" r="r" b="b"/>
            <a:pathLst>
              <a:path w="21600" h="21600">
                <a:moveTo>
                  <a:pt x="0" y="0"/>
                </a:moveTo>
                <a:lnTo>
                  <a:pt x="21600" y="21600"/>
                </a:lnTo>
              </a:path>
            </a:pathLst>
          </a:custGeom>
          <a:noFill/>
          <a:ln w="38160" cap="rnd">
            <a:solidFill>
              <a:srgbClr val="994F3A"/>
            </a:solidFill>
            <a:prstDash val="dash"/>
            <a:miter/>
          </a:ln>
        </p:spPr>
        <p:style>
          <a:lnRef idx="0">
            <a:scrgbClr r="0" g="0" b="0"/>
          </a:lnRef>
          <a:fillRef idx="0">
            <a:scrgbClr r="0" g="0" b="0"/>
          </a:fillRef>
          <a:effectRef idx="0">
            <a:scrgbClr r="0" g="0" b="0"/>
          </a:effectRef>
          <a:fontRef idx="minor"/>
        </p:style>
        <p:txBody>
          <a:bodyPr/>
          <a:lstStyle/>
          <a:p>
            <a:endParaRPr lang="fr-FR"/>
          </a:p>
        </p:txBody>
      </p:sp>
      <p:pic>
        <p:nvPicPr>
          <p:cNvPr id="511" name="Google Shape;200;p7"/>
          <p:cNvPicPr/>
          <p:nvPr/>
        </p:nvPicPr>
        <p:blipFill>
          <a:blip r:embed="rId10"/>
          <a:stretch/>
        </p:blipFill>
        <p:spPr>
          <a:xfrm>
            <a:off x="6418800" y="1101241"/>
            <a:ext cx="5217840" cy="4970160"/>
          </a:xfrm>
          <a:prstGeom prst="rect">
            <a:avLst/>
          </a:prstGeom>
          <a:ln>
            <a:noFill/>
          </a:ln>
        </p:spPr>
      </p:pic>
      <p:sp>
        <p:nvSpPr>
          <p:cNvPr id="512" name="CustomShape 2"/>
          <p:cNvSpPr/>
          <p:nvPr/>
        </p:nvSpPr>
        <p:spPr>
          <a:xfrm>
            <a:off x="598320" y="6172920"/>
            <a:ext cx="7356600" cy="926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100" b="0" strike="noStrike" spc="-1">
                <a:solidFill>
                  <a:srgbClr val="000000"/>
                </a:solidFill>
                <a:latin typeface="Calibri"/>
                <a:ea typeface="Calibri"/>
              </a:rPr>
              <a:t>Figure 1. Les 7 fonctions écologiques et les 14 services écosystémiques rendus par les sols. </a:t>
            </a:r>
            <a:r>
              <a:rPr lang="fr-FR" sz="1050" b="0" strike="noStrike" spc="-1">
                <a:solidFill>
                  <a:srgbClr val="000000"/>
                </a:solidFill>
                <a:latin typeface="Calibri"/>
                <a:ea typeface="Roboto"/>
              </a:rPr>
              <a:t>Il faut plusieurs fonctions pour assurer un service, et une même fonction alimente plusieurs services (Calvaruso et al., 2020). </a:t>
            </a:r>
            <a:r>
              <a:rPr lang="fr-FR" sz="1100" b="0" strike="noStrike" spc="-1">
                <a:solidFill>
                  <a:srgbClr val="000000"/>
                </a:solidFill>
                <a:latin typeface="Calibri"/>
                <a:ea typeface="Calibri"/>
              </a:rPr>
              <a:t>Ces fonctions et services sont décrits dans les fiches 14 à 34 de la Fresque du sol.</a:t>
            </a:r>
            <a:endParaRPr lang="fr-FR" sz="1100" b="0" strike="noStrike" spc="-1">
              <a:latin typeface="Arial"/>
            </a:endParaRPr>
          </a:p>
          <a:p>
            <a:pPr>
              <a:lnSpc>
                <a:spcPct val="100000"/>
              </a:lnSpc>
            </a:pPr>
            <a:br/>
            <a:endParaRPr lang="fr-FR" sz="1100" b="0" strike="noStrike" spc="-1">
              <a:latin typeface="Arial"/>
            </a:endParaRPr>
          </a:p>
        </p:txBody>
      </p:sp>
      <p:sp>
        <p:nvSpPr>
          <p:cNvPr id="513" name="CustomShape 3"/>
          <p:cNvSpPr/>
          <p:nvPr/>
        </p:nvSpPr>
        <p:spPr>
          <a:xfrm>
            <a:off x="409680" y="2681640"/>
            <a:ext cx="4872960" cy="2558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fr-FR" sz="1800" b="0" strike="noStrike" spc="-1">
                <a:solidFill>
                  <a:srgbClr val="000000"/>
                </a:solidFill>
                <a:latin typeface="Calibri"/>
                <a:ea typeface="Calibri"/>
              </a:rPr>
              <a:t>Les services qu’on prélève dans les sols : </a:t>
            </a:r>
            <a:endParaRPr lang="fr-FR" sz="1800" b="0" strike="noStrike" spc="-1">
              <a:latin typeface="Arial"/>
            </a:endParaRPr>
          </a:p>
          <a:p>
            <a:pPr algn="just">
              <a:lnSpc>
                <a:spcPct val="100000"/>
              </a:lnSpc>
            </a:pPr>
            <a:endParaRPr lang="fr-FR" sz="1800" b="0" strike="noStrike" spc="-1">
              <a:latin typeface="Arial"/>
            </a:endParaRPr>
          </a:p>
          <a:p>
            <a:pPr marL="285840" indent="-284040" algn="just">
              <a:lnSpc>
                <a:spcPct val="100000"/>
              </a:lnSpc>
              <a:buClr>
                <a:srgbClr val="000000"/>
              </a:buClr>
              <a:buFont typeface="Calibri"/>
              <a:buChar char="-"/>
            </a:pPr>
            <a:r>
              <a:rPr lang="fr-FR" sz="1800" b="0" strike="noStrike" spc="-1">
                <a:solidFill>
                  <a:srgbClr val="000000"/>
                </a:solidFill>
                <a:latin typeface="Calibri"/>
                <a:ea typeface="Calibri"/>
              </a:rPr>
              <a:t>Reposent sur le fonctionnement des sols</a:t>
            </a:r>
            <a:r>
              <a:rPr lang="fr-FR" sz="1800" b="0" strike="noStrike" spc="-1">
                <a:solidFill>
                  <a:srgbClr val="000000"/>
                </a:solidFill>
                <a:latin typeface="Arial"/>
                <a:ea typeface="DejaVu Sans"/>
              </a:rPr>
              <a:t> </a:t>
            </a:r>
            <a:r>
              <a:rPr lang="fr-FR" sz="1800" b="0" strike="noStrike" spc="-1">
                <a:solidFill>
                  <a:srgbClr val="000000"/>
                </a:solidFill>
                <a:latin typeface="Wingdings"/>
                <a:ea typeface="DejaVu Sans"/>
              </a:rPr>
              <a:t></a:t>
            </a:r>
            <a:r>
              <a:rPr lang="fr-FR" sz="1800" b="0" strike="noStrike" spc="-1">
                <a:solidFill>
                  <a:srgbClr val="000000"/>
                </a:solidFill>
                <a:latin typeface="Arial"/>
                <a:ea typeface="DejaVu Sans"/>
              </a:rPr>
              <a:t> </a:t>
            </a:r>
            <a:r>
              <a:rPr lang="fr-FR" sz="1800" b="0" strike="noStrike" spc="-1">
                <a:solidFill>
                  <a:srgbClr val="000000"/>
                </a:solidFill>
                <a:latin typeface="Calibri"/>
                <a:ea typeface="Calibri"/>
              </a:rPr>
              <a:t>notion de </a:t>
            </a:r>
            <a:r>
              <a:rPr lang="fr-FR" sz="1800" b="1" strike="noStrike" spc="-1">
                <a:solidFill>
                  <a:srgbClr val="000000"/>
                </a:solidFill>
                <a:latin typeface="Calibri"/>
                <a:ea typeface="Calibri"/>
              </a:rPr>
              <a:t>fonctions</a:t>
            </a:r>
            <a:r>
              <a:rPr lang="fr-FR" sz="1800" b="0" strike="noStrike" spc="-1">
                <a:solidFill>
                  <a:srgbClr val="000000"/>
                </a:solidFill>
                <a:latin typeface="Calibri"/>
                <a:ea typeface="Calibri"/>
              </a:rPr>
              <a:t> des sols </a:t>
            </a:r>
            <a:endParaRPr lang="fr-FR" sz="1800" b="0" strike="noStrike" spc="-1">
              <a:latin typeface="Arial"/>
            </a:endParaRPr>
          </a:p>
          <a:p>
            <a:pPr marL="457200" algn="just">
              <a:lnSpc>
                <a:spcPct val="100000"/>
              </a:lnSpc>
            </a:pPr>
            <a:r>
              <a:rPr lang="fr-FR" sz="1800" b="0" strike="noStrike" spc="-1">
                <a:solidFill>
                  <a:srgbClr val="000000"/>
                </a:solidFill>
                <a:latin typeface="Calibri"/>
                <a:ea typeface="Calibri"/>
              </a:rPr>
              <a:t>(cf. 7 cartes fonctions)</a:t>
            </a:r>
            <a:endParaRPr lang="fr-FR" sz="1800" b="0" strike="noStrike" spc="-1">
              <a:latin typeface="Arial"/>
            </a:endParaRPr>
          </a:p>
          <a:p>
            <a:pPr marL="285840" indent="-169560" algn="just">
              <a:lnSpc>
                <a:spcPct val="100000"/>
              </a:lnSpc>
            </a:pPr>
            <a:endParaRPr lang="fr-FR" sz="1800" b="0" strike="noStrike" spc="-1">
              <a:latin typeface="Arial"/>
            </a:endParaRPr>
          </a:p>
          <a:p>
            <a:pPr marL="285840" indent="-284040" algn="just">
              <a:lnSpc>
                <a:spcPct val="100000"/>
              </a:lnSpc>
              <a:buClr>
                <a:srgbClr val="000000"/>
              </a:buClr>
              <a:buFont typeface="Calibri"/>
              <a:buChar char="-"/>
            </a:pPr>
            <a:r>
              <a:rPr lang="fr-FR" sz="1800" b="0" strike="noStrike" spc="-1">
                <a:solidFill>
                  <a:srgbClr val="000000"/>
                </a:solidFill>
                <a:latin typeface="Calibri"/>
                <a:ea typeface="Calibri"/>
              </a:rPr>
              <a:t>Ne sont pas illimités </a:t>
            </a:r>
            <a:r>
              <a:rPr lang="fr-FR" sz="1800" b="0" strike="noStrike" spc="-1">
                <a:solidFill>
                  <a:srgbClr val="000000"/>
                </a:solidFill>
                <a:latin typeface="Wingdings"/>
                <a:ea typeface="Calibri"/>
              </a:rPr>
              <a:t></a:t>
            </a:r>
            <a:r>
              <a:rPr lang="fr-FR" sz="1800" b="0" strike="noStrike" spc="-1">
                <a:solidFill>
                  <a:srgbClr val="000000"/>
                </a:solidFill>
                <a:latin typeface="Calibri"/>
                <a:ea typeface="Calibri"/>
              </a:rPr>
              <a:t> notion de </a:t>
            </a:r>
            <a:r>
              <a:rPr lang="fr-FR" sz="1800" b="1" strike="noStrike" spc="-1">
                <a:solidFill>
                  <a:srgbClr val="000000"/>
                </a:solidFill>
                <a:latin typeface="Calibri"/>
                <a:ea typeface="Calibri"/>
              </a:rPr>
              <a:t>dégradations/menaces</a:t>
            </a:r>
            <a:r>
              <a:rPr lang="fr-FR" sz="1800" b="0" strike="noStrike" spc="-1">
                <a:solidFill>
                  <a:srgbClr val="000000"/>
                </a:solidFill>
                <a:latin typeface="Calibri"/>
                <a:ea typeface="Calibri"/>
              </a:rPr>
              <a:t> des sols </a:t>
            </a:r>
            <a:endParaRPr lang="fr-FR" sz="1800" b="0" strike="noStrike" spc="-1">
              <a:latin typeface="Arial"/>
            </a:endParaRPr>
          </a:p>
          <a:p>
            <a:pPr marL="457200" algn="just">
              <a:lnSpc>
                <a:spcPct val="100000"/>
              </a:lnSpc>
            </a:pPr>
            <a:r>
              <a:rPr lang="fr-FR" sz="1800" b="0" strike="noStrike" spc="-1">
                <a:solidFill>
                  <a:srgbClr val="000000"/>
                </a:solidFill>
                <a:latin typeface="Calibri"/>
                <a:ea typeface="Calibri"/>
              </a:rPr>
              <a:t>(cf. 13 cartes dégradations)</a:t>
            </a:r>
            <a:endParaRPr lang="fr-FR" sz="1800" b="0" strike="noStrike" spc="-1">
              <a:latin typeface="Arial"/>
            </a:endParaRPr>
          </a:p>
        </p:txBody>
      </p:sp>
      <p:sp>
        <p:nvSpPr>
          <p:cNvPr id="514" name="CustomShape 4"/>
          <p:cNvSpPr/>
          <p:nvPr/>
        </p:nvSpPr>
        <p:spPr>
          <a:xfrm>
            <a:off x="409680" y="1253520"/>
            <a:ext cx="4085640" cy="1001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7000"/>
              </a:lnSpc>
            </a:pPr>
            <a:r>
              <a:rPr lang="fr-FR" sz="2800" b="1" strike="noStrike" spc="-1">
                <a:solidFill>
                  <a:srgbClr val="047B3E"/>
                </a:solidFill>
                <a:latin typeface="Livvic"/>
                <a:ea typeface="DejaVu Sans"/>
              </a:rPr>
              <a:t>Les sols fonctionnent ! </a:t>
            </a:r>
            <a:endParaRPr lang="fr-FR" sz="2800" b="0" strike="noStrike" spc="-1">
              <a:latin typeface="Arial"/>
            </a:endParaRPr>
          </a:p>
        </p:txBody>
      </p:sp>
      <p:sp>
        <p:nvSpPr>
          <p:cNvPr id="2" name="CustomShape 4">
            <a:extLst>
              <a:ext uri="{FF2B5EF4-FFF2-40B4-BE49-F238E27FC236}">
                <a16:creationId xmlns:a16="http://schemas.microsoft.com/office/drawing/2014/main" id="{05F661FE-A528-022B-D7E2-7A8C7C39EC55}"/>
              </a:ext>
            </a:extLst>
          </p:cNvPr>
          <p:cNvSpPr/>
          <p:nvPr/>
        </p:nvSpPr>
        <p:spPr>
          <a:xfrm>
            <a:off x="4822200" y="223785"/>
            <a:ext cx="7219080" cy="39865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fr-FR" sz="2000" b="1" strike="noStrike" spc="-1" dirty="0">
                <a:solidFill>
                  <a:srgbClr val="DE7646"/>
                </a:solidFill>
                <a:latin typeface="Livvic"/>
                <a:ea typeface="Livvic"/>
              </a:rPr>
              <a:t>LE FOND</a:t>
            </a:r>
            <a:endParaRPr lang="fr-FR" sz="2000" b="0" strike="noStrike" spc="-1" dirty="0">
              <a:latin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2" name="Google Shape;167;p5"/>
          <p:cNvPicPr/>
          <p:nvPr/>
        </p:nvPicPr>
        <p:blipFill>
          <a:blip r:embed="rId2"/>
          <a:stretch/>
        </p:blipFill>
        <p:spPr>
          <a:xfrm>
            <a:off x="5984640" y="1168560"/>
            <a:ext cx="1604880" cy="1501920"/>
          </a:xfrm>
          <a:prstGeom prst="rect">
            <a:avLst/>
          </a:prstGeom>
          <a:ln>
            <a:noFill/>
          </a:ln>
        </p:spPr>
      </p:pic>
      <p:pic>
        <p:nvPicPr>
          <p:cNvPr id="483" name="Google Shape;168;p5"/>
          <p:cNvPicPr/>
          <p:nvPr/>
        </p:nvPicPr>
        <p:blipFill>
          <a:blip r:embed="rId3"/>
          <a:stretch/>
        </p:blipFill>
        <p:spPr>
          <a:xfrm>
            <a:off x="9666720" y="1104480"/>
            <a:ext cx="1708560" cy="1630080"/>
          </a:xfrm>
          <a:prstGeom prst="rect">
            <a:avLst/>
          </a:prstGeom>
          <a:ln>
            <a:noFill/>
          </a:ln>
        </p:spPr>
      </p:pic>
      <p:pic>
        <p:nvPicPr>
          <p:cNvPr id="484" name="Google Shape;169;p5"/>
          <p:cNvPicPr/>
          <p:nvPr/>
        </p:nvPicPr>
        <p:blipFill>
          <a:blip r:embed="rId4"/>
          <a:stretch/>
        </p:blipFill>
        <p:spPr>
          <a:xfrm>
            <a:off x="7825680" y="1162800"/>
            <a:ext cx="1604880" cy="1513800"/>
          </a:xfrm>
          <a:prstGeom prst="rect">
            <a:avLst/>
          </a:prstGeom>
          <a:ln>
            <a:noFill/>
          </a:ln>
        </p:spPr>
      </p:pic>
      <p:pic>
        <p:nvPicPr>
          <p:cNvPr id="485" name="Google Shape;170;p5"/>
          <p:cNvPicPr/>
          <p:nvPr/>
        </p:nvPicPr>
        <p:blipFill>
          <a:blip r:embed="rId5"/>
          <a:stretch/>
        </p:blipFill>
        <p:spPr>
          <a:xfrm>
            <a:off x="5191200" y="2305080"/>
            <a:ext cx="1604880" cy="1528200"/>
          </a:xfrm>
          <a:prstGeom prst="rect">
            <a:avLst/>
          </a:prstGeom>
          <a:ln>
            <a:noFill/>
          </a:ln>
        </p:spPr>
      </p:pic>
      <p:pic>
        <p:nvPicPr>
          <p:cNvPr id="486" name="Google Shape;171;p5"/>
          <p:cNvPicPr/>
          <p:nvPr/>
        </p:nvPicPr>
        <p:blipFill>
          <a:blip r:embed="rId6"/>
          <a:stretch/>
        </p:blipFill>
        <p:spPr>
          <a:xfrm>
            <a:off x="8745120" y="2312280"/>
            <a:ext cx="1604880" cy="1513800"/>
          </a:xfrm>
          <a:prstGeom prst="rect">
            <a:avLst/>
          </a:prstGeom>
          <a:ln>
            <a:noFill/>
          </a:ln>
        </p:spPr>
      </p:pic>
      <p:pic>
        <p:nvPicPr>
          <p:cNvPr id="487" name="Google Shape;172;p5"/>
          <p:cNvPicPr/>
          <p:nvPr/>
        </p:nvPicPr>
        <p:blipFill>
          <a:blip r:embed="rId7"/>
          <a:stretch/>
        </p:blipFill>
        <p:spPr>
          <a:xfrm>
            <a:off x="7005240" y="2324880"/>
            <a:ext cx="1604880" cy="1488600"/>
          </a:xfrm>
          <a:prstGeom prst="rect">
            <a:avLst/>
          </a:prstGeom>
          <a:ln>
            <a:noFill/>
          </a:ln>
        </p:spPr>
      </p:pic>
      <p:pic>
        <p:nvPicPr>
          <p:cNvPr id="488" name="Google Shape;173;p5"/>
          <p:cNvPicPr/>
          <p:nvPr/>
        </p:nvPicPr>
        <p:blipFill>
          <a:blip r:embed="rId8"/>
          <a:stretch/>
        </p:blipFill>
        <p:spPr>
          <a:xfrm>
            <a:off x="10484640" y="2319480"/>
            <a:ext cx="1604880" cy="1499040"/>
          </a:xfrm>
          <a:prstGeom prst="rect">
            <a:avLst/>
          </a:prstGeom>
          <a:ln>
            <a:noFill/>
          </a:ln>
        </p:spPr>
      </p:pic>
      <p:pic>
        <p:nvPicPr>
          <p:cNvPr id="489" name="Google Shape;174;p5"/>
          <p:cNvPicPr/>
          <p:nvPr/>
        </p:nvPicPr>
        <p:blipFill>
          <a:blip r:embed="rId9"/>
          <a:stretch/>
        </p:blipFill>
        <p:spPr>
          <a:xfrm>
            <a:off x="9777600" y="3418560"/>
            <a:ext cx="1486800" cy="1412640"/>
          </a:xfrm>
          <a:prstGeom prst="rect">
            <a:avLst/>
          </a:prstGeom>
          <a:ln>
            <a:noFill/>
          </a:ln>
        </p:spPr>
      </p:pic>
      <p:pic>
        <p:nvPicPr>
          <p:cNvPr id="490" name="Google Shape;175;p5"/>
          <p:cNvPicPr/>
          <p:nvPr/>
        </p:nvPicPr>
        <p:blipFill>
          <a:blip r:embed="rId10"/>
          <a:stretch/>
        </p:blipFill>
        <p:spPr>
          <a:xfrm>
            <a:off x="6068880" y="3381480"/>
            <a:ext cx="1436040" cy="1315080"/>
          </a:xfrm>
          <a:prstGeom prst="rect">
            <a:avLst/>
          </a:prstGeom>
          <a:ln>
            <a:noFill/>
          </a:ln>
        </p:spPr>
      </p:pic>
      <p:pic>
        <p:nvPicPr>
          <p:cNvPr id="491" name="Google Shape;176;p5"/>
          <p:cNvPicPr/>
          <p:nvPr/>
        </p:nvPicPr>
        <p:blipFill>
          <a:blip r:embed="rId11"/>
          <a:stretch/>
        </p:blipFill>
        <p:spPr>
          <a:xfrm>
            <a:off x="7952760" y="3378600"/>
            <a:ext cx="1604880" cy="1485720"/>
          </a:xfrm>
          <a:prstGeom prst="rect">
            <a:avLst/>
          </a:prstGeom>
          <a:ln>
            <a:noFill/>
          </a:ln>
        </p:spPr>
      </p:pic>
      <p:pic>
        <p:nvPicPr>
          <p:cNvPr id="492" name="Google Shape;177;p5"/>
          <p:cNvPicPr/>
          <p:nvPr/>
        </p:nvPicPr>
        <p:blipFill>
          <a:blip r:embed="rId12"/>
          <a:stretch/>
        </p:blipFill>
        <p:spPr>
          <a:xfrm>
            <a:off x="8866080" y="4416840"/>
            <a:ext cx="1508760" cy="1420200"/>
          </a:xfrm>
          <a:prstGeom prst="rect">
            <a:avLst/>
          </a:prstGeom>
          <a:ln>
            <a:noFill/>
          </a:ln>
        </p:spPr>
      </p:pic>
      <p:pic>
        <p:nvPicPr>
          <p:cNvPr id="493" name="Google Shape;178;p5"/>
          <p:cNvPicPr/>
          <p:nvPr/>
        </p:nvPicPr>
        <p:blipFill>
          <a:blip r:embed="rId13"/>
          <a:stretch/>
        </p:blipFill>
        <p:spPr>
          <a:xfrm>
            <a:off x="6939000" y="4395600"/>
            <a:ext cx="1708560" cy="1602360"/>
          </a:xfrm>
          <a:prstGeom prst="rect">
            <a:avLst/>
          </a:prstGeom>
          <a:ln>
            <a:noFill/>
          </a:ln>
        </p:spPr>
      </p:pic>
      <p:pic>
        <p:nvPicPr>
          <p:cNvPr id="494" name="Google Shape;179;p5"/>
          <p:cNvPicPr/>
          <p:nvPr/>
        </p:nvPicPr>
        <p:blipFill>
          <a:blip r:embed="rId14"/>
          <a:stretch/>
        </p:blipFill>
        <p:spPr>
          <a:xfrm>
            <a:off x="5953680" y="5261760"/>
            <a:ext cx="1546560" cy="1483200"/>
          </a:xfrm>
          <a:prstGeom prst="rect">
            <a:avLst/>
          </a:prstGeom>
          <a:ln>
            <a:noFill/>
          </a:ln>
        </p:spPr>
      </p:pic>
      <p:pic>
        <p:nvPicPr>
          <p:cNvPr id="495" name="Google Shape;180;p5"/>
          <p:cNvPicPr/>
          <p:nvPr/>
        </p:nvPicPr>
        <p:blipFill>
          <a:blip r:embed="rId15"/>
          <a:stretch/>
        </p:blipFill>
        <p:spPr>
          <a:xfrm>
            <a:off x="7840800" y="5261760"/>
            <a:ext cx="1604880" cy="1491840"/>
          </a:xfrm>
          <a:prstGeom prst="rect">
            <a:avLst/>
          </a:prstGeom>
          <a:ln>
            <a:noFill/>
          </a:ln>
        </p:spPr>
      </p:pic>
      <p:pic>
        <p:nvPicPr>
          <p:cNvPr id="496" name="Google Shape;181;p5"/>
          <p:cNvPicPr/>
          <p:nvPr/>
        </p:nvPicPr>
        <p:blipFill>
          <a:blip r:embed="rId16"/>
          <a:stretch/>
        </p:blipFill>
        <p:spPr>
          <a:xfrm>
            <a:off x="9896760" y="5244480"/>
            <a:ext cx="1604880" cy="1527480"/>
          </a:xfrm>
          <a:prstGeom prst="rect">
            <a:avLst/>
          </a:prstGeom>
          <a:ln>
            <a:noFill/>
          </a:ln>
        </p:spPr>
      </p:pic>
      <p:pic>
        <p:nvPicPr>
          <p:cNvPr id="497" name="Google Shape;182;p5"/>
          <p:cNvPicPr/>
          <p:nvPr/>
        </p:nvPicPr>
        <p:blipFill>
          <a:blip r:embed="rId17"/>
          <a:stretch/>
        </p:blipFill>
        <p:spPr>
          <a:xfrm>
            <a:off x="76320" y="47160"/>
            <a:ext cx="1546560" cy="534960"/>
          </a:xfrm>
          <a:prstGeom prst="rect">
            <a:avLst/>
          </a:prstGeom>
          <a:ln>
            <a:noFill/>
          </a:ln>
        </p:spPr>
      </p:pic>
      <p:sp>
        <p:nvSpPr>
          <p:cNvPr id="498" name="CustomShape 1"/>
          <p:cNvSpPr/>
          <p:nvPr/>
        </p:nvSpPr>
        <p:spPr>
          <a:xfrm>
            <a:off x="653040" y="756720"/>
            <a:ext cx="10680840" cy="360"/>
          </a:xfrm>
          <a:custGeom>
            <a:avLst/>
            <a:gdLst/>
            <a:ahLst/>
            <a:cxnLst/>
            <a:rect l="l" t="t" r="r" b="b"/>
            <a:pathLst>
              <a:path w="21600" h="21600">
                <a:moveTo>
                  <a:pt x="0" y="0"/>
                </a:moveTo>
                <a:lnTo>
                  <a:pt x="21600" y="21600"/>
                </a:lnTo>
              </a:path>
            </a:pathLst>
          </a:custGeom>
          <a:noFill/>
          <a:ln w="38160" cap="rnd">
            <a:solidFill>
              <a:srgbClr val="994F3A"/>
            </a:solidFill>
            <a:prstDash val="dash"/>
            <a:miter/>
          </a:ln>
        </p:spPr>
        <p:style>
          <a:lnRef idx="0">
            <a:scrgbClr r="0" g="0" b="0"/>
          </a:lnRef>
          <a:fillRef idx="0">
            <a:scrgbClr r="0" g="0" b="0"/>
          </a:fillRef>
          <a:effectRef idx="0">
            <a:scrgbClr r="0" g="0" b="0"/>
          </a:effectRef>
          <a:fontRef idx="minor"/>
        </p:style>
        <p:txBody>
          <a:bodyPr/>
          <a:lstStyle/>
          <a:p>
            <a:endParaRPr lang="fr-FR"/>
          </a:p>
        </p:txBody>
      </p:sp>
      <p:sp>
        <p:nvSpPr>
          <p:cNvPr id="500" name="CustomShape 3"/>
          <p:cNvSpPr/>
          <p:nvPr/>
        </p:nvSpPr>
        <p:spPr>
          <a:xfrm>
            <a:off x="206280" y="2416680"/>
            <a:ext cx="4407480" cy="341486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fr-FR" sz="1800" b="0" strike="noStrike" spc="-1" dirty="0">
                <a:solidFill>
                  <a:srgbClr val="000000"/>
                </a:solidFill>
                <a:latin typeface="Calibri"/>
                <a:ea typeface="Calibri"/>
              </a:rPr>
              <a:t>Le sol est lié à notre </a:t>
            </a:r>
            <a:r>
              <a:rPr lang="fr-FR" sz="1800" b="1" strike="noStrike" spc="-1" dirty="0">
                <a:solidFill>
                  <a:srgbClr val="000000"/>
                </a:solidFill>
                <a:latin typeface="Calibri"/>
                <a:ea typeface="Calibri"/>
              </a:rPr>
              <a:t>quotidien</a:t>
            </a:r>
            <a:r>
              <a:rPr lang="fr-FR" sz="1800" b="0" strike="noStrike" spc="-1" dirty="0">
                <a:solidFill>
                  <a:srgbClr val="000000"/>
                </a:solidFill>
                <a:latin typeface="Calibri"/>
                <a:ea typeface="Calibri"/>
              </a:rPr>
              <a:t>, de nombreux « services écosystémiques » que nous utilisons tous les jours dépendent du bon fonctionnement des sols. </a:t>
            </a:r>
            <a:endParaRPr lang="fr-FR" sz="1800" b="0" strike="noStrike" spc="-1" dirty="0">
              <a:latin typeface="Arial"/>
            </a:endParaRPr>
          </a:p>
          <a:p>
            <a:pPr algn="just">
              <a:lnSpc>
                <a:spcPct val="100000"/>
              </a:lnSpc>
            </a:pPr>
            <a:endParaRPr lang="fr-FR" sz="1800" b="0" strike="noStrike" spc="-1" dirty="0">
              <a:latin typeface="Arial"/>
            </a:endParaRPr>
          </a:p>
          <a:p>
            <a:pPr algn="just">
              <a:lnSpc>
                <a:spcPct val="100000"/>
              </a:lnSpc>
            </a:pPr>
            <a:r>
              <a:rPr lang="fr-FR" sz="1800" b="0" strike="noStrike" spc="-1" dirty="0">
                <a:solidFill>
                  <a:srgbClr val="000000"/>
                </a:solidFill>
                <a:latin typeface="Calibri"/>
                <a:ea typeface="Calibri"/>
              </a:rPr>
              <a:t>Les services écosystémiques sont définis comme des </a:t>
            </a:r>
            <a:r>
              <a:rPr lang="fr-FR" sz="1800" b="1" strike="noStrike" spc="-1" dirty="0">
                <a:solidFill>
                  <a:srgbClr val="000000"/>
                </a:solidFill>
                <a:latin typeface="Calibri"/>
                <a:ea typeface="Calibri"/>
              </a:rPr>
              <a:t>avantages socio-économiques retirés par l’être humain de l’utilisation des fonctions écologiques des écosystèmes</a:t>
            </a:r>
            <a:endParaRPr lang="fr-FR" sz="1800" b="0" strike="noStrike" spc="-1" dirty="0">
              <a:latin typeface="Arial"/>
            </a:endParaRPr>
          </a:p>
          <a:p>
            <a:pPr algn="just">
              <a:lnSpc>
                <a:spcPct val="100000"/>
              </a:lnSpc>
            </a:pPr>
            <a:endParaRPr lang="fr-FR" sz="1800" b="0" strike="noStrike" spc="-1" dirty="0">
              <a:latin typeface="Arial"/>
            </a:endParaRPr>
          </a:p>
          <a:p>
            <a:pPr algn="just">
              <a:lnSpc>
                <a:spcPct val="100000"/>
              </a:lnSpc>
            </a:pPr>
            <a:endParaRPr lang="fr-FR" sz="1800" b="0" strike="noStrike" spc="-1" dirty="0">
              <a:latin typeface="Arial"/>
            </a:endParaRPr>
          </a:p>
          <a:p>
            <a:pPr algn="just">
              <a:lnSpc>
                <a:spcPct val="100000"/>
              </a:lnSpc>
            </a:pPr>
            <a:endParaRPr lang="fr-FR" sz="1800" b="0" strike="noStrike" spc="-1" dirty="0">
              <a:latin typeface="Arial"/>
            </a:endParaRPr>
          </a:p>
        </p:txBody>
      </p:sp>
      <p:sp>
        <p:nvSpPr>
          <p:cNvPr id="501" name="CustomShape 4"/>
          <p:cNvSpPr/>
          <p:nvPr/>
        </p:nvSpPr>
        <p:spPr>
          <a:xfrm>
            <a:off x="206280" y="1237320"/>
            <a:ext cx="5534280" cy="1001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7000"/>
              </a:lnSpc>
            </a:pPr>
            <a:r>
              <a:rPr lang="fr-FR" sz="2800" b="1" strike="noStrike" spc="-1">
                <a:solidFill>
                  <a:srgbClr val="047B3E"/>
                </a:solidFill>
                <a:latin typeface="Livvic"/>
                <a:ea typeface="DejaVu Sans"/>
              </a:rPr>
              <a:t>Nous dépendons tous des sols !</a:t>
            </a:r>
            <a:endParaRPr lang="fr-FR" sz="2800" b="0" strike="noStrike" spc="-1">
              <a:latin typeface="Arial"/>
            </a:endParaRPr>
          </a:p>
        </p:txBody>
      </p:sp>
      <p:sp>
        <p:nvSpPr>
          <p:cNvPr id="2" name="CustomShape 4">
            <a:extLst>
              <a:ext uri="{FF2B5EF4-FFF2-40B4-BE49-F238E27FC236}">
                <a16:creationId xmlns:a16="http://schemas.microsoft.com/office/drawing/2014/main" id="{8831E79D-D9F6-3B7E-E457-B3D7C0671C9B}"/>
              </a:ext>
            </a:extLst>
          </p:cNvPr>
          <p:cNvSpPr/>
          <p:nvPr/>
        </p:nvSpPr>
        <p:spPr>
          <a:xfrm>
            <a:off x="4822200" y="223785"/>
            <a:ext cx="7219080" cy="39865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fr-FR" sz="2000" b="1" strike="noStrike" spc="-1" dirty="0">
                <a:solidFill>
                  <a:srgbClr val="DE7646"/>
                </a:solidFill>
                <a:latin typeface="Livvic"/>
                <a:ea typeface="Livvic"/>
              </a:rPr>
              <a:t>LE FOND</a:t>
            </a:r>
            <a:endParaRPr lang="fr-FR" sz="2000" b="0" strike="noStrike" spc="-1" dirty="0">
              <a:latin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 name="Google Shape;210;p8"/>
          <p:cNvPicPr/>
          <p:nvPr/>
        </p:nvPicPr>
        <p:blipFill>
          <a:blip r:embed="rId3"/>
          <a:stretch/>
        </p:blipFill>
        <p:spPr>
          <a:xfrm>
            <a:off x="76320" y="47160"/>
            <a:ext cx="1546560" cy="534960"/>
          </a:xfrm>
          <a:prstGeom prst="rect">
            <a:avLst/>
          </a:prstGeom>
          <a:ln>
            <a:noFill/>
          </a:ln>
        </p:spPr>
      </p:pic>
      <p:sp>
        <p:nvSpPr>
          <p:cNvPr id="517" name="CustomShape 1"/>
          <p:cNvSpPr/>
          <p:nvPr/>
        </p:nvSpPr>
        <p:spPr>
          <a:xfrm>
            <a:off x="653040" y="756720"/>
            <a:ext cx="10680840" cy="360"/>
          </a:xfrm>
          <a:custGeom>
            <a:avLst/>
            <a:gdLst/>
            <a:ahLst/>
            <a:cxnLst/>
            <a:rect l="l" t="t" r="r" b="b"/>
            <a:pathLst>
              <a:path w="21600" h="21600">
                <a:moveTo>
                  <a:pt x="0" y="0"/>
                </a:moveTo>
                <a:lnTo>
                  <a:pt x="21600" y="21600"/>
                </a:lnTo>
              </a:path>
            </a:pathLst>
          </a:custGeom>
          <a:noFill/>
          <a:ln w="38160" cap="rnd">
            <a:solidFill>
              <a:srgbClr val="994F3A"/>
            </a:solidFill>
            <a:prstDash val="dash"/>
            <a:miter/>
          </a:ln>
        </p:spPr>
        <p:style>
          <a:lnRef idx="0">
            <a:scrgbClr r="0" g="0" b="0"/>
          </a:lnRef>
          <a:fillRef idx="0">
            <a:scrgbClr r="0" g="0" b="0"/>
          </a:fillRef>
          <a:effectRef idx="0">
            <a:scrgbClr r="0" g="0" b="0"/>
          </a:effectRef>
          <a:fontRef idx="minor"/>
        </p:style>
        <p:txBody>
          <a:bodyPr/>
          <a:lstStyle/>
          <a:p>
            <a:endParaRPr lang="fr-FR"/>
          </a:p>
        </p:txBody>
      </p:sp>
      <p:sp>
        <p:nvSpPr>
          <p:cNvPr id="518" name="CustomShape 2"/>
          <p:cNvSpPr/>
          <p:nvPr/>
        </p:nvSpPr>
        <p:spPr>
          <a:xfrm>
            <a:off x="222480" y="2087280"/>
            <a:ext cx="4969440" cy="405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fr-FR" sz="2000" b="0" strike="noStrike" spc="-1">
                <a:solidFill>
                  <a:srgbClr val="000000"/>
                </a:solidFill>
                <a:latin typeface="Calibri"/>
                <a:ea typeface="Calibri"/>
              </a:rPr>
              <a:t>Selon le </a:t>
            </a:r>
            <a:r>
              <a:rPr lang="fr-FR" sz="2000" b="1" strike="noStrike" spc="-1">
                <a:solidFill>
                  <a:srgbClr val="000000"/>
                </a:solidFill>
                <a:latin typeface="Calibri"/>
                <a:ea typeface="Calibri"/>
              </a:rPr>
              <a:t>rapport sur l’état des sols publié par la FAO en 2015,</a:t>
            </a:r>
            <a:r>
              <a:rPr lang="fr-FR" sz="2000" b="0" strike="noStrike" spc="-1">
                <a:solidFill>
                  <a:srgbClr val="000000"/>
                </a:solidFill>
                <a:latin typeface="Calibri"/>
                <a:ea typeface="Calibri"/>
              </a:rPr>
              <a:t> </a:t>
            </a:r>
            <a:r>
              <a:rPr lang="fr-FR" sz="2000" b="0" strike="noStrike" spc="-1">
                <a:solidFill>
                  <a:srgbClr val="212529"/>
                </a:solidFill>
                <a:latin typeface="Calibri"/>
                <a:ea typeface="Calibri"/>
              </a:rPr>
              <a:t>la majorité des ressources en sols du monde sont dans un état passable</a:t>
            </a:r>
            <a:r>
              <a:rPr lang="fr-FR" sz="2000" b="1" strike="noStrike" spc="-1">
                <a:solidFill>
                  <a:srgbClr val="212529"/>
                </a:solidFill>
                <a:latin typeface="Calibri"/>
                <a:ea typeface="Calibri"/>
              </a:rPr>
              <a:t>,</a:t>
            </a:r>
            <a:r>
              <a:rPr lang="fr-FR" sz="2000" b="0" strike="noStrike" spc="-1">
                <a:solidFill>
                  <a:srgbClr val="212529"/>
                </a:solidFill>
                <a:latin typeface="Calibri"/>
                <a:ea typeface="Calibri"/>
              </a:rPr>
              <a:t> mauvais ou très mauvais, et que leurs conditions empirent bien plus souvent qu'elles ne s'améliorent. </a:t>
            </a:r>
            <a:endParaRPr lang="fr-FR" sz="2000" b="0" strike="noStrike" spc="-1">
              <a:latin typeface="Arial"/>
            </a:endParaRPr>
          </a:p>
          <a:p>
            <a:pPr algn="just">
              <a:lnSpc>
                <a:spcPct val="100000"/>
              </a:lnSpc>
            </a:pPr>
            <a:endParaRPr lang="fr-FR" sz="2000" b="0" strike="noStrike" spc="-1">
              <a:latin typeface="Arial"/>
            </a:endParaRPr>
          </a:p>
          <a:p>
            <a:pPr algn="just">
              <a:lnSpc>
                <a:spcPct val="100000"/>
              </a:lnSpc>
            </a:pPr>
            <a:r>
              <a:rPr lang="fr-FR" sz="2000" b="0" strike="noStrike" spc="-1">
                <a:solidFill>
                  <a:srgbClr val="212529"/>
                </a:solidFill>
                <a:latin typeface="Calibri"/>
                <a:ea typeface="Calibri"/>
              </a:rPr>
              <a:t>En particulier, </a:t>
            </a:r>
            <a:r>
              <a:rPr lang="fr-FR" sz="2000" b="1" strike="noStrike" spc="-1">
                <a:solidFill>
                  <a:srgbClr val="212529"/>
                </a:solidFill>
                <a:latin typeface="Calibri"/>
                <a:ea typeface="Calibri"/>
              </a:rPr>
              <a:t>33 % des terres sont modérément ou fortement dégradées </a:t>
            </a:r>
            <a:r>
              <a:rPr lang="fr-FR" sz="2000" b="0" strike="noStrike" spc="-1">
                <a:solidFill>
                  <a:srgbClr val="212529"/>
                </a:solidFill>
                <a:latin typeface="Calibri"/>
                <a:ea typeface="Calibri"/>
              </a:rPr>
              <a:t>à cause de l'érosion, de la salinisation, du compactage, de l'acidification et de la pollution chimique des sols.  </a:t>
            </a:r>
            <a:r>
              <a:rPr lang="fr-FR" sz="2000" b="0" strike="noStrike" spc="-1">
                <a:solidFill>
                  <a:srgbClr val="000000"/>
                </a:solidFill>
                <a:latin typeface="Calibri"/>
                <a:ea typeface="Calibri"/>
              </a:rPr>
              <a:t> </a:t>
            </a:r>
            <a:endParaRPr lang="fr-FR" sz="2000" b="0" strike="noStrike" spc="-1">
              <a:latin typeface="Arial"/>
            </a:endParaRPr>
          </a:p>
          <a:p>
            <a:pPr algn="just">
              <a:lnSpc>
                <a:spcPct val="100000"/>
              </a:lnSpc>
            </a:pPr>
            <a:endParaRPr lang="fr-FR" sz="2000" b="0" strike="noStrike" spc="-1">
              <a:latin typeface="Arial"/>
            </a:endParaRPr>
          </a:p>
        </p:txBody>
      </p:sp>
      <p:sp>
        <p:nvSpPr>
          <p:cNvPr id="519" name="CustomShape 3"/>
          <p:cNvSpPr/>
          <p:nvPr/>
        </p:nvSpPr>
        <p:spPr>
          <a:xfrm>
            <a:off x="258120" y="1129680"/>
            <a:ext cx="5167800" cy="1001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7000"/>
              </a:lnSpc>
            </a:pPr>
            <a:r>
              <a:rPr lang="fr-FR" sz="2800" b="1" strike="noStrike" spc="-1">
                <a:solidFill>
                  <a:srgbClr val="047B3E"/>
                </a:solidFill>
                <a:latin typeface="Livvic"/>
                <a:ea typeface="DejaVu Sans"/>
              </a:rPr>
              <a:t>Un fonctionnement menacé </a:t>
            </a:r>
            <a:endParaRPr lang="fr-FR" sz="2800" b="0" strike="noStrike" spc="-1">
              <a:latin typeface="Arial"/>
            </a:endParaRPr>
          </a:p>
        </p:txBody>
      </p:sp>
      <p:sp>
        <p:nvSpPr>
          <p:cNvPr id="520" name="CustomShape 4"/>
          <p:cNvSpPr/>
          <p:nvPr/>
        </p:nvSpPr>
        <p:spPr>
          <a:xfrm>
            <a:off x="7657200" y="5716800"/>
            <a:ext cx="4039920" cy="60876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spAutoFit/>
          </a:bodyPr>
          <a:lstStyle/>
          <a:p>
            <a:pPr>
              <a:lnSpc>
                <a:spcPct val="100000"/>
              </a:lnSpc>
            </a:pPr>
            <a:r>
              <a:rPr lang="fr-FR" sz="1400" b="0" strike="noStrike" spc="-1">
                <a:solidFill>
                  <a:srgbClr val="000000"/>
                </a:solidFill>
                <a:latin typeface="Calibri"/>
                <a:ea typeface="Calibri"/>
              </a:rPr>
              <a:t>Les 13 phénomènes de dégradation des sols abordés dans la Fresque du Sol</a:t>
            </a:r>
            <a:endParaRPr lang="fr-FR" sz="1400" b="0" strike="noStrike" spc="-1">
              <a:latin typeface="Arial"/>
            </a:endParaRPr>
          </a:p>
        </p:txBody>
      </p:sp>
      <p:pic>
        <p:nvPicPr>
          <p:cNvPr id="521" name="Google Shape;216;p8"/>
          <p:cNvPicPr/>
          <p:nvPr/>
        </p:nvPicPr>
        <p:blipFill>
          <a:blip r:embed="rId4"/>
          <a:stretch/>
        </p:blipFill>
        <p:spPr>
          <a:xfrm>
            <a:off x="5427720" y="974880"/>
            <a:ext cx="1473120" cy="1378440"/>
          </a:xfrm>
          <a:prstGeom prst="rect">
            <a:avLst/>
          </a:prstGeom>
          <a:ln>
            <a:noFill/>
          </a:ln>
        </p:spPr>
      </p:pic>
      <p:pic>
        <p:nvPicPr>
          <p:cNvPr id="522" name="Google Shape;217;p8"/>
          <p:cNvPicPr/>
          <p:nvPr/>
        </p:nvPicPr>
        <p:blipFill>
          <a:blip r:embed="rId5"/>
          <a:stretch/>
        </p:blipFill>
        <p:spPr>
          <a:xfrm>
            <a:off x="7022160" y="974880"/>
            <a:ext cx="1473120" cy="1397160"/>
          </a:xfrm>
          <a:prstGeom prst="rect">
            <a:avLst/>
          </a:prstGeom>
          <a:ln>
            <a:noFill/>
          </a:ln>
        </p:spPr>
      </p:pic>
      <p:pic>
        <p:nvPicPr>
          <p:cNvPr id="523" name="Google Shape;218;p8"/>
          <p:cNvPicPr/>
          <p:nvPr/>
        </p:nvPicPr>
        <p:blipFill>
          <a:blip r:embed="rId6"/>
          <a:stretch/>
        </p:blipFill>
        <p:spPr>
          <a:xfrm>
            <a:off x="8616960" y="976680"/>
            <a:ext cx="1473120" cy="1393560"/>
          </a:xfrm>
          <a:prstGeom prst="rect">
            <a:avLst/>
          </a:prstGeom>
          <a:ln>
            <a:noFill/>
          </a:ln>
        </p:spPr>
      </p:pic>
      <p:pic>
        <p:nvPicPr>
          <p:cNvPr id="524" name="Google Shape;219;p8"/>
          <p:cNvPicPr/>
          <p:nvPr/>
        </p:nvPicPr>
        <p:blipFill>
          <a:blip r:embed="rId7"/>
          <a:stretch/>
        </p:blipFill>
        <p:spPr>
          <a:xfrm>
            <a:off x="10211400" y="987480"/>
            <a:ext cx="1473120" cy="1371600"/>
          </a:xfrm>
          <a:prstGeom prst="rect">
            <a:avLst/>
          </a:prstGeom>
          <a:ln>
            <a:noFill/>
          </a:ln>
        </p:spPr>
      </p:pic>
      <p:pic>
        <p:nvPicPr>
          <p:cNvPr id="525" name="Google Shape;220;p8"/>
          <p:cNvPicPr/>
          <p:nvPr/>
        </p:nvPicPr>
        <p:blipFill>
          <a:blip r:embed="rId8"/>
          <a:stretch/>
        </p:blipFill>
        <p:spPr>
          <a:xfrm>
            <a:off x="5427720" y="2477880"/>
            <a:ext cx="1473120" cy="1371600"/>
          </a:xfrm>
          <a:prstGeom prst="rect">
            <a:avLst/>
          </a:prstGeom>
          <a:ln>
            <a:noFill/>
          </a:ln>
        </p:spPr>
      </p:pic>
      <p:pic>
        <p:nvPicPr>
          <p:cNvPr id="526" name="Google Shape;221;p8"/>
          <p:cNvPicPr/>
          <p:nvPr/>
        </p:nvPicPr>
        <p:blipFill>
          <a:blip r:embed="rId9"/>
          <a:stretch/>
        </p:blipFill>
        <p:spPr>
          <a:xfrm>
            <a:off x="7022160" y="2487960"/>
            <a:ext cx="1473120" cy="1362600"/>
          </a:xfrm>
          <a:prstGeom prst="rect">
            <a:avLst/>
          </a:prstGeom>
          <a:ln>
            <a:noFill/>
          </a:ln>
        </p:spPr>
      </p:pic>
      <p:pic>
        <p:nvPicPr>
          <p:cNvPr id="527" name="Google Shape;222;p8"/>
          <p:cNvPicPr/>
          <p:nvPr/>
        </p:nvPicPr>
        <p:blipFill>
          <a:blip r:embed="rId10"/>
          <a:stretch/>
        </p:blipFill>
        <p:spPr>
          <a:xfrm>
            <a:off x="8616960" y="2468880"/>
            <a:ext cx="1473120" cy="1360800"/>
          </a:xfrm>
          <a:prstGeom prst="rect">
            <a:avLst/>
          </a:prstGeom>
          <a:ln>
            <a:noFill/>
          </a:ln>
        </p:spPr>
      </p:pic>
      <p:pic>
        <p:nvPicPr>
          <p:cNvPr id="528" name="Google Shape;223;p8"/>
          <p:cNvPicPr/>
          <p:nvPr/>
        </p:nvPicPr>
        <p:blipFill>
          <a:blip r:embed="rId11"/>
          <a:stretch/>
        </p:blipFill>
        <p:spPr>
          <a:xfrm>
            <a:off x="10211400" y="2465640"/>
            <a:ext cx="1473120" cy="1407600"/>
          </a:xfrm>
          <a:prstGeom prst="rect">
            <a:avLst/>
          </a:prstGeom>
          <a:ln>
            <a:noFill/>
          </a:ln>
        </p:spPr>
      </p:pic>
      <p:pic>
        <p:nvPicPr>
          <p:cNvPr id="529" name="Google Shape;224;p8"/>
          <p:cNvPicPr/>
          <p:nvPr/>
        </p:nvPicPr>
        <p:blipFill>
          <a:blip r:embed="rId12"/>
          <a:stretch/>
        </p:blipFill>
        <p:spPr>
          <a:xfrm>
            <a:off x="5427720" y="3974040"/>
            <a:ext cx="1473120" cy="1374120"/>
          </a:xfrm>
          <a:prstGeom prst="rect">
            <a:avLst/>
          </a:prstGeom>
          <a:ln>
            <a:noFill/>
          </a:ln>
        </p:spPr>
      </p:pic>
      <p:pic>
        <p:nvPicPr>
          <p:cNvPr id="530" name="Google Shape;225;p8"/>
          <p:cNvPicPr/>
          <p:nvPr/>
        </p:nvPicPr>
        <p:blipFill>
          <a:blip r:embed="rId13"/>
          <a:stretch/>
        </p:blipFill>
        <p:spPr>
          <a:xfrm>
            <a:off x="7022160" y="3967200"/>
            <a:ext cx="1473120" cy="1358640"/>
          </a:xfrm>
          <a:prstGeom prst="rect">
            <a:avLst/>
          </a:prstGeom>
          <a:ln>
            <a:noFill/>
          </a:ln>
        </p:spPr>
      </p:pic>
      <p:pic>
        <p:nvPicPr>
          <p:cNvPr id="531" name="Google Shape;226;p8"/>
          <p:cNvPicPr/>
          <p:nvPr/>
        </p:nvPicPr>
        <p:blipFill>
          <a:blip r:embed="rId14"/>
          <a:stretch/>
        </p:blipFill>
        <p:spPr>
          <a:xfrm>
            <a:off x="8616960" y="3977640"/>
            <a:ext cx="1473120" cy="1348560"/>
          </a:xfrm>
          <a:prstGeom prst="rect">
            <a:avLst/>
          </a:prstGeom>
          <a:ln>
            <a:noFill/>
          </a:ln>
        </p:spPr>
      </p:pic>
      <p:pic>
        <p:nvPicPr>
          <p:cNvPr id="532" name="Google Shape;227;p8"/>
          <p:cNvPicPr/>
          <p:nvPr/>
        </p:nvPicPr>
        <p:blipFill>
          <a:blip r:embed="rId15"/>
          <a:stretch/>
        </p:blipFill>
        <p:spPr>
          <a:xfrm>
            <a:off x="10255680" y="3977640"/>
            <a:ext cx="1441440" cy="1348560"/>
          </a:xfrm>
          <a:prstGeom prst="rect">
            <a:avLst/>
          </a:prstGeom>
          <a:ln>
            <a:noFill/>
          </a:ln>
        </p:spPr>
      </p:pic>
      <p:pic>
        <p:nvPicPr>
          <p:cNvPr id="533" name="Google Shape;228;p8"/>
          <p:cNvPicPr/>
          <p:nvPr/>
        </p:nvPicPr>
        <p:blipFill>
          <a:blip r:embed="rId16"/>
          <a:stretch/>
        </p:blipFill>
        <p:spPr>
          <a:xfrm>
            <a:off x="5504040" y="5409720"/>
            <a:ext cx="1441440" cy="1356480"/>
          </a:xfrm>
          <a:prstGeom prst="rect">
            <a:avLst/>
          </a:prstGeom>
          <a:ln>
            <a:noFill/>
          </a:ln>
        </p:spPr>
      </p:pic>
      <p:sp>
        <p:nvSpPr>
          <p:cNvPr id="2" name="CustomShape 4">
            <a:extLst>
              <a:ext uri="{FF2B5EF4-FFF2-40B4-BE49-F238E27FC236}">
                <a16:creationId xmlns:a16="http://schemas.microsoft.com/office/drawing/2014/main" id="{260DF4D0-E502-94BF-1382-CC8105F91864}"/>
              </a:ext>
            </a:extLst>
          </p:cNvPr>
          <p:cNvSpPr/>
          <p:nvPr/>
        </p:nvSpPr>
        <p:spPr>
          <a:xfrm>
            <a:off x="4822200" y="223785"/>
            <a:ext cx="7219080" cy="39865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fr-FR" sz="2000" b="1" strike="noStrike" spc="-1" dirty="0">
                <a:solidFill>
                  <a:srgbClr val="DE7646"/>
                </a:solidFill>
                <a:latin typeface="Livvic"/>
                <a:ea typeface="Livvic"/>
              </a:rPr>
              <a:t>LE FOND</a:t>
            </a:r>
            <a:endParaRPr lang="fr-FR" sz="2000" b="0" strike="noStrike" spc="-1" dirty="0">
              <a:latin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5587</TotalTime>
  <Words>2400</Words>
  <Application>Microsoft Office PowerPoint</Application>
  <PresentationFormat>Grand écran</PresentationFormat>
  <Paragraphs>170</Paragraphs>
  <Slides>23</Slides>
  <Notes>7</Notes>
  <HiddenSlides>0</HiddenSlides>
  <MMClips>0</MMClips>
  <ScaleCrop>false</ScaleCrop>
  <HeadingPairs>
    <vt:vector size="6" baseType="variant">
      <vt:variant>
        <vt:lpstr>Polices utilisées</vt:lpstr>
      </vt:variant>
      <vt:variant>
        <vt:i4>10</vt:i4>
      </vt:variant>
      <vt:variant>
        <vt:lpstr>Thème</vt:lpstr>
      </vt:variant>
      <vt:variant>
        <vt:i4>5</vt:i4>
      </vt:variant>
      <vt:variant>
        <vt:lpstr>Titres des diapositives</vt:lpstr>
      </vt:variant>
      <vt:variant>
        <vt:i4>23</vt:i4>
      </vt:variant>
    </vt:vector>
  </HeadingPairs>
  <TitlesOfParts>
    <vt:vector size="38" baseType="lpstr">
      <vt:lpstr>Arial</vt:lpstr>
      <vt:lpstr>Calibri</vt:lpstr>
      <vt:lpstr>Livvic</vt:lpstr>
      <vt:lpstr>Merriweather</vt:lpstr>
      <vt:lpstr>Noto Sans Symbols</vt:lpstr>
      <vt:lpstr>Raleway</vt:lpstr>
      <vt:lpstr>Sofia Sans Semi Condensed</vt:lpstr>
      <vt:lpstr>Symbol</vt:lpstr>
      <vt:lpstr>Times New Roman</vt:lpstr>
      <vt:lpstr>Wingdings</vt:lpstr>
      <vt:lpstr>Office Theme</vt:lpstr>
      <vt:lpstr>Office Theme</vt:lpstr>
      <vt:lpstr>Office Theme</vt:lpstr>
      <vt:lpstr>Office Theme</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PIERART Antoine</dc:creator>
  <dc:description/>
  <cp:lastModifiedBy>Sophie RAOUS</cp:lastModifiedBy>
  <cp:revision>180</cp:revision>
  <dcterms:created xsi:type="dcterms:W3CDTF">2022-12-09T13:09:53Z</dcterms:created>
  <dcterms:modified xsi:type="dcterms:W3CDTF">2023-10-28T08:14:33Z</dcterms:modified>
  <dc:language>fr-FR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7</vt:i4>
  </property>
  <property fmtid="{D5CDD505-2E9C-101B-9397-08002B2CF9AE}" pid="8" name="PresentationFormat">
    <vt:lpwstr>Grand écran</vt:lpwstr>
  </property>
  <property fmtid="{D5CDD505-2E9C-101B-9397-08002B2CF9AE}" pid="9" name="ScaleCrop">
    <vt:bool>false</vt:bool>
  </property>
  <property fmtid="{D5CDD505-2E9C-101B-9397-08002B2CF9AE}" pid="10" name="ShareDoc">
    <vt:bool>false</vt:bool>
  </property>
  <property fmtid="{D5CDD505-2E9C-101B-9397-08002B2CF9AE}" pid="11" name="Slides">
    <vt:i4>66</vt:i4>
  </property>
</Properties>
</file>