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64" r:id="rId5"/>
    <p:sldId id="265" r:id="rId6"/>
    <p:sldId id="261" r:id="rId7"/>
  </p:sldIdLst>
  <p:sldSz cx="12192000" cy="6858000"/>
  <p:notesSz cx="7102475" cy="10233025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5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114"/>
      </p:cViewPr>
      <p:guideLst>
        <p:guide orient="horz" pos="436"/>
        <p:guide pos="5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8583799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0" tIns="49525" rIns="99050" bIns="49525" rtlCol="0"/>
          <a:lstStyle>
            <a:lvl1pPr algn="l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8624194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0" tIns="49525" rIns="99050" bIns="49525" rtlCol="0"/>
          <a:lstStyle>
            <a:lvl1pPr algn="r">
              <a:defRPr sz="1300"/>
            </a:lvl1pPr>
          </a:lstStyle>
          <a:p>
            <a:pPr>
              <a:defRPr/>
            </a:pPr>
            <a:fld id="{42B29B78-318C-4185-BEC5-2511268B17EB}" type="datetimeFigureOut">
              <a:rPr lang="fr-FR"/>
              <a:t>04/11/2025</a:t>
            </a:fld>
            <a:endParaRPr lang="fr-FR"/>
          </a:p>
        </p:txBody>
      </p:sp>
      <p:sp>
        <p:nvSpPr>
          <p:cNvPr id="716440917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0" tIns="49525" rIns="99050" bIns="49525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684753076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710248" y="4860687"/>
            <a:ext cx="5681980" cy="4604862"/>
          </a:xfrm>
          <a:prstGeom prst="rect">
            <a:avLst/>
          </a:prstGeom>
        </p:spPr>
        <p:txBody>
          <a:bodyPr vert="horz" lIns="99050" tIns="49525" rIns="99050" bIns="49525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80268414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719597"/>
            <a:ext cx="3077739" cy="511651"/>
          </a:xfrm>
          <a:prstGeom prst="rect">
            <a:avLst/>
          </a:prstGeom>
        </p:spPr>
        <p:txBody>
          <a:bodyPr vert="horz" lIns="99050" tIns="49525" rIns="99050" bIns="4952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93020868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4023092" y="9719597"/>
            <a:ext cx="3077739" cy="511651"/>
          </a:xfrm>
          <a:prstGeom prst="rect">
            <a:avLst/>
          </a:prstGeom>
        </p:spPr>
        <p:txBody>
          <a:bodyPr vert="horz" lIns="99050" tIns="49525" rIns="99050" bIns="49525" rtlCol="0" anchor="b"/>
          <a:lstStyle>
            <a:lvl1pPr algn="r">
              <a:defRPr sz="1300"/>
            </a:lvl1pPr>
          </a:lstStyle>
          <a:p>
            <a:pPr>
              <a:defRPr/>
            </a:pPr>
            <a:fld id="{26A484A9-4F93-4C26-BE4D-0D9C64E066B8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31764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66009322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167977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88603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712526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5858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2B09E-EF09-D9CC-95DC-856F048CFB2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886034" name="Espace réservé de l'image des diapositives 1">
            <a:extLst>
              <a:ext uri="{FF2B5EF4-FFF2-40B4-BE49-F238E27FC236}">
                <a16:creationId xmlns:a16="http://schemas.microsoft.com/office/drawing/2014/main" id="{E7A4336D-BE7E-2FE1-E49E-7F44C6829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7125263" name="Espace réservé des notes 2">
            <a:extLst>
              <a:ext uri="{FF2B5EF4-FFF2-40B4-BE49-F238E27FC236}">
                <a16:creationId xmlns:a16="http://schemas.microsoft.com/office/drawing/2014/main" id="{3EBC498D-1035-9BEA-B4ED-D0BB9C4B1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5858700" name="Espace réservé du numéro de diapositive 3">
            <a:extLst>
              <a:ext uri="{FF2B5EF4-FFF2-40B4-BE49-F238E27FC236}">
                <a16:creationId xmlns:a16="http://schemas.microsoft.com/office/drawing/2014/main" id="{2B60F27B-DBBA-FFC6-3566-5FE53991E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0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2328-E249-C83A-B950-5D4E5F68AB5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886034" name="Espace réservé de l'image des diapositives 1">
            <a:extLst>
              <a:ext uri="{FF2B5EF4-FFF2-40B4-BE49-F238E27FC236}">
                <a16:creationId xmlns:a16="http://schemas.microsoft.com/office/drawing/2014/main" id="{824ADFF3-E85E-1E7A-E589-4ED7C5EC9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7125263" name="Espace réservé des notes 2">
            <a:extLst>
              <a:ext uri="{FF2B5EF4-FFF2-40B4-BE49-F238E27FC236}">
                <a16:creationId xmlns:a16="http://schemas.microsoft.com/office/drawing/2014/main" id="{B05FAEE9-B517-5F5B-7DC2-BFCA730232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5858700" name="Espace réservé du numéro de diapositive 3">
            <a:extLst>
              <a:ext uri="{FF2B5EF4-FFF2-40B4-BE49-F238E27FC236}">
                <a16:creationId xmlns:a16="http://schemas.microsoft.com/office/drawing/2014/main" id="{E44D913C-4C70-5211-F634-56A094736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F8B68-A570-D3C3-C0E1-2F8BDFCE980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886034" name="Espace réservé de l'image des diapositives 1">
            <a:extLst>
              <a:ext uri="{FF2B5EF4-FFF2-40B4-BE49-F238E27FC236}">
                <a16:creationId xmlns:a16="http://schemas.microsoft.com/office/drawing/2014/main" id="{8242E433-BCF7-F40C-29B2-52BF68B23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7125263" name="Espace réservé des notes 2">
            <a:extLst>
              <a:ext uri="{FF2B5EF4-FFF2-40B4-BE49-F238E27FC236}">
                <a16:creationId xmlns:a16="http://schemas.microsoft.com/office/drawing/2014/main" id="{3B003FE9-D273-3611-4BAA-9036E0CEE5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5858700" name="Espace réservé du numéro de diapositive 3">
            <a:extLst>
              <a:ext uri="{FF2B5EF4-FFF2-40B4-BE49-F238E27FC236}">
                <a16:creationId xmlns:a16="http://schemas.microsoft.com/office/drawing/2014/main" id="{DBB08C54-D038-AEBC-3BA4-77634136B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1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870687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648990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97429923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A484A9-4F93-4C26-BE4D-0D9C64E066B8}" type="slidenum">
              <a:rPr lang="fr-FR"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244005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17151176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86425090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  <p:pic>
        <p:nvPicPr>
          <p:cNvPr id="2119398309" name="Picture 2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251520" y="6237312"/>
            <a:ext cx="627137" cy="57501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474610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136719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14893708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8B0FDC-CD53-4B0A-9239-A1A61F5BCE87}" type="datetime1">
              <a:rPr lang="fr-FR"/>
              <a:t>04/11/2025</a:t>
            </a:fld>
            <a:endParaRPr lang="fr-FR"/>
          </a:p>
        </p:txBody>
      </p:sp>
      <p:sp>
        <p:nvSpPr>
          <p:cNvPr id="72972151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719634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060542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73650092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A30348E-249C-4105-B781-685B521BB806}" type="datetime1">
              <a:rPr lang="fr-FR"/>
              <a:t>04/11/2025</a:t>
            </a:fld>
            <a:endParaRPr lang="fr-FR"/>
          </a:p>
        </p:txBody>
      </p:sp>
      <p:sp>
        <p:nvSpPr>
          <p:cNvPr id="208727066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7106005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0501350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54330949" name="Espace réservé du pied de page 4"/>
          <p:cNvSpPr txBox="1"/>
          <p:nvPr userDrawn="1"/>
        </p:nvSpPr>
        <p:spPr bwMode="auto"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987513274" name="Titre 1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29332957" name="Espace réservé de la date 1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132876-7AE8-45DA-829D-7F687C5B404A}" type="datetime1">
              <a:rPr lang="fr-FR"/>
              <a:t>04/11/2025</a:t>
            </a:fld>
            <a:endParaRPr lang="fr-FR"/>
          </a:p>
        </p:txBody>
      </p:sp>
      <p:sp>
        <p:nvSpPr>
          <p:cNvPr id="1183965870" name="Espace réservé du numéro de diapositive 1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7879511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3333877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6726478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5600119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04989990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36722462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4722BE5-0D72-43A8-90E7-27A66608B1F3}" type="datetime1">
              <a:rPr lang="fr-FR"/>
              <a:t>04/11/2025</a:t>
            </a:fld>
            <a:endParaRPr lang="fr-FR"/>
          </a:p>
        </p:txBody>
      </p:sp>
      <p:sp>
        <p:nvSpPr>
          <p:cNvPr id="56529658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  <p:sp>
        <p:nvSpPr>
          <p:cNvPr id="927324537" name="Espace réservé du pied de page 4"/>
          <p:cNvSpPr txBox="1"/>
          <p:nvPr userDrawn="1"/>
        </p:nvSpPr>
        <p:spPr bwMode="auto"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81676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76003972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D186B8-BAAD-492A-A3B3-DAF6EBA66868}" type="datetime1">
              <a:rPr lang="fr-FR"/>
              <a:t>04/11/2025</a:t>
            </a:fld>
            <a:endParaRPr lang="fr-FR"/>
          </a:p>
        </p:txBody>
      </p:sp>
      <p:sp>
        <p:nvSpPr>
          <p:cNvPr id="12778235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7556605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AD77488-1CC6-4D00-B662-5407ED5663B1}" type="datetime1">
              <a:rPr lang="fr-FR"/>
              <a:t>04/11/2025</a:t>
            </a:fld>
            <a:endParaRPr lang="fr-FR"/>
          </a:p>
        </p:txBody>
      </p:sp>
      <p:sp>
        <p:nvSpPr>
          <p:cNvPr id="2094718789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822917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7036446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4850708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70487289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7F236F-4301-4442-B31E-958343851CA6}" type="datetime1">
              <a:rPr lang="fr-FR"/>
              <a:t>04/11/2025</a:t>
            </a:fld>
            <a:endParaRPr lang="fr-FR"/>
          </a:p>
        </p:txBody>
      </p:sp>
      <p:sp>
        <p:nvSpPr>
          <p:cNvPr id="169258130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571725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60673379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749460149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340629316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299D3C-D5CA-4B90-9611-08B61948807D}" type="datetime1">
              <a:rPr lang="fr-FR"/>
              <a:t>04/11/2025</a:t>
            </a:fld>
            <a:endParaRPr lang="fr-FR"/>
          </a:p>
        </p:txBody>
      </p:sp>
      <p:sp>
        <p:nvSpPr>
          <p:cNvPr id="27375497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232461" name="Rectangle 6"/>
          <p:cNvSpPr/>
          <p:nvPr userDrawn="1"/>
        </p:nvSpPr>
        <p:spPr bwMode="auto">
          <a:xfrm>
            <a:off x="0" y="6237312"/>
            <a:ext cx="12192000" cy="620688"/>
          </a:xfrm>
          <a:prstGeom prst="rect">
            <a:avLst/>
          </a:prstGeom>
          <a:solidFill>
            <a:srgbClr val="BD9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1364802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3980215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01904801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CCCFD1-6659-4C11-894B-1CDAF902C52F}" type="datetime1">
              <a:rPr lang="fr-FR"/>
              <a:t>04/11/2025</a:t>
            </a:fld>
            <a:endParaRPr lang="fr-FR"/>
          </a:p>
        </p:txBody>
      </p:sp>
      <p:sp>
        <p:nvSpPr>
          <p:cNvPr id="201120342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D84CFB-B635-4313-B0B0-5DC5BD473A21}" type="slidenum">
              <a:rPr lang="fr-FR"/>
              <a:t>‹N°›</a:t>
            </a:fld>
            <a:endParaRPr lang="fr-FR"/>
          </a:p>
        </p:txBody>
      </p:sp>
      <p:pic>
        <p:nvPicPr>
          <p:cNvPr id="751407471" name="Picture 2"/>
          <p:cNvPicPr>
            <a:picLocks noChangeAspect="1" noChangeArrowheads="1"/>
          </p:cNvPicPr>
          <p:nvPr userDrawn="1"/>
        </p:nvPicPr>
        <p:blipFill>
          <a:blip r:embed="rId11"/>
          <a:stretch/>
        </p:blipFill>
        <p:spPr bwMode="auto">
          <a:xfrm>
            <a:off x="251520" y="6237312"/>
            <a:ext cx="627137" cy="5750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70993374" name="Espace réservé du pied de page 4"/>
          <p:cNvSpPr txBox="1"/>
          <p:nvPr userDrawn="1"/>
        </p:nvSpPr>
        <p:spPr bwMode="auto">
          <a:xfrm>
            <a:off x="4172199" y="641873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/>
              <a:t>Séminaire RMT – Bordeaux 18 novembre 2025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video" Target="../media/media1.mp4"/><Relationship Id="rId16" Type="http://schemas.openxmlformats.org/officeDocument/2006/relationships/image" Target="../media/image13.jp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2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jpe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ols-et-territoires.org/projets/iprsol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Vidéo 14">
            <a:hlinkClick r:id="" action="ppaction://media"/>
            <a:extLst>
              <a:ext uri="{FF2B5EF4-FFF2-40B4-BE49-F238E27FC236}">
                <a16:creationId xmlns:a16="http://schemas.microsoft.com/office/drawing/2014/main" id="{15D0FA89-0394-C343-8D3F-2EE6153C6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190530" y="663551"/>
            <a:ext cx="620643" cy="620643"/>
          </a:xfrm>
          <a:prstGeom prst="ellipse">
            <a:avLst/>
          </a:prstGeom>
        </p:spPr>
      </p:pic>
      <p:sp>
        <p:nvSpPr>
          <p:cNvPr id="1953125919" name="Sous-titre 5"/>
          <p:cNvSpPr>
            <a:spLocks noGrp="1"/>
          </p:cNvSpPr>
          <p:nvPr>
            <p:ph type="subTitle" idx="1"/>
          </p:nvPr>
        </p:nvSpPr>
        <p:spPr bwMode="auto">
          <a:xfrm>
            <a:off x="2590455" y="4538687"/>
            <a:ext cx="9144000" cy="1655762"/>
          </a:xfrm>
        </p:spPr>
        <p:txBody>
          <a:bodyPr anchor="b"/>
          <a:lstStyle/>
          <a:p>
            <a:pPr algn="r">
              <a:defRPr/>
            </a:pPr>
            <a:r>
              <a:rPr lang="fr-FR" dirty="0"/>
              <a:t>Noémie POUSSE, ONF</a:t>
            </a:r>
          </a:p>
        </p:txBody>
      </p:sp>
      <p:pic>
        <p:nvPicPr>
          <p:cNvPr id="1953055290" name="Picture 2" descr="T:\GISSOL\instances_gissol\secretariat_permanent\groupes\conference_orientation_2016\trame_interventions\logo_RMTSols_RVB_couleur_300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23528" y="260648"/>
            <a:ext cx="2914574" cy="26173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56180231" name="Titre 4"/>
          <p:cNvSpPr>
            <a:spLocks noGrp="1"/>
          </p:cNvSpPr>
          <p:nvPr>
            <p:ph type="ctrTitle"/>
          </p:nvPr>
        </p:nvSpPr>
        <p:spPr bwMode="auto">
          <a:xfrm>
            <a:off x="3073675" y="663551"/>
            <a:ext cx="8715335" cy="3253933"/>
          </a:xfrm>
        </p:spPr>
        <p:txBody>
          <a:bodyPr anchor="ctr" anchorCtr="0">
            <a:noAutofit/>
          </a:bodyPr>
          <a:lstStyle/>
          <a:p>
            <a:pPr>
              <a:defRPr/>
            </a:pPr>
            <a:r>
              <a:rPr lang="fr-FR" dirty="0" err="1"/>
              <a:t>IPRSol</a:t>
            </a:r>
            <a:endParaRPr dirty="0"/>
          </a:p>
        </p:txBody>
      </p:sp>
      <p:pic>
        <p:nvPicPr>
          <p:cNvPr id="673323320" name="Image 1" descr="Une image contenant texte, Police, capture d’écran&#10;&#10;Le contenu généré par l’IA peut être incorrect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56267" y="4822750"/>
            <a:ext cx="3212383" cy="1242885"/>
          </a:xfrm>
          <a:prstGeom prst="rect">
            <a:avLst/>
          </a:prstGeom>
        </p:spPr>
      </p:pic>
      <p:pic>
        <p:nvPicPr>
          <p:cNvPr id="2" name="Image 1" descr="Une image contenant text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0657330E-DD3F-659F-DFC6-D59A7B85EA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000" y="260648"/>
            <a:ext cx="2597061" cy="1403360"/>
          </a:xfrm>
          <a:prstGeom prst="rect">
            <a:avLst/>
          </a:prstGeom>
        </p:spPr>
      </p:pic>
      <p:pic>
        <p:nvPicPr>
          <p:cNvPr id="3" name="Google Shape;113;p1">
            <a:extLst>
              <a:ext uri="{FF2B5EF4-FFF2-40B4-BE49-F238E27FC236}">
                <a16:creationId xmlns:a16="http://schemas.microsoft.com/office/drawing/2014/main" id="{7015537A-CBF1-4E4E-4C1F-6ED637DBC556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198" y="4662252"/>
            <a:ext cx="1315335" cy="1500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8225848-78CD-1D31-2412-3759AC752907}"/>
              </a:ext>
            </a:extLst>
          </p:cNvPr>
          <p:cNvGrpSpPr>
            <a:grpSpLocks noChangeAspect="1"/>
          </p:cNvGrpSpPr>
          <p:nvPr/>
        </p:nvGrpSpPr>
        <p:grpSpPr>
          <a:xfrm>
            <a:off x="3870294" y="2862252"/>
            <a:ext cx="7122095" cy="1800000"/>
            <a:chOff x="1197297" y="3133733"/>
            <a:chExt cx="9334641" cy="235918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20F8FFD-9A3A-A20A-78B5-21D3BCBB980E}"/>
                </a:ext>
              </a:extLst>
            </p:cNvPr>
            <p:cNvGrpSpPr/>
            <p:nvPr/>
          </p:nvGrpSpPr>
          <p:grpSpPr>
            <a:xfrm>
              <a:off x="1197297" y="3133733"/>
              <a:ext cx="9230478" cy="2359187"/>
              <a:chOff x="1539122" y="2763618"/>
              <a:chExt cx="9230478" cy="2359187"/>
            </a:xfrm>
          </p:grpSpPr>
          <p:pic>
            <p:nvPicPr>
              <p:cNvPr id="7" name="Google Shape;107;p1">
                <a:extLst>
                  <a:ext uri="{FF2B5EF4-FFF2-40B4-BE49-F238E27FC236}">
                    <a16:creationId xmlns:a16="http://schemas.microsoft.com/office/drawing/2014/main" id="{0EACC9EE-027A-43B7-DB18-E1D67893CE1B}"/>
                  </a:ext>
                </a:extLst>
              </p:cNvPr>
              <p:cNvPicPr preferRelativeResize="0"/>
              <p:nvPr/>
            </p:nvPicPr>
            <p:blipFill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5875" y="3858755"/>
                <a:ext cx="2705061" cy="1016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8;p1">
                <a:extLst>
                  <a:ext uri="{FF2B5EF4-FFF2-40B4-BE49-F238E27FC236}">
                    <a16:creationId xmlns:a16="http://schemas.microsoft.com/office/drawing/2014/main" id="{BF3A8476-94CD-AAD7-237E-5BD2179D810A}"/>
                  </a:ext>
                </a:extLst>
              </p:cNvPr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948230" y="2763618"/>
                <a:ext cx="38100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9;p1">
                <a:extLst>
                  <a:ext uri="{FF2B5EF4-FFF2-40B4-BE49-F238E27FC236}">
                    <a16:creationId xmlns:a16="http://schemas.microsoft.com/office/drawing/2014/main" id="{825000FB-475B-B36F-7692-47F615548B4C}"/>
                  </a:ext>
                </a:extLst>
              </p:cNvPr>
              <p:cNvPicPr preferRelativeResize="0"/>
              <p:nvPr/>
            </p:nvPicPr>
            <p:blipFill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47200" y="3700405"/>
                <a:ext cx="1422400" cy="1422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110;p1">
                <a:extLst>
                  <a:ext uri="{FF2B5EF4-FFF2-40B4-BE49-F238E27FC236}">
                    <a16:creationId xmlns:a16="http://schemas.microsoft.com/office/drawing/2014/main" id="{8118DDD1-CED9-1526-0C57-4DD5D2AC358F}"/>
                  </a:ext>
                </a:extLst>
              </p:cNvPr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670100" y="3611355"/>
                <a:ext cx="1219200" cy="1422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111;p1">
                <a:extLst>
                  <a:ext uri="{FF2B5EF4-FFF2-40B4-BE49-F238E27FC236}">
                    <a16:creationId xmlns:a16="http://schemas.microsoft.com/office/drawing/2014/main" id="{DB7DEA7B-1BF7-3617-CAE0-59D0041DEB6A}"/>
                  </a:ext>
                </a:extLst>
              </p:cNvPr>
              <p:cNvPicPr preferRelativeResize="0"/>
              <p:nvPr/>
            </p:nvPicPr>
            <p:blipFill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63625" y="3858761"/>
                <a:ext cx="1518227" cy="11056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12;p1">
                <a:extLst>
                  <a:ext uri="{FF2B5EF4-FFF2-40B4-BE49-F238E27FC236}">
                    <a16:creationId xmlns:a16="http://schemas.microsoft.com/office/drawing/2014/main" id="{F96C675B-CE84-1452-0006-282A126FAEF0}"/>
                  </a:ext>
                </a:extLst>
              </p:cNvPr>
              <p:cNvPicPr preferRelativeResize="0"/>
              <p:nvPr/>
            </p:nvPicPr>
            <p:blipFill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9122" y="2923703"/>
                <a:ext cx="3071825" cy="7214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332;p13">
              <a:extLst>
                <a:ext uri="{FF2B5EF4-FFF2-40B4-BE49-F238E27FC236}">
                  <a16:creationId xmlns:a16="http://schemas.microsoft.com/office/drawing/2014/main" id="{A0B53A24-5AF9-858B-DAB7-94D6CA42694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901212" y="3370524"/>
              <a:ext cx="1630726" cy="429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8"/>
    </mc:Choice>
    <mc:Fallback>
      <p:transition spd="slow" advTm="1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8281507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D84CFB-B635-4313-B0B0-5DC5BD473A21}" type="slidenum">
              <a:rPr lang="fr-FR"/>
              <a:t>2</a:t>
            </a:fld>
            <a:endParaRPr lang="fr-FR"/>
          </a:p>
        </p:txBody>
      </p:sp>
      <p:sp>
        <p:nvSpPr>
          <p:cNvPr id="1797925967" name="Titre 1"/>
          <p:cNvSpPr>
            <a:spLocks noGrp="1"/>
          </p:cNvSpPr>
          <p:nvPr>
            <p:ph type="title"/>
          </p:nvPr>
        </p:nvSpPr>
        <p:spPr bwMode="auto">
          <a:xfrm>
            <a:off x="838200" y="46145"/>
            <a:ext cx="1083986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Faire connaître et diffuser à l’échelle nationale des indicateurs de qualité des sols forestiers</a:t>
            </a:r>
            <a:endParaRPr dirty="0"/>
          </a:p>
        </p:txBody>
      </p:sp>
      <p:pic>
        <p:nvPicPr>
          <p:cNvPr id="44" name="Vidéo 43">
            <a:hlinkClick r:id="" action="ppaction://media"/>
            <a:extLst>
              <a:ext uri="{FF2B5EF4-FFF2-40B4-BE49-F238E27FC236}">
                <a16:creationId xmlns:a16="http://schemas.microsoft.com/office/drawing/2014/main" id="{9BE2C35B-5F4E-1415-57DD-7973B1BB6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947851" y="5085764"/>
            <a:ext cx="640080" cy="64008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6351F1A-A9B3-86A5-2B5B-C14FE716FD19}"/>
              </a:ext>
            </a:extLst>
          </p:cNvPr>
          <p:cNvGrpSpPr>
            <a:grpSpLocks noChangeAspect="1"/>
          </p:cNvGrpSpPr>
          <p:nvPr/>
        </p:nvGrpSpPr>
        <p:grpSpPr>
          <a:xfrm>
            <a:off x="299609" y="1371708"/>
            <a:ext cx="11592781" cy="4654319"/>
            <a:chOff x="-493835" y="74934"/>
            <a:chExt cx="10997647" cy="4415382"/>
          </a:xfrm>
        </p:grpSpPr>
        <p:sp>
          <p:nvSpPr>
            <p:cNvPr id="3" name="Google Shape;54;p13">
              <a:extLst>
                <a:ext uri="{FF2B5EF4-FFF2-40B4-BE49-F238E27FC236}">
                  <a16:creationId xmlns:a16="http://schemas.microsoft.com/office/drawing/2014/main" id="{0AE78D42-5A3B-6C43-7E82-60AF477AF37B}"/>
                </a:ext>
              </a:extLst>
            </p:cNvPr>
            <p:cNvSpPr/>
            <p:nvPr/>
          </p:nvSpPr>
          <p:spPr>
            <a:xfrm>
              <a:off x="6470515" y="74934"/>
              <a:ext cx="3286800" cy="1449300"/>
            </a:xfrm>
            <a:prstGeom prst="roundRect">
              <a:avLst>
                <a:gd name="adj" fmla="val 16667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71981" tIns="35981" rIns="71981" bIns="35981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2000"/>
              </a:pPr>
              <a:r>
                <a:rPr lang="en" sz="1575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Les sols sont divers,</a:t>
              </a:r>
              <a:endParaRPr sz="1417" dirty="0"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FFFFFF"/>
                </a:buClr>
                <a:buSzPts val="2000"/>
              </a:pPr>
              <a:r>
                <a:rPr lang="en" sz="1575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+/- fragiles et sensibles</a:t>
              </a:r>
              <a:endParaRPr sz="1417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55;p13">
              <a:extLst>
                <a:ext uri="{FF2B5EF4-FFF2-40B4-BE49-F238E27FC236}">
                  <a16:creationId xmlns:a16="http://schemas.microsoft.com/office/drawing/2014/main" id="{AC2104DA-7869-176F-0B0C-910803375860}"/>
                </a:ext>
              </a:extLst>
            </p:cNvPr>
            <p:cNvSpPr/>
            <p:nvPr/>
          </p:nvSpPr>
          <p:spPr>
            <a:xfrm>
              <a:off x="2334165" y="1603559"/>
              <a:ext cx="3286800" cy="6327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1981" tIns="35981" rIns="71981" bIns="35981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2000"/>
              </a:pPr>
              <a:r>
                <a:rPr lang="en" sz="1575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Des pratiques inadaptées</a:t>
              </a:r>
              <a:endParaRPr sz="1417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" name="Google Shape;56;p13">
              <a:extLst>
                <a:ext uri="{FF2B5EF4-FFF2-40B4-BE49-F238E27FC236}">
                  <a16:creationId xmlns:a16="http://schemas.microsoft.com/office/drawing/2014/main" id="{E547144F-5406-1472-A32A-88D212CCEAAD}"/>
                </a:ext>
              </a:extLst>
            </p:cNvPr>
            <p:cNvCxnSpPr>
              <a:stCxn id="4" idx="1"/>
              <a:endCxn id="9" idx="0"/>
            </p:cNvCxnSpPr>
            <p:nvPr/>
          </p:nvCxnSpPr>
          <p:spPr>
            <a:xfrm flipH="1">
              <a:off x="1149465" y="1919909"/>
              <a:ext cx="1184700" cy="1218600"/>
            </a:xfrm>
            <a:prstGeom prst="curvedConnector2">
              <a:avLst/>
            </a:prstGeom>
            <a:noFill/>
            <a:ln w="5715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7" name="Google Shape;58;p13">
              <a:extLst>
                <a:ext uri="{FF2B5EF4-FFF2-40B4-BE49-F238E27FC236}">
                  <a16:creationId xmlns:a16="http://schemas.microsoft.com/office/drawing/2014/main" id="{56ADD5A1-D8BB-7499-3AA0-3388F1DA7131}"/>
                </a:ext>
              </a:extLst>
            </p:cNvPr>
            <p:cNvGrpSpPr/>
            <p:nvPr/>
          </p:nvGrpSpPr>
          <p:grpSpPr>
            <a:xfrm>
              <a:off x="5899573" y="1452291"/>
              <a:ext cx="4428698" cy="938246"/>
              <a:chOff x="7235948" y="3010691"/>
              <a:chExt cx="4428698" cy="938246"/>
            </a:xfrm>
          </p:grpSpPr>
          <p:pic>
            <p:nvPicPr>
              <p:cNvPr id="17" name="Google Shape;59;p13" descr="Souche d’arbre avec un remplissage uni">
                <a:extLst>
                  <a:ext uri="{FF2B5EF4-FFF2-40B4-BE49-F238E27FC236}">
                    <a16:creationId xmlns:a16="http://schemas.microsoft.com/office/drawing/2014/main" id="{7DC7F59B-C3A8-BC00-9D3C-802C82DEA238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35948" y="3062916"/>
                <a:ext cx="833796" cy="8337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60;p13" descr="Soleil avec un remplissage uni">
                <a:extLst>
                  <a:ext uri="{FF2B5EF4-FFF2-40B4-BE49-F238E27FC236}">
                    <a16:creationId xmlns:a16="http://schemas.microsoft.com/office/drawing/2014/main" id="{812E9652-7C1B-336F-2FB1-17FD84F98729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30850" y="3062916"/>
                <a:ext cx="833796" cy="8337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pic>
            <p:nvPicPr>
              <p:cNvPr id="19" name="Google Shape;61;p13" descr="Pelleteuse avec un remplissage uni">
                <a:extLst>
                  <a:ext uri="{FF2B5EF4-FFF2-40B4-BE49-F238E27FC236}">
                    <a16:creationId xmlns:a16="http://schemas.microsoft.com/office/drawing/2014/main" id="{42EF50D7-E81E-9D83-0DDD-F392DC7CD7F2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79302" y="3062916"/>
                <a:ext cx="833796" cy="8337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62;p13" descr="Pluie avec un remplissage uni">
                <a:extLst>
                  <a:ext uri="{FF2B5EF4-FFF2-40B4-BE49-F238E27FC236}">
                    <a16:creationId xmlns:a16="http://schemas.microsoft.com/office/drawing/2014/main" id="{B1523046-6649-2B3B-CAE2-87F5EB348721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75022" y="3010691"/>
                <a:ext cx="938246" cy="9382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63;p13">
              <a:extLst>
                <a:ext uri="{FF2B5EF4-FFF2-40B4-BE49-F238E27FC236}">
                  <a16:creationId xmlns:a16="http://schemas.microsoft.com/office/drawing/2014/main" id="{8BF23362-CA04-E2D8-2E1A-90E8491CABB6}"/>
                </a:ext>
              </a:extLst>
            </p:cNvPr>
            <p:cNvGrpSpPr/>
            <p:nvPr/>
          </p:nvGrpSpPr>
          <p:grpSpPr>
            <a:xfrm>
              <a:off x="3510561" y="2749158"/>
              <a:ext cx="6993251" cy="1741158"/>
              <a:chOff x="4846936" y="4307558"/>
              <a:chExt cx="6993251" cy="1741158"/>
            </a:xfrm>
          </p:grpSpPr>
          <p:pic>
            <p:nvPicPr>
              <p:cNvPr id="10" name="Google Shape;64;p13" descr="Une image contenant arbre, extérieur, nature, sentier&#10;&#10;Description générée automatiquement">
                <a:extLst>
                  <a:ext uri="{FF2B5EF4-FFF2-40B4-BE49-F238E27FC236}">
                    <a16:creationId xmlns:a16="http://schemas.microsoft.com/office/drawing/2014/main" id="{E03D77CC-5C97-39C5-D9A6-75089EC41BD2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46936" y="4320716"/>
                <a:ext cx="2304000" cy="17280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2" name="Google Shape;65;p13">
                <a:extLst>
                  <a:ext uri="{FF2B5EF4-FFF2-40B4-BE49-F238E27FC236}">
                    <a16:creationId xmlns:a16="http://schemas.microsoft.com/office/drawing/2014/main" id="{EE3E81E6-2C86-2442-67E7-F8998CE9B645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36187" y="4307558"/>
                <a:ext cx="2304000" cy="17280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3" name="Google Shape;66;p13" descr="Les forêts et leurs arbres, des limiteurs d'érosion — Planet-Terre">
                <a:extLst>
                  <a:ext uri="{FF2B5EF4-FFF2-40B4-BE49-F238E27FC236}">
                    <a16:creationId xmlns:a16="http://schemas.microsoft.com/office/drawing/2014/main" id="{ED4413F0-E903-01A4-D5EA-CC9C584C15F9}"/>
                  </a:ext>
                </a:extLst>
              </p:cNvPr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8437" y="4317542"/>
                <a:ext cx="1994922" cy="17280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9" name="Google Shape;57;p13">
              <a:extLst>
                <a:ext uri="{FF2B5EF4-FFF2-40B4-BE49-F238E27FC236}">
                  <a16:creationId xmlns:a16="http://schemas.microsoft.com/office/drawing/2014/main" id="{D5CF67A9-8221-FDEA-3B83-A0C4D3DFC458}"/>
                </a:ext>
              </a:extLst>
            </p:cNvPr>
            <p:cNvSpPr/>
            <p:nvPr/>
          </p:nvSpPr>
          <p:spPr>
            <a:xfrm>
              <a:off x="-493835" y="3138609"/>
              <a:ext cx="3286800" cy="6327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1981" tIns="35981" rIns="71981" bIns="35981" anchor="ctr" anchorCtr="0">
              <a:noAutofit/>
            </a:bodyPr>
            <a:lstStyle/>
            <a:p>
              <a:pPr algn="ctr">
                <a:buClr>
                  <a:srgbClr val="FF6600"/>
                </a:buClr>
                <a:buSzPts val="2000"/>
              </a:pPr>
              <a:r>
                <a:rPr lang="en" sz="1575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Dégradations souvent irréversibles</a:t>
              </a:r>
              <a:endParaRPr sz="141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0"/>
    </mc:Choice>
    <mc:Fallback>
      <p:transition spd="slow" advTm="5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4698C33-720F-E0AF-BA56-7EA55356856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8281507" name="Espace réservé du numéro de diapositive 3">
            <a:extLst>
              <a:ext uri="{FF2B5EF4-FFF2-40B4-BE49-F238E27FC236}">
                <a16:creationId xmlns:a16="http://schemas.microsoft.com/office/drawing/2014/main" id="{19A06701-EDB1-3203-BC56-88F93B4B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D84CFB-B635-4313-B0B0-5DC5BD473A21}" type="slidenum">
              <a:rPr lang="fr-FR"/>
              <a:t>3</a:t>
            </a:fld>
            <a:endParaRPr lang="fr-FR"/>
          </a:p>
        </p:txBody>
      </p:sp>
      <p:sp>
        <p:nvSpPr>
          <p:cNvPr id="1797925967" name="Titre 1">
            <a:extLst>
              <a:ext uri="{FF2B5EF4-FFF2-40B4-BE49-F238E27FC236}">
                <a16:creationId xmlns:a16="http://schemas.microsoft.com/office/drawing/2014/main" id="{CDB01802-8C79-18A7-1738-E29980F846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46145"/>
            <a:ext cx="1083986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Faire connaître et diffuser à l’échelle nationale des indicateurs de qualité des sols forestiers</a:t>
            </a:r>
            <a:endParaRPr dirty="0"/>
          </a:p>
        </p:txBody>
      </p:sp>
      <p:pic>
        <p:nvPicPr>
          <p:cNvPr id="19" name="Vidéo 18">
            <a:hlinkClick r:id="" action="ppaction://media"/>
            <a:extLst>
              <a:ext uri="{FF2B5EF4-FFF2-40B4-BE49-F238E27FC236}">
                <a16:creationId xmlns:a16="http://schemas.microsoft.com/office/drawing/2014/main" id="{4667EC29-FF01-544D-9405-061625BBE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1033471" y="5363524"/>
            <a:ext cx="423677" cy="423677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F396466-A10D-67D7-22E7-76322D9B3A11}"/>
              </a:ext>
            </a:extLst>
          </p:cNvPr>
          <p:cNvGrpSpPr>
            <a:grpSpLocks noChangeAspect="1"/>
          </p:cNvGrpSpPr>
          <p:nvPr/>
        </p:nvGrpSpPr>
        <p:grpSpPr>
          <a:xfrm>
            <a:off x="344953" y="1322971"/>
            <a:ext cx="11502093" cy="5033379"/>
            <a:chOff x="-743231" y="4442911"/>
            <a:chExt cx="8534048" cy="3734546"/>
          </a:xfrm>
        </p:grpSpPr>
        <p:grpSp>
          <p:nvGrpSpPr>
            <p:cNvPr id="11" name="Google Shape;82;p14">
              <a:extLst>
                <a:ext uri="{FF2B5EF4-FFF2-40B4-BE49-F238E27FC236}">
                  <a16:creationId xmlns:a16="http://schemas.microsoft.com/office/drawing/2014/main" id="{F431BD09-EFAA-865C-CEEA-C6C0EA56EEF5}"/>
                </a:ext>
              </a:extLst>
            </p:cNvPr>
            <p:cNvGrpSpPr/>
            <p:nvPr/>
          </p:nvGrpSpPr>
          <p:grpSpPr>
            <a:xfrm>
              <a:off x="3639935" y="6432954"/>
              <a:ext cx="4150882" cy="1744503"/>
              <a:chOff x="6696011" y="3964594"/>
              <a:chExt cx="5272124" cy="2215731"/>
            </a:xfrm>
          </p:grpSpPr>
          <p:pic>
            <p:nvPicPr>
              <p:cNvPr id="31" name="Google Shape;83;p14">
                <a:extLst>
                  <a:ext uri="{FF2B5EF4-FFF2-40B4-BE49-F238E27FC236}">
                    <a16:creationId xmlns:a16="http://schemas.microsoft.com/office/drawing/2014/main" id="{25F5E3CA-14F1-F412-BFB9-05595E185D49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96011" y="3984326"/>
                <a:ext cx="1646999" cy="2195999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32" name="Google Shape;84;p14">
                <a:extLst>
                  <a:ext uri="{FF2B5EF4-FFF2-40B4-BE49-F238E27FC236}">
                    <a16:creationId xmlns:a16="http://schemas.microsoft.com/office/drawing/2014/main" id="{EACD7BD7-0EDD-B47B-C23C-E5B19E1C2344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0046634" y="4239090"/>
                <a:ext cx="2195998" cy="1647004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33" name="Google Shape;85;p14" descr="Litière forestière - Vikidia, l'encyclopédie des 8-13 ans">
                <a:extLst>
                  <a:ext uri="{FF2B5EF4-FFF2-40B4-BE49-F238E27FC236}">
                    <a16:creationId xmlns:a16="http://schemas.microsoft.com/office/drawing/2014/main" id="{B8E486D2-1E7E-DB15-956D-361AB04543A2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46165" y="3971628"/>
                <a:ext cx="1769793" cy="21960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871C174-AD00-7917-4C6E-322483D5A566}"/>
                </a:ext>
              </a:extLst>
            </p:cNvPr>
            <p:cNvGrpSpPr/>
            <p:nvPr/>
          </p:nvGrpSpPr>
          <p:grpSpPr>
            <a:xfrm>
              <a:off x="-743231" y="4442911"/>
              <a:ext cx="8398055" cy="3734544"/>
              <a:chOff x="-51600" y="607400"/>
              <a:chExt cx="10666548" cy="4743324"/>
            </a:xfrm>
          </p:grpSpPr>
          <p:sp>
            <p:nvSpPr>
              <p:cNvPr id="15" name="Google Shape;71;p14">
                <a:extLst>
                  <a:ext uri="{FF2B5EF4-FFF2-40B4-BE49-F238E27FC236}">
                    <a16:creationId xmlns:a16="http://schemas.microsoft.com/office/drawing/2014/main" id="{118C13BC-415D-9D76-BA04-0CB8089A178D}"/>
                  </a:ext>
                </a:extLst>
              </p:cNvPr>
              <p:cNvSpPr/>
              <p:nvPr/>
            </p:nvSpPr>
            <p:spPr>
              <a:xfrm>
                <a:off x="1844565" y="2255412"/>
                <a:ext cx="3286800" cy="632700"/>
              </a:xfrm>
              <a:prstGeom prst="roundRect">
                <a:avLst>
                  <a:gd name="adj" fmla="val 16667"/>
                </a:avLst>
              </a:prstGeom>
              <a:solidFill>
                <a:srgbClr val="70AD47"/>
              </a:solidFill>
              <a:ln w="1270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1981" tIns="35981" rIns="71981" bIns="35981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2000"/>
                </a:pPr>
                <a:r>
                  <a:rPr lang="en" sz="157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 pratiques adaptées</a:t>
                </a:r>
                <a:endParaRPr sz="1417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" name="Google Shape;73;p14">
                <a:extLst>
                  <a:ext uri="{FF2B5EF4-FFF2-40B4-BE49-F238E27FC236}">
                    <a16:creationId xmlns:a16="http://schemas.microsoft.com/office/drawing/2014/main" id="{48424A9E-A9D0-A757-8A06-97F2544F7F66}"/>
                  </a:ext>
                </a:extLst>
              </p:cNvPr>
              <p:cNvCxnSpPr>
                <a:stCxn id="15" idx="1"/>
              </p:cNvCxnSpPr>
              <p:nvPr/>
            </p:nvCxnSpPr>
            <p:spPr>
              <a:xfrm flipH="1">
                <a:off x="1052265" y="2571762"/>
                <a:ext cx="792300" cy="1104900"/>
              </a:xfrm>
              <a:prstGeom prst="curvedConnector2">
                <a:avLst/>
              </a:prstGeom>
              <a:noFill/>
              <a:ln w="57150" cap="flat" cmpd="sng">
                <a:solidFill>
                  <a:srgbClr val="70AD47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1" name="Google Shape;74;p14">
                <a:extLst>
                  <a:ext uri="{FF2B5EF4-FFF2-40B4-BE49-F238E27FC236}">
                    <a16:creationId xmlns:a16="http://schemas.microsoft.com/office/drawing/2014/main" id="{4814266D-CB20-4E74-EF01-185AE5EA135D}"/>
                  </a:ext>
                </a:extLst>
              </p:cNvPr>
              <p:cNvCxnSpPr>
                <a:stCxn id="22" idx="1"/>
                <a:endCxn id="15" idx="0"/>
              </p:cNvCxnSpPr>
              <p:nvPr/>
            </p:nvCxnSpPr>
            <p:spPr>
              <a:xfrm flipH="1">
                <a:off x="3487950" y="1332050"/>
                <a:ext cx="1089000" cy="923400"/>
              </a:xfrm>
              <a:prstGeom prst="curvedConnector2">
                <a:avLst/>
              </a:prstGeom>
              <a:noFill/>
              <a:ln w="5715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2" name="Google Shape;75;p14">
                <a:extLst>
                  <a:ext uri="{FF2B5EF4-FFF2-40B4-BE49-F238E27FC236}">
                    <a16:creationId xmlns:a16="http://schemas.microsoft.com/office/drawing/2014/main" id="{7DAAA0AA-B92B-2CA7-07FA-65C4E063AD94}"/>
                  </a:ext>
                </a:extLst>
              </p:cNvPr>
              <p:cNvSpPr/>
              <p:nvPr/>
            </p:nvSpPr>
            <p:spPr>
              <a:xfrm>
                <a:off x="4576950" y="675200"/>
                <a:ext cx="2658000" cy="131370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1981" tIns="35981" rIns="71981" bIns="35981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2000"/>
                </a:pPr>
                <a:r>
                  <a:rPr lang="en" sz="1575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Diagnostics pour évaluer le sol et identifier la gestion adaptée</a:t>
                </a:r>
                <a:endParaRPr sz="1417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7;p14">
                <a:extLst>
                  <a:ext uri="{FF2B5EF4-FFF2-40B4-BE49-F238E27FC236}">
                    <a16:creationId xmlns:a16="http://schemas.microsoft.com/office/drawing/2014/main" id="{32045AF0-495D-7530-1ACD-0A96DE1D0807}"/>
                  </a:ext>
                </a:extLst>
              </p:cNvPr>
              <p:cNvSpPr/>
              <p:nvPr/>
            </p:nvSpPr>
            <p:spPr>
              <a:xfrm>
                <a:off x="7871748" y="607400"/>
                <a:ext cx="2743200" cy="1449300"/>
              </a:xfrm>
              <a:prstGeom prst="roundRect">
                <a:avLst>
                  <a:gd name="adj" fmla="val 16667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71981" tIns="35981" rIns="71981" bIns="35981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2000"/>
                </a:pPr>
                <a:r>
                  <a:rPr lang="en" sz="157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Les sols sont divers,</a:t>
                </a:r>
                <a:endParaRPr sz="1417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>
                  <a:buClr>
                    <a:srgbClr val="FFFFFF"/>
                  </a:buClr>
                  <a:buSzPts val="2000"/>
                </a:pPr>
                <a:r>
                  <a:rPr lang="en" sz="157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+/- fragiles et sensibles</a:t>
                </a:r>
                <a:endParaRPr sz="1417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78;p14" descr="Souche d’arbre avec un remplissage uni">
                <a:extLst>
                  <a:ext uri="{FF2B5EF4-FFF2-40B4-BE49-F238E27FC236}">
                    <a16:creationId xmlns:a16="http://schemas.microsoft.com/office/drawing/2014/main" id="{E75AEF4B-DD90-5203-56F7-2E790BA18BD2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1548" y="2233316"/>
                <a:ext cx="833796" cy="8337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79;p14" descr="Soleil avec un remplissage uni">
                <a:extLst>
                  <a:ext uri="{FF2B5EF4-FFF2-40B4-BE49-F238E27FC236}">
                    <a16:creationId xmlns:a16="http://schemas.microsoft.com/office/drawing/2014/main" id="{D3F7CD15-2AFF-B50F-42C2-235491B72365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86450" y="2233316"/>
                <a:ext cx="833796" cy="8337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pic>
            <p:nvPicPr>
              <p:cNvPr id="26" name="Google Shape;80;p14" descr="Pelleteuse avec un remplissage uni">
                <a:extLst>
                  <a:ext uri="{FF2B5EF4-FFF2-40B4-BE49-F238E27FC236}">
                    <a16:creationId xmlns:a16="http://schemas.microsoft.com/office/drawing/2014/main" id="{75863686-5D6E-7B94-7DFC-AF2518E03BB9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34902" y="2233316"/>
                <a:ext cx="833796" cy="8337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81;p14" descr="Pluie avec un remplissage uni">
                <a:extLst>
                  <a:ext uri="{FF2B5EF4-FFF2-40B4-BE49-F238E27FC236}">
                    <a16:creationId xmlns:a16="http://schemas.microsoft.com/office/drawing/2014/main" id="{84990208-4E71-CDF0-6991-FABC3A849F4C}"/>
                  </a:ext>
                </a:extLst>
              </p:cNvPr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30622" y="2181091"/>
                <a:ext cx="938246" cy="9382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86;p14" descr="Les rémanents, ces branches laissées au sol après une coupe en forêt">
                <a:extLst>
                  <a:ext uri="{FF2B5EF4-FFF2-40B4-BE49-F238E27FC236}">
                    <a16:creationId xmlns:a16="http://schemas.microsoft.com/office/drawing/2014/main" id="{2D4C5610-2E97-BCEC-42B8-D8F0919EDDA5}"/>
                  </a:ext>
                </a:extLst>
              </p:cNvPr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0387" y="3154725"/>
                <a:ext cx="2069988" cy="2195999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9" name="Google Shape;87;p14">
                <a:extLst>
                  <a:ext uri="{FF2B5EF4-FFF2-40B4-BE49-F238E27FC236}">
                    <a16:creationId xmlns:a16="http://schemas.microsoft.com/office/drawing/2014/main" id="{CD114C60-3BD5-A190-D57D-D25C44A6233B}"/>
                  </a:ext>
                </a:extLst>
              </p:cNvPr>
              <p:cNvSpPr/>
              <p:nvPr/>
            </p:nvSpPr>
            <p:spPr>
              <a:xfrm>
                <a:off x="-51600" y="3676645"/>
                <a:ext cx="3286800" cy="938100"/>
              </a:xfrm>
              <a:prstGeom prst="roundRect">
                <a:avLst>
                  <a:gd name="adj" fmla="val 16667"/>
                </a:avLst>
              </a:prstGeom>
              <a:solidFill>
                <a:srgbClr val="70AD47"/>
              </a:solidFill>
              <a:ln w="1270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1981" tIns="35981" rIns="71981" bIns="35981" anchor="ctr" anchorCtr="0">
                <a:noAutofit/>
              </a:bodyPr>
              <a:lstStyle/>
              <a:p>
                <a:pPr algn="ctr">
                  <a:buClr>
                    <a:srgbClr val="70AD47"/>
                  </a:buClr>
                  <a:buSzPts val="2000"/>
                </a:pPr>
                <a:r>
                  <a:rPr lang="en" sz="1575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Sols gérés durablement et protégés</a:t>
                </a:r>
                <a:endParaRPr sz="141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0" name="Google Shape;88;p14">
                <a:extLst>
                  <a:ext uri="{FF2B5EF4-FFF2-40B4-BE49-F238E27FC236}">
                    <a16:creationId xmlns:a16="http://schemas.microsoft.com/office/drawing/2014/main" id="{64B86CCC-E029-35C1-89D7-ED1A81F9396D}"/>
                  </a:ext>
                </a:extLst>
              </p:cNvPr>
              <p:cNvCxnSpPr>
                <a:endCxn id="22" idx="3"/>
              </p:cNvCxnSpPr>
              <p:nvPr/>
            </p:nvCxnSpPr>
            <p:spPr>
              <a:xfrm rot="10800000">
                <a:off x="7234950" y="1332050"/>
                <a:ext cx="666600" cy="30000"/>
              </a:xfrm>
              <a:prstGeom prst="curvedConnector3">
                <a:avLst>
                  <a:gd name="adj1" fmla="val 50000"/>
                </a:avLst>
              </a:prstGeom>
              <a:noFill/>
              <a:ln w="57150" cap="flat" cmpd="sng">
                <a:solidFill>
                  <a:srgbClr val="BF9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88314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2"/>
    </mc:Choice>
    <mc:Fallback>
      <p:transition spd="slow" advTm="4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CF497D0-286C-4F86-82B9-83130411747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Vidéo 28">
            <a:hlinkClick r:id="" action="ppaction://media"/>
            <a:extLst>
              <a:ext uri="{FF2B5EF4-FFF2-40B4-BE49-F238E27FC236}">
                <a16:creationId xmlns:a16="http://schemas.microsoft.com/office/drawing/2014/main" id="{4457B33F-CE8E-2B09-5C15-B173D7D7B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467959" y="1683125"/>
            <a:ext cx="607712" cy="607712"/>
          </a:xfrm>
          <a:prstGeom prst="ellipse">
            <a:avLst/>
          </a:prstGeom>
        </p:spPr>
      </p:pic>
      <p:sp>
        <p:nvSpPr>
          <p:cNvPr id="1718281507" name="Espace réservé du numéro de diapositive 3">
            <a:extLst>
              <a:ext uri="{FF2B5EF4-FFF2-40B4-BE49-F238E27FC236}">
                <a16:creationId xmlns:a16="http://schemas.microsoft.com/office/drawing/2014/main" id="{C1B3AA43-4F15-C2F3-757F-900359B2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D84CFB-B635-4313-B0B0-5DC5BD473A21}" type="slidenum">
              <a:rPr lang="fr-FR"/>
              <a:t>4</a:t>
            </a:fld>
            <a:endParaRPr lang="fr-FR"/>
          </a:p>
        </p:txBody>
      </p:sp>
      <p:sp>
        <p:nvSpPr>
          <p:cNvPr id="1797925967" name="Titre 1">
            <a:extLst>
              <a:ext uri="{FF2B5EF4-FFF2-40B4-BE49-F238E27FC236}">
                <a16:creationId xmlns:a16="http://schemas.microsoft.com/office/drawing/2014/main" id="{6EB9944B-2232-E910-2F96-9747D529D5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46145"/>
            <a:ext cx="1083986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Formation </a:t>
            </a:r>
            <a:r>
              <a:rPr lang="fr-FR" dirty="0" err="1"/>
              <a:t>IPRSol</a:t>
            </a:r>
            <a:r>
              <a:rPr lang="fr-FR" dirty="0"/>
              <a:t> : formation des référents « indicateur de la qualité des sols forestiers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3395CB-0B0D-7419-073D-CBA29FA5C322}"/>
              </a:ext>
            </a:extLst>
          </p:cNvPr>
          <p:cNvSpPr txBox="1"/>
          <p:nvPr/>
        </p:nvSpPr>
        <p:spPr bwMode="auto">
          <a:xfrm>
            <a:off x="132347" y="1525511"/>
            <a:ext cx="923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 besoin d’être pédologues pour sensibiliser/former d’autres acteurs forestiers à la gestion durable des sols forestiers</a:t>
            </a:r>
            <a:endParaRPr lang="fr-FR" sz="18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4" descr="Une image contenant text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7F942828-610A-72C3-EAD0-A59C790E78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37202" y="1337335"/>
            <a:ext cx="2340864" cy="12649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0AC805-4231-2DC9-EAA0-E79C7F8372B4}"/>
              </a:ext>
            </a:extLst>
          </p:cNvPr>
          <p:cNvSpPr txBox="1"/>
          <p:nvPr/>
        </p:nvSpPr>
        <p:spPr>
          <a:xfrm>
            <a:off x="40211" y="2343770"/>
            <a:ext cx="6097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 théorique :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*16 supports de présentation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*16 vidéos “diagnostic sol”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*Fiches techniques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*Ressources bibliographiques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*Boites à texture</a:t>
            </a:r>
          </a:p>
        </p:txBody>
      </p:sp>
      <p:pic>
        <p:nvPicPr>
          <p:cNvPr id="9" name="Google Shape;193;g32dd02ea0ff_0_24">
            <a:extLst>
              <a:ext uri="{FF2B5EF4-FFF2-40B4-BE49-F238E27FC236}">
                <a16:creationId xmlns:a16="http://schemas.microsoft.com/office/drawing/2014/main" id="{7E0D8594-4696-4B7E-493E-A6220FB260A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817" y="2482192"/>
            <a:ext cx="1744661" cy="11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4;g32dd02ea0ff_0_24">
            <a:extLst>
              <a:ext uri="{FF2B5EF4-FFF2-40B4-BE49-F238E27FC236}">
                <a16:creationId xmlns:a16="http://schemas.microsoft.com/office/drawing/2014/main" id="{E8CF3A49-CFAB-062B-E6E3-DC35D5B58B0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641" y="2359046"/>
            <a:ext cx="2124622" cy="106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5;g32dd02ea0ff_0_24">
            <a:extLst>
              <a:ext uri="{FF2B5EF4-FFF2-40B4-BE49-F238E27FC236}">
                <a16:creationId xmlns:a16="http://schemas.microsoft.com/office/drawing/2014/main" id="{50200F16-BA70-D0F2-D3E5-0BB068B699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013" y="2557450"/>
            <a:ext cx="1949855" cy="181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5A73419-857A-14D9-125C-F8706EDCD4E9}"/>
              </a:ext>
            </a:extLst>
          </p:cNvPr>
          <p:cNvSpPr txBox="1"/>
          <p:nvPr/>
        </p:nvSpPr>
        <p:spPr bwMode="auto">
          <a:xfrm>
            <a:off x="40211" y="4236518"/>
            <a:ext cx="36270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 pratique :</a:t>
            </a:r>
          </a:p>
          <a:p>
            <a:r>
              <a:rPr lang="fr-F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*3 sites documentés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*Co-organisation d’un atelier de sensibilisation par les référents</a:t>
            </a:r>
          </a:p>
          <a:p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7AC343-0C75-F29D-6C82-0548A8DC0B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512" y="4008221"/>
            <a:ext cx="2005505" cy="14119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CE532C9-DC2B-B65B-5438-16D6AFB9C8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05" y="4756082"/>
            <a:ext cx="1998429" cy="14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11"/>
    </mc:Choice>
    <mc:Fallback>
      <p:transition spd="slow" advTm="5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0AC26EE-456A-3482-B9D6-23F460AD1A0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Vidéo 7">
            <a:hlinkClick r:id="" action="ppaction://media"/>
            <a:extLst>
              <a:ext uri="{FF2B5EF4-FFF2-40B4-BE49-F238E27FC236}">
                <a16:creationId xmlns:a16="http://schemas.microsoft.com/office/drawing/2014/main" id="{10113D96-4BFF-3D33-7689-F50D4363F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3505200" y="2771902"/>
            <a:ext cx="630936" cy="630936"/>
          </a:xfrm>
          <a:prstGeom prst="ellipse">
            <a:avLst/>
          </a:prstGeom>
        </p:spPr>
      </p:pic>
      <p:sp>
        <p:nvSpPr>
          <p:cNvPr id="1718281507" name="Espace réservé du numéro de diapositive 3">
            <a:extLst>
              <a:ext uri="{FF2B5EF4-FFF2-40B4-BE49-F238E27FC236}">
                <a16:creationId xmlns:a16="http://schemas.microsoft.com/office/drawing/2014/main" id="{CC82FA70-E2D0-40BC-D2E3-BFE5D43C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D84CFB-B635-4313-B0B0-5DC5BD473A21}" type="slidenum">
              <a:rPr lang="fr-FR"/>
              <a:t>5</a:t>
            </a:fld>
            <a:endParaRPr lang="fr-FR"/>
          </a:p>
        </p:txBody>
      </p:sp>
      <p:sp>
        <p:nvSpPr>
          <p:cNvPr id="1797925967" name="Titre 1">
            <a:extLst>
              <a:ext uri="{FF2B5EF4-FFF2-40B4-BE49-F238E27FC236}">
                <a16:creationId xmlns:a16="http://schemas.microsoft.com/office/drawing/2014/main" id="{DFBB2194-8AC6-6FE8-B8EE-E235077778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46145"/>
            <a:ext cx="1083986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Formation </a:t>
            </a:r>
            <a:r>
              <a:rPr lang="fr-FR" dirty="0" err="1"/>
              <a:t>IPRSol</a:t>
            </a:r>
            <a:r>
              <a:rPr lang="fr-FR" dirty="0"/>
              <a:t> : formation des référents « indicateur de la qualité des sols forestiers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CC79A1-BE70-6783-DD45-0FEEC582A0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66203" y="1681391"/>
            <a:ext cx="3330141" cy="20057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116F51-FD2E-84D4-8579-7A9EF3A0D8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67" y="4173751"/>
            <a:ext cx="6370082" cy="176779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FCE81C-25DA-DC17-E762-2E12B2752B6D}"/>
              </a:ext>
            </a:extLst>
          </p:cNvPr>
          <p:cNvSpPr txBox="1"/>
          <p:nvPr/>
        </p:nvSpPr>
        <p:spPr>
          <a:xfrm>
            <a:off x="6534290" y="1563447"/>
            <a:ext cx="55297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suite = </a:t>
            </a:r>
            <a:r>
              <a:rPr lang="fr-FR" dirty="0" err="1"/>
              <a:t>IPRSol</a:t>
            </a:r>
            <a:r>
              <a:rPr lang="fr-FR" dirty="0"/>
              <a:t> II</a:t>
            </a:r>
          </a:p>
          <a:p>
            <a:r>
              <a:rPr lang="fr-FR" dirty="0"/>
              <a:t>*Assurer l’organisation et la gestion des formations régulières de référents "indicateurs de la qualité des sols forestiers"</a:t>
            </a:r>
          </a:p>
          <a:p>
            <a:r>
              <a:rPr lang="fr-FR" dirty="0"/>
              <a:t>*Mettre à jour et enrichir les supports pédagogiques</a:t>
            </a:r>
          </a:p>
          <a:p>
            <a:r>
              <a:rPr lang="fr-FR" dirty="0"/>
              <a:t>*Partager les connaissances sur les sols forestiers et amplifier les interactions entre acteurs par la mise en place d’un centre de ressources numériques et l’animation d’un espace collaboratif, adossés à l’observatoire des forêts françaises et au centre de ressources sur les sols de l’AFES</a:t>
            </a:r>
          </a:p>
          <a:p>
            <a:r>
              <a:rPr lang="fr-FR" dirty="0"/>
              <a:t>*Mettre en place et animer une communauté d’acteurs impliqués ou intéressés par la bonne gestion des sols forestiers</a:t>
            </a:r>
          </a:p>
        </p:txBody>
      </p:sp>
    </p:spTree>
    <p:extLst>
      <p:ext uri="{BB962C8B-B14F-4D97-AF65-F5344CB8AC3E}">
        <p14:creationId xmlns:p14="http://schemas.microsoft.com/office/powerpoint/2010/main" val="138978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60"/>
    </mc:Choice>
    <mc:Fallback>
      <p:transition spd="slow" advTm="7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hlinkClick r:id="" action="ppaction://media"/>
            <a:extLst>
              <a:ext uri="{FF2B5EF4-FFF2-40B4-BE49-F238E27FC236}">
                <a16:creationId xmlns:a16="http://schemas.microsoft.com/office/drawing/2014/main" id="{6442CE7B-DC14-F872-47F2-8D64173D8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9896856" y="2825496"/>
            <a:ext cx="603504" cy="603504"/>
          </a:xfrm>
          <a:prstGeom prst="ellipse">
            <a:avLst/>
          </a:prstGeom>
        </p:spPr>
      </p:pic>
      <p:pic>
        <p:nvPicPr>
          <p:cNvPr id="572574954" name="Picture 2" descr="T:\GISSOL\instances_gissol\secretariat_permanent\groupes\conference_orientation_2016\trame_interventions\logo_RMTSols_RVB_couleur_300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23528" y="260648"/>
            <a:ext cx="2914574" cy="26173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25317921" name="Titre 4"/>
          <p:cNvSpPr>
            <a:spLocks noGrp="1"/>
          </p:cNvSpPr>
          <p:nvPr>
            <p:ph type="ctrTitle"/>
          </p:nvPr>
        </p:nvSpPr>
        <p:spPr bwMode="auto">
          <a:xfrm>
            <a:off x="2653900" y="33597"/>
            <a:ext cx="8715335" cy="1983247"/>
          </a:xfrm>
        </p:spPr>
        <p:txBody>
          <a:bodyPr anchor="ctr" anchorCtr="0">
            <a:noAutofit/>
          </a:bodyPr>
          <a:lstStyle/>
          <a:p>
            <a:pPr>
              <a:defRPr/>
            </a:pPr>
            <a:r>
              <a:rPr lang="fr-FR" sz="4000" dirty="0" err="1"/>
              <a:t>IPRSol</a:t>
            </a:r>
            <a:endParaRPr sz="4000" dirty="0"/>
          </a:p>
        </p:txBody>
      </p:sp>
      <p:pic>
        <p:nvPicPr>
          <p:cNvPr id="1626207062" name="Image 7" descr="Une image contenant texte, signe&#10;&#10;Description générée automatiquement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96613" y="3633291"/>
            <a:ext cx="2914574" cy="2914574"/>
          </a:xfrm>
          <a:prstGeom prst="rect">
            <a:avLst/>
          </a:prstGeom>
        </p:spPr>
      </p:pic>
      <p:sp>
        <p:nvSpPr>
          <p:cNvPr id="1492877395" name="ZoneTexte 8"/>
          <p:cNvSpPr txBox="1"/>
          <p:nvPr/>
        </p:nvSpPr>
        <p:spPr bwMode="auto">
          <a:xfrm>
            <a:off x="3967111" y="4987040"/>
            <a:ext cx="3668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b="1" i="1">
                <a:latin typeface="Calibri Light"/>
                <a:ea typeface="Arial"/>
                <a:cs typeface="Arial"/>
              </a:rPr>
              <a:t>Des questions ?</a:t>
            </a:r>
            <a:endParaRPr/>
          </a:p>
        </p:txBody>
      </p:sp>
      <p:sp>
        <p:nvSpPr>
          <p:cNvPr id="1560062822" name="Titre 4"/>
          <p:cNvSpPr txBox="1"/>
          <p:nvPr/>
        </p:nvSpPr>
        <p:spPr bwMode="auto">
          <a:xfrm>
            <a:off x="4437931" y="1934968"/>
            <a:ext cx="6695341" cy="32539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4000" b="1" dirty="0"/>
              <a:t>Merci de votre attention !</a:t>
            </a:r>
            <a:br>
              <a:rPr lang="fr-FR" sz="4000" b="1" dirty="0"/>
            </a:br>
            <a:br>
              <a:rPr lang="fr-FR" sz="4000" b="1" dirty="0"/>
            </a:br>
            <a:r>
              <a:rPr lang="fr-FR" sz="4000" b="1" dirty="0"/>
              <a:t>		</a:t>
            </a:r>
            <a:r>
              <a:rPr lang="fr-FR" sz="3200" b="1" dirty="0"/>
              <a:t>Pour en savoir plus : </a:t>
            </a:r>
            <a:endParaRPr dirty="0"/>
          </a:p>
          <a:p>
            <a:pPr algn="l">
              <a:defRPr/>
            </a:pPr>
            <a:r>
              <a:rPr lang="fr-FR" sz="3200" b="1" dirty="0"/>
              <a:t>		</a:t>
            </a:r>
            <a:r>
              <a:rPr lang="fr-FR" sz="4000" dirty="0">
                <a:hlinkClick r:id="rId8"/>
              </a:rPr>
              <a:t> RMT Sols et Territoires Projets </a:t>
            </a:r>
            <a:r>
              <a:rPr lang="fr-FR" sz="4000" dirty="0" err="1">
                <a:hlinkClick r:id="rId8"/>
              </a:rPr>
              <a:t>IPRSol</a:t>
            </a:r>
            <a:r>
              <a:rPr lang="fr-FR" sz="4000" dirty="0">
                <a:hlinkClick r:id="rId8"/>
              </a:rPr>
              <a:t> - RMT Sols et Territoires</a:t>
            </a:r>
            <a:br>
              <a:rPr lang="fr-FR" sz="4000" b="1" dirty="0"/>
            </a:br>
            <a:endParaRPr lang="fr-FR" sz="4000" b="1" i="1" dirty="0"/>
          </a:p>
        </p:txBody>
      </p:sp>
      <p:pic>
        <p:nvPicPr>
          <p:cNvPr id="1022085157" name="Imag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529371" y="2676628"/>
            <a:ext cx="942229" cy="1018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5"/>
    </mc:Choice>
    <mc:Fallback>
      <p:transition spd="slow" advTm="1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0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87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20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92877395" grpId="0"/>
      <p:bldP spid="156006282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306</Words>
  <Application>Microsoft Office PowerPoint</Application>
  <PresentationFormat>Grand écran</PresentationFormat>
  <Paragraphs>44</Paragraphs>
  <Slides>6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Thème Office</vt:lpstr>
      <vt:lpstr>IPRSol</vt:lpstr>
      <vt:lpstr>Faire connaître et diffuser à l’échelle nationale des indicateurs de qualité des sols forestiers</vt:lpstr>
      <vt:lpstr>Faire connaître et diffuser à l’échelle nationale des indicateurs de qualité des sols forestiers</vt:lpstr>
      <vt:lpstr>Formation IPRSol : formation des référents « indicateur de la qualité des sols forestiers »</vt:lpstr>
      <vt:lpstr>Formation IPRSol : formation des référents « indicateur de la qualité des sols forestiers »</vt:lpstr>
      <vt:lpstr>IPRSol</vt:lpstr>
    </vt:vector>
  </TitlesOfParts>
  <Company>INRA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Antonio Bispo</dc:creator>
  <cp:lastModifiedBy>POUSSE Noemie</cp:lastModifiedBy>
  <cp:revision>183</cp:revision>
  <dcterms:created xsi:type="dcterms:W3CDTF">2019-09-11T06:18:49Z</dcterms:created>
  <dcterms:modified xsi:type="dcterms:W3CDTF">2025-11-04T17:56:26Z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1.5.1.3319</vt:lpwstr>
  </property>
</Properties>
</file>