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9"/>
  </p:notesMasterIdLst>
  <p:handoutMasterIdLst>
    <p:handoutMasterId r:id="rId30"/>
  </p:handoutMasterIdLst>
  <p:sldIdLst>
    <p:sldId id="1292" r:id="rId2"/>
    <p:sldId id="1380" r:id="rId3"/>
    <p:sldId id="1389" r:id="rId4"/>
    <p:sldId id="1394" r:id="rId5"/>
    <p:sldId id="258" r:id="rId6"/>
    <p:sldId id="259" r:id="rId7"/>
    <p:sldId id="1395" r:id="rId8"/>
    <p:sldId id="1384" r:id="rId9"/>
    <p:sldId id="1344" r:id="rId10"/>
    <p:sldId id="1223" r:id="rId11"/>
    <p:sldId id="266" r:id="rId12"/>
    <p:sldId id="1385" r:id="rId13"/>
    <p:sldId id="1378" r:id="rId14"/>
    <p:sldId id="1272" r:id="rId15"/>
    <p:sldId id="1263" r:id="rId16"/>
    <p:sldId id="1354" r:id="rId17"/>
    <p:sldId id="1383" r:id="rId18"/>
    <p:sldId id="1280" r:id="rId19"/>
    <p:sldId id="1360" r:id="rId20"/>
    <p:sldId id="1369" r:id="rId21"/>
    <p:sldId id="1381" r:id="rId22"/>
    <p:sldId id="1341" r:id="rId23"/>
    <p:sldId id="1379" r:id="rId24"/>
    <p:sldId id="1387" r:id="rId25"/>
    <p:sldId id="1366" r:id="rId26"/>
    <p:sldId id="1358" r:id="rId27"/>
    <p:sldId id="1388" r:id="rId28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e Leenhardt" initials="SL" lastIdx="4" clrIdx="0">
    <p:extLst>
      <p:ext uri="{19B8F6BF-5375-455C-9EA6-DF929625EA0E}">
        <p15:presenceInfo xmlns:p15="http://schemas.microsoft.com/office/powerpoint/2012/main" userId="S-1-5-21-3569255166-3711921035-3486062074-3018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6"/>
    <a:srgbClr val="DCDAD2"/>
    <a:srgbClr val="FF7C80"/>
    <a:srgbClr val="9DC544"/>
    <a:srgbClr val="FFC000"/>
    <a:srgbClr val="54AA54"/>
    <a:srgbClr val="69E422"/>
    <a:srgbClr val="886D53"/>
    <a:srgbClr val="00CDD2"/>
    <a:srgbClr val="BD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683" autoAdjust="0"/>
  </p:normalViewPr>
  <p:slideViewPr>
    <p:cSldViewPr snapToGrid="0">
      <p:cViewPr varScale="1">
        <p:scale>
          <a:sx n="85" d="100"/>
          <a:sy n="85" d="100"/>
        </p:scale>
        <p:origin x="1476" y="78"/>
      </p:cViewPr>
      <p:guideLst>
        <p:guide orient="horz" pos="2704"/>
        <p:guide pos="34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13" d="500"/>
        <a:sy n="513" d="5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5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4159B9C-CBE1-466A-8E25-596657710E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84C201-B354-42E6-8CE6-429D59CDDF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290E0-70D2-4EBD-ADB2-AF94AD211433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CF6288-ED62-4C91-9D12-55B838B44B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DC7704-12F1-4C99-8200-C03410F0A0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A3F6A-080B-4AEB-98DB-E5C3E034C4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158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D90A0-4873-40C8-9B00-0DB13D8DA04B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81333-2290-4C57-9479-A8F07FD332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28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EB41-BC9A-48CA-844B-A5A3FEEF720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839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5D81333-2290-4C57-9479-A8F07FD332E1}" type="slidenum">
              <a:rPr lang="fr-FR"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EB41-BC9A-48CA-844B-A5A3FEEF720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21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81333-2290-4C57-9479-A8F07FD332E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08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4AD5A-E394-59FA-7CE9-FC7DB9923E5E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Valeurs de référence = </a:t>
            </a:r>
            <a:r>
              <a:rPr lang="fr-FR" dirty="0" err="1"/>
              <a:t>reference</a:t>
            </a:r>
            <a:r>
              <a:rPr lang="fr-FR" dirty="0"/>
              <a:t> value</a:t>
            </a:r>
          </a:p>
          <a:p>
            <a:r>
              <a:rPr lang="fr-FR" dirty="0"/>
              <a:t>-&gt; </a:t>
            </a:r>
            <a:r>
              <a:rPr lang="fr-FR" dirty="0" err="1"/>
              <a:t>Existing</a:t>
            </a:r>
            <a:r>
              <a:rPr lang="fr-FR" dirty="0"/>
              <a:t> values, </a:t>
            </a:r>
            <a:r>
              <a:rPr lang="fr-FR" dirty="0" err="1"/>
              <a:t>threshold</a:t>
            </a:r>
            <a:r>
              <a:rPr lang="fr-FR" dirty="0"/>
              <a:t> values, </a:t>
            </a:r>
            <a:r>
              <a:rPr lang="fr-FR" dirty="0" err="1"/>
              <a:t>target</a:t>
            </a:r>
            <a:r>
              <a:rPr lang="fr-FR" dirty="0"/>
              <a:t> values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81333-2290-4C57-9479-A8F07FD332E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532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8713A15-7997-E5CA-4323-E398EE109EF9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8713A15-7997-E5CA-4323-E398EE109EF9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481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RMQS = Réseau de Mesures de la Qualité des Sols = French Soil Monitoring Network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DCE30-50EF-4ADA-B07C-9D99FB157E1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074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DCE30-50EF-4ADA-B07C-9D99FB157E1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062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45 indicateurs sur 50 -&gt; 90 % des indicateurs couverts actuellement par RMQS (sauf indicateurs idéaux)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5D81333-2290-4C57-9479-A8F07FD332E1}" type="slidenum">
              <a:rPr lang="fr-FR"/>
              <a:t>20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2" y="1272218"/>
            <a:ext cx="1546667" cy="4177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2837638"/>
            <a:ext cx="4076190" cy="27904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44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1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416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290"/>
            <a:ext cx="4076700" cy="2790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8" y="2418921"/>
            <a:ext cx="314325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323859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191097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3" name="Image 2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D18E85FD-4D63-460A-8FAE-B85C5520CB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43" y="5628463"/>
            <a:ext cx="2286000" cy="8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58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88769" y="226242"/>
            <a:ext cx="9144000" cy="681921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  <a:latin typeface="Sofia Sans Extra Condensed" pitchFamily="2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88769" y="1948173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fia Sans Extra Condensed" pitchFamily="2" charset="0"/>
              </a:defRPr>
            </a:lvl1pPr>
          </a:lstStyle>
          <a:p>
            <a:fld id="{245BF2BE-4000-45E0-8E43-5195FF38B0BB}" type="datetimeFigureOut">
              <a:rPr lang="fr-FR" smtClean="0"/>
              <a:pPr/>
              <a:t>06/01/2026</a:t>
            </a:fld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fia Sans Extra Condensed" pitchFamily="2" charset="0"/>
              </a:defRPr>
            </a:lvl1pPr>
          </a:lstStyle>
          <a:p>
            <a:fld id="{3EF56ACC-02EF-49E3-8DE6-0F1E8372512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420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611E47-BDE3-2937-735E-3F6BE1076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6DC4FD-29D0-BE8E-401C-13DA7D50A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CD319E-F164-13FF-A550-B993585D4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B292-15AD-4B34-BA6C-52B7401C79DB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ABDCA5-00F6-A76C-71DF-F8D03540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B94E98-BC37-7976-D920-1322FB69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B817-CA1B-4D37-A483-520110522C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40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45" y="1537856"/>
            <a:ext cx="9680172" cy="4006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33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0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3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599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3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36" y="1537860"/>
            <a:ext cx="4330297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2336" y="2355454"/>
            <a:ext cx="4330297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4140" y="1537860"/>
            <a:ext cx="435162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140" y="2355454"/>
            <a:ext cx="435162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2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4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144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81894"/>
            <a:ext cx="6172200" cy="50375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9555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5405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24045"/>
            <a:ext cx="7886700" cy="200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5EF67C-DB3C-4ADC-829F-14D87A8664F8}"/>
              </a:ext>
            </a:extLst>
          </p:cNvPr>
          <p:cNvSpPr txBox="1"/>
          <p:nvPr userDrawn="1"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1A273F-8B3B-4FFA-A6A7-5A556F5FD6D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187"/>
            <a:ext cx="2000250" cy="8001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30FD33-E435-4A46-B168-E07C4F5FE24A}"/>
              </a:ext>
            </a:extLst>
          </p:cNvPr>
          <p:cNvSpPr txBox="1"/>
          <p:nvPr userDrawn="1"/>
        </p:nvSpPr>
        <p:spPr>
          <a:xfrm>
            <a:off x="1142999" y="6350734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275662"/>
                </a:solidFill>
                <a:latin typeface="+mn-lt"/>
              </a:rPr>
              <a:t>Séminaire AFES– I. Cousin, M. Desrousseaux</a:t>
            </a:r>
            <a:endParaRPr lang="fr-FR" sz="1000" i="1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B41401-1E18-450D-B56F-5BE5E627703C}"/>
              </a:ext>
            </a:extLst>
          </p:cNvPr>
          <p:cNvSpPr txBox="1"/>
          <p:nvPr userDrawn="1"/>
        </p:nvSpPr>
        <p:spPr>
          <a:xfrm>
            <a:off x="1142999" y="6533137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A3A6"/>
                </a:solidFill>
                <a:latin typeface="+mj-lt"/>
              </a:rPr>
              <a:t>06 janvier 2026 </a:t>
            </a:r>
          </a:p>
        </p:txBody>
      </p:sp>
    </p:spTree>
    <p:extLst>
      <p:ext uri="{BB962C8B-B14F-4D97-AF65-F5344CB8AC3E}">
        <p14:creationId xmlns:p14="http://schemas.microsoft.com/office/powerpoint/2010/main" val="39947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7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89" r:id="rId11"/>
    <p:sldLayoutId id="2147483691" r:id="rId12"/>
    <p:sldLayoutId id="2147483692" r:id="rId13"/>
    <p:sldLayoutId id="2147483693" r:id="rId14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7"/>
        </a:buBlip>
        <a:defRPr sz="300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00A3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hal.inrae.fr/hal-04934694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indicateurs-qualite-sols.colloque.inrae.fr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hyperlink" Target="https://hal.inrae.fr/hal-0482855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esdac.jrc.ec.europa.eu/esdacviewer/euso-dashboard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8CD7C5E-F5CA-4D47-8B14-80306566F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" t="4466" b="20195"/>
          <a:stretch/>
        </p:blipFill>
        <p:spPr>
          <a:xfrm>
            <a:off x="0" y="-43101"/>
            <a:ext cx="12192000" cy="3077201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DAD651C9-32F6-424D-94A4-14C1A2CC6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51702" y="3429000"/>
            <a:ext cx="11685189" cy="1057708"/>
          </a:xfrm>
        </p:spPr>
        <p:txBody>
          <a:bodyPr>
            <a:noAutofit/>
          </a:bodyPr>
          <a:lstStyle/>
          <a:p>
            <a:pPr algn="ctr"/>
            <a:r>
              <a:rPr lang="fr-FR" dirty="0">
                <a:latin typeface="+mn-lt"/>
              </a:rPr>
              <a:t>Préserver la Qualité des sols : </a:t>
            </a:r>
            <a:br>
              <a:rPr lang="fr-FR" dirty="0">
                <a:latin typeface="+mn-lt"/>
              </a:rPr>
            </a:br>
            <a:r>
              <a:rPr lang="fr-FR" dirty="0">
                <a:latin typeface="+mn-lt"/>
              </a:rPr>
              <a:t>vers un référentiel d’indicateurs</a:t>
            </a:r>
            <a:endParaRPr lang="fr-FR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6" name="Sous-titre 10">
            <a:extLst>
              <a:ext uri="{FF2B5EF4-FFF2-40B4-BE49-F238E27FC236}">
                <a16:creationId xmlns:a16="http://schemas.microsoft.com/office/drawing/2014/main" id="{9083EFA4-1D53-4E37-B8DB-06ED2B197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883" y="4588264"/>
            <a:ext cx="10390717" cy="99271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r-FR" sz="3400" b="1" dirty="0"/>
              <a:t>Isabelle Cousin, Maylis Desrousseaux</a:t>
            </a:r>
          </a:p>
          <a:p>
            <a:pPr algn="ctr"/>
            <a:r>
              <a:rPr lang="fr-FR" sz="3200" dirty="0"/>
              <a:t>6 janvier 2026</a:t>
            </a:r>
          </a:p>
          <a:p>
            <a:endParaRPr lang="fr-FR" sz="700" i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CB0AEBF-C45B-4948-97AE-5BBD9F858295}"/>
              </a:ext>
            </a:extLst>
          </p:cNvPr>
          <p:cNvSpPr txBox="1"/>
          <p:nvPr/>
        </p:nvSpPr>
        <p:spPr>
          <a:xfrm>
            <a:off x="8723021" y="5682540"/>
            <a:ext cx="328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rgbClr val="00A3A6"/>
                </a:solidFill>
              </a:rPr>
              <a:t>Etude INRAE : </a:t>
            </a:r>
          </a:p>
          <a:p>
            <a:pPr algn="r"/>
            <a:r>
              <a:rPr lang="fr-FR" i="1" dirty="0" err="1">
                <a:solidFill>
                  <a:srgbClr val="00A3A6"/>
                </a:solidFill>
              </a:rPr>
              <a:t>IndiQuaSols</a:t>
            </a:r>
            <a:endParaRPr lang="fr-FR" i="1" dirty="0">
              <a:solidFill>
                <a:srgbClr val="00A3A6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39C7B3-3483-4D84-B4DE-B2454A18A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468" y="529129"/>
            <a:ext cx="3363996" cy="487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8077E4-C810-43CF-8D5D-80AF00092ED3}"/>
              </a:ext>
            </a:extLst>
          </p:cNvPr>
          <p:cNvSpPr txBox="1"/>
          <p:nvPr/>
        </p:nvSpPr>
        <p:spPr>
          <a:xfrm>
            <a:off x="188536" y="348914"/>
            <a:ext cx="8074931" cy="203132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Isabelle Cousin (</a:t>
            </a:r>
            <a:r>
              <a:rPr lang="fr-FR" dirty="0" err="1"/>
              <a:t>coord</a:t>
            </a:r>
            <a:r>
              <a:rPr lang="fr-FR" dirty="0"/>
              <a:t>.), Maylis Desrousseaux (</a:t>
            </a:r>
            <a:r>
              <a:rPr lang="fr-FR" dirty="0" err="1"/>
              <a:t>coord</a:t>
            </a:r>
            <a:r>
              <a:rPr lang="fr-FR" dirty="0"/>
              <a:t>.), Sophie Leenhardt (</a:t>
            </a:r>
            <a:r>
              <a:rPr lang="fr-FR" dirty="0" err="1"/>
              <a:t>coord</a:t>
            </a:r>
            <a:r>
              <a:rPr lang="fr-FR" dirty="0"/>
              <a:t>.), Denis Angers, Laurent Augusto, Jean-Sauveur Ay, Adrien </a:t>
            </a:r>
            <a:r>
              <a:rPr lang="fr-FR" dirty="0" err="1"/>
              <a:t>Baysse-Lainé</a:t>
            </a:r>
            <a:r>
              <a:rPr lang="fr-FR" dirty="0"/>
              <a:t>, Philippe Branchu, Alain Brauman, Marie-Caroline Brichler, Nicolas Chemidlin Prévost-Bouré, Claude Compagnone, Claire Froger, Raphaël Gros, Carole Hermon, Julie Itey, Catherine Keller, Bertrand Laroche, Virginie Lelièvre, Sybille de Mareschal, Germain </a:t>
            </a:r>
            <a:r>
              <a:rPr lang="fr-FR" dirty="0" err="1"/>
              <a:t>Meulemans</a:t>
            </a:r>
            <a:r>
              <a:rPr lang="fr-FR" dirty="0"/>
              <a:t>, David Montagne, Guénola Pérès, Nicolas Saby, Emmanuelle Vaudour, Jean Villerd, Cyrille Violle</a:t>
            </a:r>
          </a:p>
        </p:txBody>
      </p:sp>
    </p:spTree>
    <p:extLst>
      <p:ext uri="{BB962C8B-B14F-4D97-AF65-F5344CB8AC3E}">
        <p14:creationId xmlns:p14="http://schemas.microsoft.com/office/powerpoint/2010/main" val="37870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84752-AC7E-B5D3-4D42-911705EA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277239"/>
            <a:ext cx="10216343" cy="484059"/>
          </a:xfrm>
        </p:spPr>
        <p:txBody>
          <a:bodyPr>
            <a:normAutofit fontScale="90000"/>
          </a:bodyPr>
          <a:lstStyle/>
          <a:p>
            <a:r>
              <a:rPr lang="fr-CA" sz="3200" dirty="0">
                <a:solidFill>
                  <a:srgbClr val="368F8F"/>
                </a:solidFill>
                <a:effectLst/>
                <a:latin typeface="Arial Narrow" panose="020B0606020202030204" pitchFamily="34" charset="0"/>
              </a:rPr>
              <a:t>Six fonctions (et 8 sous-fonctions) des sols</a:t>
            </a:r>
            <a:br>
              <a:rPr lang="fr-CA" b="1" dirty="0">
                <a:effectLst/>
              </a:rPr>
            </a:b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23E097-D75C-42CF-9CB6-C13850152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747" y="761298"/>
            <a:ext cx="8210470" cy="5476090"/>
          </a:xfrm>
          <a:prstGeom prst="rect">
            <a:avLst/>
          </a:prstGeom>
          <a:ln>
            <a:solidFill>
              <a:srgbClr val="886D53"/>
            </a:solidFill>
          </a:ln>
        </p:spPr>
      </p:pic>
    </p:spTree>
    <p:extLst>
      <p:ext uri="{BB962C8B-B14F-4D97-AF65-F5344CB8AC3E}">
        <p14:creationId xmlns:p14="http://schemas.microsoft.com/office/powerpoint/2010/main" val="974989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50863" y="196609"/>
            <a:ext cx="9144000" cy="68192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A3A6"/>
                </a:solidFill>
              </a:rPr>
              <a:t>Fonctions des sols, qualité et santé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7A515B-AAE3-43E0-B16C-9217E3D6DE3D}"/>
              </a:ext>
            </a:extLst>
          </p:cNvPr>
          <p:cNvGrpSpPr/>
          <p:nvPr/>
        </p:nvGrpSpPr>
        <p:grpSpPr>
          <a:xfrm>
            <a:off x="6626849" y="1333210"/>
            <a:ext cx="3358012" cy="4272909"/>
            <a:chOff x="4306370" y="1863360"/>
            <a:chExt cx="2518509" cy="3204682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B7FFB45-AC36-4870-B7E2-800F751ABB73}"/>
                </a:ext>
              </a:extLst>
            </p:cNvPr>
            <p:cNvGrpSpPr/>
            <p:nvPr/>
          </p:nvGrpSpPr>
          <p:grpSpPr>
            <a:xfrm>
              <a:off x="4306370" y="1863360"/>
              <a:ext cx="2518272" cy="3204682"/>
              <a:chOff x="4947662" y="1729915"/>
              <a:chExt cx="2518272" cy="320468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B167F22-7F3E-4837-B39E-C8F2FEFC7626}"/>
                  </a:ext>
                </a:extLst>
              </p:cNvPr>
              <p:cNvSpPr/>
              <p:nvPr/>
            </p:nvSpPr>
            <p:spPr bwMode="auto">
              <a:xfrm>
                <a:off x="5417491" y="3089977"/>
                <a:ext cx="870681" cy="1844620"/>
              </a:xfrm>
              <a:prstGeom prst="rect">
                <a:avLst/>
              </a:prstGeom>
              <a:pattFill prst="ltUpDiag">
                <a:fgClr>
                  <a:srgbClr val="886D53"/>
                </a:fgClr>
                <a:bgClr>
                  <a:schemeClr val="bg1"/>
                </a:bgClr>
              </a:pattFill>
              <a:ln w="19050">
                <a:solidFill>
                  <a:srgbClr val="886D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3E4D20F-8F6E-4425-8DEF-115233C048AC}"/>
                  </a:ext>
                </a:extLst>
              </p:cNvPr>
              <p:cNvSpPr/>
              <p:nvPr/>
            </p:nvSpPr>
            <p:spPr bwMode="auto">
              <a:xfrm>
                <a:off x="6595253" y="3608948"/>
                <a:ext cx="870681" cy="1323713"/>
              </a:xfrm>
              <a:prstGeom prst="rect">
                <a:avLst/>
              </a:prstGeom>
              <a:pattFill prst="ltUpDiag">
                <a:fgClr>
                  <a:srgbClr val="765B3F"/>
                </a:fgClr>
                <a:bgClr>
                  <a:prstClr val="white"/>
                </a:bgClr>
              </a:pattFill>
              <a:ln w="19050">
                <a:solidFill>
                  <a:srgbClr val="886D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8BC9F508-09CC-4BCA-BCBA-16268B350B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249363" y="2947361"/>
                <a:ext cx="0" cy="1973712"/>
              </a:xfrm>
              <a:prstGeom prst="straightConnector1">
                <a:avLst/>
              </a:prstGeom>
              <a:ln w="38100">
                <a:solidFill>
                  <a:srgbClr val="886D53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F715EA8-4DB4-4917-8F62-183B5CC34CE4}"/>
                  </a:ext>
                </a:extLst>
              </p:cNvPr>
              <p:cNvSpPr txBox="1"/>
              <p:nvPr/>
            </p:nvSpPr>
            <p:spPr bwMode="auto">
              <a:xfrm>
                <a:off x="4947662" y="1729915"/>
                <a:ext cx="164759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fr-FR" b="1" cap="small" dirty="0">
                    <a:solidFill>
                      <a:srgbClr val="886D53"/>
                    </a:solidFill>
                  </a:rPr>
                  <a:t>Qualité</a:t>
                </a:r>
              </a:p>
              <a:p>
                <a:pPr>
                  <a:defRPr/>
                </a:pPr>
                <a:r>
                  <a:rPr lang="fr-FR" dirty="0">
                    <a:solidFill>
                      <a:srgbClr val="886D53"/>
                    </a:solidFill>
                  </a:rPr>
                  <a:t>niveau </a:t>
                </a:r>
                <a:r>
                  <a:rPr lang="fr-FR" b="1" dirty="0">
                    <a:solidFill>
                      <a:srgbClr val="886D53"/>
                    </a:solidFill>
                  </a:rPr>
                  <a:t>potentiel</a:t>
                </a:r>
                <a:r>
                  <a:rPr lang="fr-FR" dirty="0">
                    <a:solidFill>
                      <a:srgbClr val="886D53"/>
                    </a:solidFill>
                  </a:rPr>
                  <a:t> de réalisation des fonctions </a:t>
                </a:r>
                <a:r>
                  <a:rPr lang="fr-FR" b="1" i="1" u="sng" dirty="0">
                    <a:solidFill>
                      <a:srgbClr val="886D53"/>
                    </a:solidFill>
                  </a:rPr>
                  <a:t>d’un ensemble de sols</a:t>
                </a:r>
                <a:endParaRPr b="1" i="1" u="sng" dirty="0"/>
              </a:p>
            </p:txBody>
          </p: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9306AFC-92E0-41FF-9BCF-AEE2AB9EF193}"/>
                </a:ext>
              </a:extLst>
            </p:cNvPr>
            <p:cNvSpPr txBox="1"/>
            <p:nvPr/>
          </p:nvSpPr>
          <p:spPr>
            <a:xfrm>
              <a:off x="4781495" y="3256542"/>
              <a:ext cx="8509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765B3F"/>
                  </a:solidFill>
                </a:rPr>
                <a:t>Catégorie 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7649F1A-2C22-4B30-9191-5CC4953E7496}"/>
                </a:ext>
              </a:extLst>
            </p:cNvPr>
            <p:cNvSpPr txBox="1"/>
            <p:nvPr/>
          </p:nvSpPr>
          <p:spPr bwMode="auto">
            <a:xfrm>
              <a:off x="5973973" y="3704863"/>
              <a:ext cx="8509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765B3F"/>
                  </a:solidFill>
                </a:rPr>
                <a:t>Catégorie 2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15FF04D-4CE8-4CB7-B14C-2D2EFB3B08C9}"/>
              </a:ext>
            </a:extLst>
          </p:cNvPr>
          <p:cNvGrpSpPr/>
          <p:nvPr/>
        </p:nvGrpSpPr>
        <p:grpSpPr>
          <a:xfrm>
            <a:off x="7546632" y="5632286"/>
            <a:ext cx="2238333" cy="408639"/>
            <a:chOff x="5580112" y="4767257"/>
            <a:chExt cx="1678750" cy="306479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A1C36EB-C1E1-44FE-81BD-7158279F8FF3}"/>
                </a:ext>
              </a:extLst>
            </p:cNvPr>
            <p:cNvSpPr txBox="1"/>
            <p:nvPr/>
          </p:nvSpPr>
          <p:spPr bwMode="auto">
            <a:xfrm>
              <a:off x="5580112" y="4788994"/>
              <a:ext cx="501580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867" dirty="0"/>
                <a:t>Sol A</a:t>
              </a:r>
              <a:endParaRPr sz="2400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D669F5C-1031-4976-BCEF-301A2FF0A86D}"/>
                </a:ext>
              </a:extLst>
            </p:cNvPr>
            <p:cNvSpPr txBox="1"/>
            <p:nvPr/>
          </p:nvSpPr>
          <p:spPr bwMode="auto">
            <a:xfrm>
              <a:off x="6763293" y="4767257"/>
              <a:ext cx="495569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867" dirty="0"/>
                <a:t>Sol B</a:t>
              </a:r>
              <a:endParaRPr sz="2400" dirty="0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FC51142C-35AF-4302-9CE7-9D63020C3390}"/>
              </a:ext>
            </a:extLst>
          </p:cNvPr>
          <p:cNvSpPr txBox="1"/>
          <p:nvPr/>
        </p:nvSpPr>
        <p:spPr bwMode="auto">
          <a:xfrm>
            <a:off x="439219" y="1529241"/>
            <a:ext cx="5090639" cy="4114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9AC"/>
              </a:buClr>
              <a:defRPr/>
            </a:pPr>
            <a:r>
              <a:rPr lang="fr-FR" sz="1867" b="1" dirty="0"/>
              <a:t>Fonction écologique du sol</a:t>
            </a:r>
          </a:p>
          <a:p>
            <a:pPr marL="342900" indent="-342900">
              <a:buClr>
                <a:srgbClr val="00A3A6"/>
              </a:buClr>
              <a:buFont typeface="Wingdings 3" panose="05040102010807070707" pitchFamily="18" charset="2"/>
              <a:buChar char="u"/>
              <a:defRPr/>
            </a:pPr>
            <a:r>
              <a:rPr lang="fr-FR" sz="1867" dirty="0"/>
              <a:t>« Ce que le sol </a:t>
            </a:r>
            <a:r>
              <a:rPr lang="fr-FR" sz="1867" i="1" dirty="0"/>
              <a:t>fait</a:t>
            </a:r>
            <a:r>
              <a:rPr lang="fr-FR" sz="1867" dirty="0"/>
              <a:t> »</a:t>
            </a:r>
          </a:p>
          <a:p>
            <a:pPr>
              <a:buClr>
                <a:srgbClr val="0079AC"/>
              </a:buClr>
              <a:defRPr/>
            </a:pPr>
            <a:endParaRPr lang="fr-FR" sz="1867" b="1" dirty="0"/>
          </a:p>
          <a:p>
            <a:pPr>
              <a:buClr>
                <a:srgbClr val="0079AC"/>
              </a:buClr>
              <a:defRPr/>
            </a:pPr>
            <a:endParaRPr lang="fr-FR" sz="1867" b="1" dirty="0"/>
          </a:p>
          <a:p>
            <a:pPr>
              <a:buClr>
                <a:srgbClr val="0079AC"/>
              </a:buClr>
              <a:defRPr/>
            </a:pPr>
            <a:r>
              <a:rPr lang="fr-FR" sz="1867" b="1" dirty="0"/>
              <a:t>Qualité du sol</a:t>
            </a:r>
            <a:endParaRPr sz="1867" b="1" dirty="0"/>
          </a:p>
          <a:p>
            <a:pPr marL="342900" lvl="1" indent="-342900">
              <a:buClr>
                <a:srgbClr val="00A3A6"/>
              </a:buClr>
              <a:buFont typeface="Wingdings 3" panose="05040102010807070707" pitchFamily="18" charset="2"/>
              <a:buChar char="u"/>
              <a:defRPr/>
            </a:pPr>
            <a:r>
              <a:rPr lang="fr-FR" sz="1867" dirty="0"/>
              <a:t>« </a:t>
            </a:r>
            <a:r>
              <a:rPr lang="fr-FR" sz="1867" b="1" i="1" dirty="0"/>
              <a:t>Capacité</a:t>
            </a:r>
            <a:r>
              <a:rPr lang="fr-FR" sz="1867" dirty="0"/>
              <a:t> des sols </a:t>
            </a:r>
            <a:r>
              <a:rPr lang="fr-FR" sz="1867" i="1" dirty="0"/>
              <a:t>à assurer des fonctions </a:t>
            </a:r>
            <a:r>
              <a:rPr lang="fr-FR" sz="1867" dirty="0"/>
              <a:t>»</a:t>
            </a:r>
          </a:p>
          <a:p>
            <a:pPr marL="342900" lvl="1" indent="-342900">
              <a:buClr>
                <a:srgbClr val="00A3A6"/>
              </a:buClr>
              <a:buFont typeface="Wingdings 3" panose="05040102010807070707" pitchFamily="18" charset="2"/>
              <a:buChar char="u"/>
              <a:defRPr/>
            </a:pPr>
            <a:r>
              <a:rPr lang="fr-FR" sz="1867" dirty="0"/>
              <a:t>« Ce que le sol </a:t>
            </a:r>
            <a:r>
              <a:rPr lang="fr-FR" sz="1867" i="1" dirty="0"/>
              <a:t>est</a:t>
            </a:r>
            <a:r>
              <a:rPr lang="fr-FR" sz="1867" dirty="0"/>
              <a:t> »</a:t>
            </a:r>
          </a:p>
          <a:p>
            <a:pPr marL="342900" lvl="1" indent="-342900">
              <a:buClr>
                <a:srgbClr val="0079AC"/>
              </a:buClr>
              <a:buFont typeface="Wingdings 3" panose="05040102010807070707" pitchFamily="18" charset="2"/>
              <a:buChar char="u"/>
              <a:defRPr/>
            </a:pPr>
            <a:endParaRPr lang="fr-FR" sz="1867" dirty="0"/>
          </a:p>
          <a:p>
            <a:pPr marL="342900" lvl="1" indent="-342900">
              <a:buClr>
                <a:srgbClr val="0079AC"/>
              </a:buClr>
              <a:buFont typeface="Wingdings 3" panose="05040102010807070707" pitchFamily="18" charset="2"/>
              <a:buChar char="u"/>
              <a:defRPr/>
            </a:pPr>
            <a:endParaRPr lang="fr-FR" sz="1867" dirty="0"/>
          </a:p>
          <a:p>
            <a:pPr marL="342900" lvl="1" indent="-342900">
              <a:buClr>
                <a:srgbClr val="0079AC"/>
              </a:buClr>
              <a:buFont typeface="Wingdings 3" panose="05040102010807070707" pitchFamily="18" charset="2"/>
              <a:buChar char="u"/>
              <a:defRPr/>
            </a:pPr>
            <a:endParaRPr lang="fr-FR" sz="1867" dirty="0"/>
          </a:p>
          <a:p>
            <a:pPr marL="0" lvl="1">
              <a:buClr>
                <a:srgbClr val="0079AC"/>
              </a:buClr>
              <a:defRPr/>
            </a:pPr>
            <a:r>
              <a:rPr lang="fr-FR" sz="1867" b="1" dirty="0"/>
              <a:t>Santé d’un sol</a:t>
            </a:r>
          </a:p>
          <a:p>
            <a:pPr marL="342900" lvl="1" indent="-342900">
              <a:buClr>
                <a:srgbClr val="00A3A6"/>
              </a:buClr>
              <a:buFont typeface="Wingdings 3" panose="05040102010807070707" pitchFamily="18" charset="2"/>
              <a:buChar char="u"/>
              <a:defRPr/>
            </a:pPr>
            <a:r>
              <a:rPr lang="fr-FR" sz="1867" dirty="0"/>
              <a:t>Position par rapport à « </a:t>
            </a:r>
            <a:r>
              <a:rPr lang="fr-FR" sz="1867" i="1" dirty="0"/>
              <a:t>ce qui est bien </a:t>
            </a:r>
            <a:r>
              <a:rPr lang="fr-FR" sz="1867" dirty="0"/>
              <a:t>»</a:t>
            </a:r>
          </a:p>
          <a:p>
            <a:pPr marL="342900" lvl="1" indent="-342900">
              <a:buClr>
                <a:srgbClr val="0079AC"/>
              </a:buClr>
              <a:buFont typeface="Wingdings 3" panose="05040102010807070707" pitchFamily="18" charset="2"/>
              <a:buChar char="u"/>
              <a:defRPr/>
            </a:pPr>
            <a:endParaRPr lang="fr-FR" sz="1867" u="sng" dirty="0"/>
          </a:p>
          <a:p>
            <a:pPr marL="342900" lvl="1" indent="-342900">
              <a:buClr>
                <a:srgbClr val="0079AC"/>
              </a:buClr>
              <a:buFont typeface="Wingdings 3" panose="05040102010807070707" pitchFamily="18" charset="2"/>
              <a:buChar char="u"/>
              <a:defRPr/>
            </a:pPr>
            <a:endParaRPr lang="fr-FR" sz="1867" u="sng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C3BB54-9F4B-48D9-8704-A017EA28854C}"/>
              </a:ext>
            </a:extLst>
          </p:cNvPr>
          <p:cNvGrpSpPr/>
          <p:nvPr/>
        </p:nvGrpSpPr>
        <p:grpSpPr>
          <a:xfrm>
            <a:off x="10272309" y="1874288"/>
            <a:ext cx="2438853" cy="584775"/>
            <a:chOff x="7524328" y="2440026"/>
            <a:chExt cx="1829140" cy="438581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50DD61C-AC03-4F82-BB3A-0AD082F8E06F}"/>
                </a:ext>
              </a:extLst>
            </p:cNvPr>
            <p:cNvSpPr txBox="1"/>
            <p:nvPr/>
          </p:nvSpPr>
          <p:spPr bwMode="auto">
            <a:xfrm flipH="1">
              <a:off x="7524328" y="2440026"/>
              <a:ext cx="182914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FFC000"/>
                  </a:solidFill>
                </a:rPr>
                <a:t>Valeurs </a:t>
              </a:r>
              <a:r>
                <a:rPr lang="fr-FR" sz="1600" b="1" dirty="0">
                  <a:solidFill>
                    <a:srgbClr val="FFC000"/>
                  </a:solidFill>
                </a:rPr>
                <a:t>seuils</a:t>
              </a:r>
              <a:endParaRPr lang="fr-FR" sz="1600" dirty="0">
                <a:solidFill>
                  <a:srgbClr val="FFC000"/>
                </a:solidFill>
              </a:endParaRPr>
            </a:p>
            <a:p>
              <a:pPr algn="ctr"/>
              <a:r>
                <a:rPr lang="fr-FR" sz="1600" dirty="0">
                  <a:solidFill>
                    <a:srgbClr val="FFC000"/>
                  </a:solidFill>
                </a:rPr>
                <a:t>valeurs </a:t>
              </a:r>
              <a:r>
                <a:rPr lang="fr-FR" sz="1600" b="1" dirty="0">
                  <a:solidFill>
                    <a:srgbClr val="FFC000"/>
                  </a:solidFill>
                </a:rPr>
                <a:t>cible</a:t>
              </a:r>
            </a:p>
          </p:txBody>
        </p:sp>
        <p:sp>
          <p:nvSpPr>
            <p:cNvPr id="20" name="Flèche : droite 19">
              <a:extLst>
                <a:ext uri="{FF2B5EF4-FFF2-40B4-BE49-F238E27FC236}">
                  <a16:creationId xmlns:a16="http://schemas.microsoft.com/office/drawing/2014/main" id="{A7D95BEA-B9D5-4CA9-B965-ABB06703C2A8}"/>
                </a:ext>
              </a:extLst>
            </p:cNvPr>
            <p:cNvSpPr/>
            <p:nvPr/>
          </p:nvSpPr>
          <p:spPr>
            <a:xfrm>
              <a:off x="7582912" y="2536759"/>
              <a:ext cx="373464" cy="134099"/>
            </a:xfrm>
            <a:prstGeom prst="rightArrow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9B207D7-3950-41ED-B61A-68736894F56C}"/>
              </a:ext>
            </a:extLst>
          </p:cNvPr>
          <p:cNvGrpSpPr/>
          <p:nvPr/>
        </p:nvGrpSpPr>
        <p:grpSpPr>
          <a:xfrm>
            <a:off x="3638783" y="1191115"/>
            <a:ext cx="2891413" cy="584775"/>
            <a:chOff x="6969562" y="1710082"/>
            <a:chExt cx="2168559" cy="438581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B7D7579-FFAA-4321-8A83-7A314516696D}"/>
                </a:ext>
              </a:extLst>
            </p:cNvPr>
            <p:cNvSpPr txBox="1"/>
            <p:nvPr/>
          </p:nvSpPr>
          <p:spPr bwMode="auto">
            <a:xfrm flipH="1">
              <a:off x="6969562" y="1710082"/>
              <a:ext cx="182914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86D53"/>
                  </a:solidFill>
                </a:rPr>
                <a:t>Valeurs </a:t>
              </a:r>
              <a:r>
                <a:rPr lang="fr-FR" sz="1600" b="1" dirty="0">
                  <a:solidFill>
                    <a:srgbClr val="886D53"/>
                  </a:solidFill>
                </a:rPr>
                <a:t>d’existence</a:t>
              </a:r>
            </a:p>
            <a:p>
              <a:pPr algn="ctr"/>
              <a:r>
                <a:rPr lang="fr-FR" sz="1600" dirty="0">
                  <a:solidFill>
                    <a:srgbClr val="886D53"/>
                  </a:solidFill>
                </a:rPr>
                <a:t>(selon les catégories)</a:t>
              </a:r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7C7F3397-05FA-42C3-B365-977C6F95DFBE}"/>
                </a:ext>
              </a:extLst>
            </p:cNvPr>
            <p:cNvSpPr/>
            <p:nvPr/>
          </p:nvSpPr>
          <p:spPr>
            <a:xfrm flipH="1">
              <a:off x="8678592" y="1859132"/>
              <a:ext cx="459529" cy="170677"/>
            </a:xfrm>
            <a:prstGeom prst="rightArrow">
              <a:avLst/>
            </a:prstGeom>
            <a:noFill/>
            <a:ln w="6350">
              <a:solidFill>
                <a:srgbClr val="886D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D7BB1D2-6DAF-42B1-B65A-34BB7BBCBD73}"/>
              </a:ext>
            </a:extLst>
          </p:cNvPr>
          <p:cNvGrpSpPr/>
          <p:nvPr/>
        </p:nvGrpSpPr>
        <p:grpSpPr>
          <a:xfrm>
            <a:off x="7254473" y="1884517"/>
            <a:ext cx="3045196" cy="3705047"/>
            <a:chOff x="5362036" y="2022503"/>
            <a:chExt cx="2283897" cy="2778787"/>
          </a:xfrm>
        </p:grpSpPr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455D2F42-C2C7-459C-B4AF-149B3AD9AC8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31255" y="3131569"/>
              <a:ext cx="0" cy="1656185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E348C4C-013F-4ABB-B4B9-51D85888744D}"/>
                </a:ext>
              </a:extLst>
            </p:cNvPr>
            <p:cNvSpPr txBox="1"/>
            <p:nvPr/>
          </p:nvSpPr>
          <p:spPr bwMode="auto">
            <a:xfrm>
              <a:off x="6399955" y="2022503"/>
              <a:ext cx="12459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fr-FR" b="1" cap="small" dirty="0">
                  <a:solidFill>
                    <a:srgbClr val="FFC000"/>
                  </a:solidFill>
                </a:rPr>
                <a:t>Santé</a:t>
              </a:r>
            </a:p>
            <a:p>
              <a:pPr algn="r">
                <a:defRPr/>
              </a:pPr>
              <a:r>
                <a:rPr lang="fr-FR" dirty="0">
                  <a:solidFill>
                    <a:srgbClr val="FFC000"/>
                  </a:solidFill>
                </a:rPr>
                <a:t>niveau </a:t>
              </a:r>
              <a:r>
                <a:rPr lang="fr-FR" b="1" dirty="0">
                  <a:solidFill>
                    <a:srgbClr val="FFC000"/>
                  </a:solidFill>
                </a:rPr>
                <a:t>réel</a:t>
              </a:r>
              <a:r>
                <a:rPr lang="fr-FR" dirty="0">
                  <a:solidFill>
                    <a:srgbClr val="FFC000"/>
                  </a:solidFill>
                </a:rPr>
                <a:t> de réalisation des fonctions </a:t>
              </a:r>
              <a:r>
                <a:rPr lang="fr-FR" b="1" i="1" u="sng" dirty="0">
                  <a:solidFill>
                    <a:srgbClr val="FFC000"/>
                  </a:solidFill>
                </a:rPr>
                <a:t>d’un sol</a:t>
              </a:r>
              <a:endParaRPr b="1" i="1" u="sng" dirty="0">
                <a:solidFill>
                  <a:srgbClr val="FFC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064C309-9E4C-45F7-8B04-C59546D70C7D}"/>
                </a:ext>
              </a:extLst>
            </p:cNvPr>
            <p:cNvSpPr/>
            <p:nvPr/>
          </p:nvSpPr>
          <p:spPr bwMode="auto">
            <a:xfrm>
              <a:off x="5362036" y="3630825"/>
              <a:ext cx="860646" cy="1170465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2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674ADB-6C4B-4ED0-BB69-2D2F76093805}"/>
                </a:ext>
              </a:extLst>
            </p:cNvPr>
            <p:cNvSpPr/>
            <p:nvPr/>
          </p:nvSpPr>
          <p:spPr bwMode="auto">
            <a:xfrm>
              <a:off x="6535203" y="3854496"/>
              <a:ext cx="860643" cy="939966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240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17364CB-D056-493F-A8DD-BD6669262D4D}"/>
              </a:ext>
            </a:extLst>
          </p:cNvPr>
          <p:cNvGrpSpPr/>
          <p:nvPr/>
        </p:nvGrpSpPr>
        <p:grpSpPr>
          <a:xfrm>
            <a:off x="7364334" y="4192125"/>
            <a:ext cx="2387557" cy="683593"/>
            <a:chOff x="4834077" y="3944015"/>
            <a:chExt cx="1790668" cy="512695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9B68C03-1D2A-498C-8207-DE06D143C0E1}"/>
                </a:ext>
              </a:extLst>
            </p:cNvPr>
            <p:cNvSpPr txBox="1"/>
            <p:nvPr/>
          </p:nvSpPr>
          <p:spPr>
            <a:xfrm>
              <a:off x="4834077" y="3944015"/>
              <a:ext cx="629109" cy="28474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867" b="1" dirty="0">
                  <a:solidFill>
                    <a:srgbClr val="FFC000"/>
                  </a:solidFill>
                </a:rPr>
                <a:t>65%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73E093C-CC5C-4959-84DF-07F5EBC0D2A2}"/>
                </a:ext>
              </a:extLst>
            </p:cNvPr>
            <p:cNvSpPr txBox="1"/>
            <p:nvPr/>
          </p:nvSpPr>
          <p:spPr bwMode="auto">
            <a:xfrm>
              <a:off x="5995636" y="4171968"/>
              <a:ext cx="629109" cy="28474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867" b="1" dirty="0">
                  <a:solidFill>
                    <a:srgbClr val="FFC000"/>
                  </a:solidFill>
                </a:rPr>
                <a:t>75%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F3ABEE33-5ECA-4188-8697-8CE8975D38D5}"/>
              </a:ext>
            </a:extLst>
          </p:cNvPr>
          <p:cNvGrpSpPr/>
          <p:nvPr/>
        </p:nvGrpSpPr>
        <p:grpSpPr>
          <a:xfrm>
            <a:off x="5651717" y="2519137"/>
            <a:ext cx="586426" cy="3396307"/>
            <a:chOff x="3713018" y="2073890"/>
            <a:chExt cx="439819" cy="2547230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9365800-25CE-447E-89ED-812A3522E2D5}"/>
                </a:ext>
              </a:extLst>
            </p:cNvPr>
            <p:cNvSpPr txBox="1"/>
            <p:nvPr/>
          </p:nvSpPr>
          <p:spPr>
            <a:xfrm rot="5400000">
              <a:off x="3468517" y="2448745"/>
              <a:ext cx="103445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67" b="1" dirty="0">
                  <a:solidFill>
                    <a:srgbClr val="886D53"/>
                  </a:solidFill>
                </a:rPr>
                <a:t>population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4A0F2A8-D35E-4456-B920-05AD7AC36AB2}"/>
                </a:ext>
              </a:extLst>
            </p:cNvPr>
            <p:cNvSpPr txBox="1"/>
            <p:nvPr/>
          </p:nvSpPr>
          <p:spPr>
            <a:xfrm rot="5400000">
              <a:off x="3493240" y="3961523"/>
              <a:ext cx="103445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67" b="1" dirty="0">
                  <a:solidFill>
                    <a:srgbClr val="FFC000"/>
                  </a:solidFill>
                </a:rPr>
                <a:t>individu</a:t>
              </a:r>
              <a:endParaRPr lang="fr-FR" sz="2400" b="1" dirty="0">
                <a:solidFill>
                  <a:srgbClr val="FFC000"/>
                </a:solidFill>
              </a:endParaRPr>
            </a:p>
          </p:txBody>
        </p:sp>
        <p:sp>
          <p:nvSpPr>
            <p:cNvPr id="35" name="Accolade fermante 34">
              <a:extLst>
                <a:ext uri="{FF2B5EF4-FFF2-40B4-BE49-F238E27FC236}">
                  <a16:creationId xmlns:a16="http://schemas.microsoft.com/office/drawing/2014/main" id="{BEB5DCB4-9ED5-4BA4-8B27-A9940B2AFF5C}"/>
                </a:ext>
              </a:extLst>
            </p:cNvPr>
            <p:cNvSpPr/>
            <p:nvPr/>
          </p:nvSpPr>
          <p:spPr>
            <a:xfrm>
              <a:off x="3713018" y="2104276"/>
              <a:ext cx="109558" cy="929869"/>
            </a:xfrm>
            <a:prstGeom prst="rightBrace">
              <a:avLst/>
            </a:prstGeom>
            <a:ln w="12700">
              <a:solidFill>
                <a:srgbClr val="00BEE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36" name="Accolade fermante 35">
              <a:extLst>
                <a:ext uri="{FF2B5EF4-FFF2-40B4-BE49-F238E27FC236}">
                  <a16:creationId xmlns:a16="http://schemas.microsoft.com/office/drawing/2014/main" id="{AA678CD3-E3EC-42E9-BBAC-CE2725E969D8}"/>
                </a:ext>
              </a:extLst>
            </p:cNvPr>
            <p:cNvSpPr/>
            <p:nvPr/>
          </p:nvSpPr>
          <p:spPr>
            <a:xfrm>
              <a:off x="3713018" y="3554178"/>
              <a:ext cx="109558" cy="929869"/>
            </a:xfrm>
            <a:prstGeom prst="rightBrace">
              <a:avLst/>
            </a:prstGeom>
            <a:ln w="12700">
              <a:solidFill>
                <a:srgbClr val="00BEE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36103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0A9F7-2698-4119-BEC7-E293430BD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Identifier des indicateurs…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07F6B4-DB86-4133-84C3-5214A64774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76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051B5-D005-4F14-913F-F922262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Un défi : s’accorder entre parties prenantes sur ce que les sols sont, font, valent et devraient être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B20C5D4-90D6-7A65-DD7D-E91E24915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6" y="1179470"/>
            <a:ext cx="7778680" cy="55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41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err="1"/>
              <a:t>Co-construire</a:t>
            </a:r>
            <a:r>
              <a:rPr lang="fr-FR" dirty="0"/>
              <a:t> conjointement un système d’indication, entre acteurs et experts scientifiques</a:t>
            </a:r>
            <a:endParaRPr dirty="0"/>
          </a:p>
        </p:txBody>
      </p:sp>
      <p:grpSp>
        <p:nvGrpSpPr>
          <p:cNvPr id="13" name="Groupe 12"/>
          <p:cNvGrpSpPr/>
          <p:nvPr/>
        </p:nvGrpSpPr>
        <p:grpSpPr bwMode="auto">
          <a:xfrm>
            <a:off x="1886899" y="1626194"/>
            <a:ext cx="2093986" cy="3246276"/>
            <a:chOff x="1921122" y="2052524"/>
            <a:chExt cx="2093986" cy="3246276"/>
          </a:xfrm>
        </p:grpSpPr>
        <p:grpSp>
          <p:nvGrpSpPr>
            <p:cNvPr id="11" name="Groupe 10"/>
            <p:cNvGrpSpPr/>
            <p:nvPr/>
          </p:nvGrpSpPr>
          <p:grpSpPr bwMode="auto">
            <a:xfrm>
              <a:off x="1921122" y="2052524"/>
              <a:ext cx="2093986" cy="3246276"/>
              <a:chOff x="1921122" y="1840089"/>
              <a:chExt cx="2093986" cy="3246276"/>
            </a:xfrm>
          </p:grpSpPr>
          <p:sp>
            <p:nvSpPr>
              <p:cNvPr id="3" name="ZoneTexte 2"/>
              <p:cNvSpPr txBox="1"/>
              <p:nvPr/>
            </p:nvSpPr>
            <p:spPr bwMode="auto">
              <a:xfrm flipH="1">
                <a:off x="1921123" y="1840089"/>
                <a:ext cx="2093985" cy="830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1600" dirty="0"/>
                  <a:t>Finalité de l’évaluation de la qualité/santé </a:t>
                </a:r>
                <a:endParaRPr dirty="0"/>
              </a:p>
              <a:p>
                <a:pPr algn="ctr">
                  <a:defRPr/>
                </a:pPr>
                <a:r>
                  <a:rPr lang="fr-FR" sz="1600" dirty="0"/>
                  <a:t>des sols</a:t>
                </a:r>
                <a:endParaRPr dirty="0"/>
              </a:p>
            </p:txBody>
          </p:sp>
          <p:sp>
            <p:nvSpPr>
              <p:cNvPr id="20" name="ZoneTexte 19"/>
              <p:cNvSpPr txBox="1"/>
              <p:nvPr/>
            </p:nvSpPr>
            <p:spPr bwMode="auto">
              <a:xfrm flipH="1">
                <a:off x="1921122" y="3514305"/>
                <a:ext cx="2093985" cy="3385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1600"/>
                  <a:t>Indicandum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 bwMode="auto">
              <a:xfrm flipH="1">
                <a:off x="1921123" y="4747811"/>
                <a:ext cx="2093983" cy="3385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1600" dirty="0"/>
                  <a:t>Indicateur (s)</a:t>
                </a:r>
                <a:endParaRPr dirty="0"/>
              </a:p>
            </p:txBody>
          </p:sp>
          <p:sp>
            <p:nvSpPr>
              <p:cNvPr id="9" name="Flèche : bas 8"/>
              <p:cNvSpPr/>
              <p:nvPr/>
            </p:nvSpPr>
            <p:spPr bwMode="auto">
              <a:xfrm>
                <a:off x="2866514" y="2834507"/>
                <a:ext cx="203200" cy="52660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1600" dirty="0"/>
              </a:p>
            </p:txBody>
          </p:sp>
        </p:grpSp>
        <p:sp>
          <p:nvSpPr>
            <p:cNvPr id="27" name="Flèche : bas 26"/>
            <p:cNvSpPr/>
            <p:nvPr/>
          </p:nvSpPr>
          <p:spPr bwMode="auto">
            <a:xfrm>
              <a:off x="2918119" y="4228989"/>
              <a:ext cx="203200" cy="52660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600"/>
            </a:p>
          </p:txBody>
        </p:sp>
      </p:grpSp>
      <p:grpSp>
        <p:nvGrpSpPr>
          <p:cNvPr id="51" name="Groupe 50"/>
          <p:cNvGrpSpPr/>
          <p:nvPr/>
        </p:nvGrpSpPr>
        <p:grpSpPr bwMode="auto">
          <a:xfrm>
            <a:off x="634576" y="2039236"/>
            <a:ext cx="1260501" cy="2654999"/>
            <a:chOff x="624801" y="2322251"/>
            <a:chExt cx="1260501" cy="2654999"/>
          </a:xfrm>
        </p:grpSpPr>
        <p:cxnSp>
          <p:nvCxnSpPr>
            <p:cNvPr id="28" name="Connecteur droit 27"/>
            <p:cNvCxnSpPr>
              <a:cxnSpLocks/>
            </p:cNvCxnSpPr>
            <p:nvPr/>
          </p:nvCxnSpPr>
          <p:spPr bwMode="auto">
            <a:xfrm flipV="1">
              <a:off x="1205516" y="2322251"/>
              <a:ext cx="0" cy="2654999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>
              <a:cxnSpLocks/>
            </p:cNvCxnSpPr>
            <p:nvPr/>
          </p:nvCxnSpPr>
          <p:spPr bwMode="auto">
            <a:xfrm>
              <a:off x="1205516" y="2322251"/>
              <a:ext cx="679786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>
              <a:cxnSpLocks/>
            </p:cNvCxnSpPr>
            <p:nvPr/>
          </p:nvCxnSpPr>
          <p:spPr bwMode="auto">
            <a:xfrm>
              <a:off x="1213695" y="3743744"/>
              <a:ext cx="663429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>
              <a:cxnSpLocks/>
            </p:cNvCxnSpPr>
            <p:nvPr/>
          </p:nvCxnSpPr>
          <p:spPr bwMode="auto">
            <a:xfrm>
              <a:off x="1213694" y="4977250"/>
              <a:ext cx="663429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 bwMode="auto">
            <a:xfrm flipH="1">
              <a:off x="624801" y="2967888"/>
              <a:ext cx="924964" cy="3385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chemeClr val="bg1"/>
                  </a:solidFill>
                </a:rPr>
                <a:t>Acteurs</a:t>
              </a:r>
              <a:endParaRPr dirty="0"/>
            </a:p>
          </p:txBody>
        </p:sp>
      </p:grpSp>
      <p:grpSp>
        <p:nvGrpSpPr>
          <p:cNvPr id="48" name="Groupe 47"/>
          <p:cNvGrpSpPr/>
          <p:nvPr/>
        </p:nvGrpSpPr>
        <p:grpSpPr bwMode="auto">
          <a:xfrm>
            <a:off x="4070393" y="3469686"/>
            <a:ext cx="1192197" cy="1290303"/>
            <a:chOff x="4251856" y="3891252"/>
            <a:chExt cx="1192197" cy="1290303"/>
          </a:xfrm>
        </p:grpSpPr>
        <p:cxnSp>
          <p:nvCxnSpPr>
            <p:cNvPr id="39" name="Connecteur droit avec flèche 38"/>
            <p:cNvCxnSpPr>
              <a:cxnSpLocks/>
            </p:cNvCxnSpPr>
            <p:nvPr/>
          </p:nvCxnSpPr>
          <p:spPr bwMode="auto">
            <a:xfrm>
              <a:off x="4251856" y="4507717"/>
              <a:ext cx="663429" cy="0"/>
            </a:xfrm>
            <a:prstGeom prst="straightConnector1">
              <a:avLst/>
            </a:prstGeom>
            <a:ln w="76200">
              <a:solidFill>
                <a:srgbClr val="00A3A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>
              <a:cxnSpLocks/>
            </p:cNvCxnSpPr>
            <p:nvPr/>
          </p:nvCxnSpPr>
          <p:spPr bwMode="auto">
            <a:xfrm>
              <a:off x="4251856" y="3896652"/>
              <a:ext cx="663429" cy="0"/>
            </a:xfrm>
            <a:prstGeom prst="straightConnector1">
              <a:avLst/>
            </a:prstGeom>
            <a:ln w="76200">
              <a:solidFill>
                <a:srgbClr val="00A3A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>
              <a:cxnSpLocks/>
            </p:cNvCxnSpPr>
            <p:nvPr/>
          </p:nvCxnSpPr>
          <p:spPr bwMode="auto">
            <a:xfrm>
              <a:off x="4251856" y="5147374"/>
              <a:ext cx="663429" cy="0"/>
            </a:xfrm>
            <a:prstGeom prst="straightConnector1">
              <a:avLst/>
            </a:prstGeom>
            <a:ln w="76200">
              <a:solidFill>
                <a:srgbClr val="00A3A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>
              <a:cxnSpLocks/>
            </p:cNvCxnSpPr>
            <p:nvPr/>
          </p:nvCxnSpPr>
          <p:spPr bwMode="auto">
            <a:xfrm flipV="1">
              <a:off x="4907951" y="3891252"/>
              <a:ext cx="0" cy="1290303"/>
            </a:xfrm>
            <a:prstGeom prst="line">
              <a:avLst/>
            </a:prstGeom>
            <a:ln w="19050">
              <a:solidFill>
                <a:srgbClr val="00A3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 bwMode="auto">
            <a:xfrm>
              <a:off x="4519089" y="4040367"/>
              <a:ext cx="924964" cy="338554"/>
            </a:xfrm>
            <a:prstGeom prst="rect">
              <a:avLst/>
            </a:prstGeom>
            <a:solidFill>
              <a:srgbClr val="00A3A6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chemeClr val="bg1"/>
                  </a:solidFill>
                </a:rPr>
                <a:t>Experts</a:t>
              </a:r>
              <a:endParaRPr dirty="0"/>
            </a:p>
          </p:txBody>
        </p:sp>
      </p:grpSp>
      <p:grpSp>
        <p:nvGrpSpPr>
          <p:cNvPr id="50" name="Groupe 49"/>
          <p:cNvGrpSpPr/>
          <p:nvPr/>
        </p:nvGrpSpPr>
        <p:grpSpPr bwMode="auto">
          <a:xfrm>
            <a:off x="8917154" y="702055"/>
            <a:ext cx="3228676" cy="975490"/>
            <a:chOff x="1276964" y="5457570"/>
            <a:chExt cx="3228676" cy="776524"/>
          </a:xfrm>
        </p:grpSpPr>
        <p:sp>
          <p:nvSpPr>
            <p:cNvPr id="49" name="Ellipse 48"/>
            <p:cNvSpPr/>
            <p:nvPr/>
          </p:nvSpPr>
          <p:spPr bwMode="auto">
            <a:xfrm>
              <a:off x="1276964" y="5457570"/>
              <a:ext cx="3228676" cy="776524"/>
            </a:xfrm>
            <a:prstGeom prst="ellipse">
              <a:avLst/>
            </a:prstGeom>
            <a:gradFill>
              <a:gsLst>
                <a:gs pos="0">
                  <a:srgbClr val="FFFF00">
                    <a:tint val="66000"/>
                    <a:satMod val="160000"/>
                    <a:alpha val="45000"/>
                  </a:srgbClr>
                </a:gs>
                <a:gs pos="100000">
                  <a:schemeClr val="bg1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 bwMode="auto">
            <a:xfrm>
              <a:off x="1727089" y="5515081"/>
              <a:ext cx="2724728" cy="661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fr-FR" sz="1600" i="1" dirty="0">
                  <a:solidFill>
                    <a:srgbClr val="00A3A6"/>
                  </a:solidFill>
                </a:rPr>
                <a:t>Littérature scientifique</a:t>
              </a:r>
              <a:endParaRPr sz="1600" dirty="0">
                <a:solidFill>
                  <a:srgbClr val="00A3A6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fr-FR" sz="1600" i="1" dirty="0">
                  <a:solidFill>
                    <a:srgbClr val="00A3A6"/>
                  </a:solidFill>
                </a:rPr>
                <a:t>Littérature</a:t>
              </a:r>
              <a:r>
                <a:rPr lang="fr-FR" sz="1600" i="1" dirty="0"/>
                <a:t> </a:t>
              </a:r>
              <a:r>
                <a:rPr lang="fr-FR" sz="1600" i="1" dirty="0">
                  <a:solidFill>
                    <a:srgbClr val="ED7D31"/>
                  </a:solidFill>
                </a:rPr>
                <a:t>grise</a:t>
              </a:r>
              <a:endParaRPr sz="1600" dirty="0">
                <a:solidFill>
                  <a:srgbClr val="ED7D3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fr-FR" sz="1600" i="1" dirty="0">
                  <a:solidFill>
                    <a:srgbClr val="ED7D31"/>
                  </a:solidFill>
                </a:rPr>
                <a:t>Connaissance experte</a:t>
              </a:r>
              <a:endParaRPr sz="1600" dirty="0">
                <a:solidFill>
                  <a:srgbClr val="ED7D31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A9B7147E-8D79-43CA-828D-52451D5DE87B}"/>
              </a:ext>
            </a:extLst>
          </p:cNvPr>
          <p:cNvGrpSpPr/>
          <p:nvPr/>
        </p:nvGrpSpPr>
        <p:grpSpPr>
          <a:xfrm>
            <a:off x="6909624" y="1905765"/>
            <a:ext cx="2106898" cy="2966705"/>
            <a:chOff x="6909624" y="1905765"/>
            <a:chExt cx="2106898" cy="296670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4322212-AE6F-46A1-8B63-BD6B0364B798}"/>
                </a:ext>
              </a:extLst>
            </p:cNvPr>
            <p:cNvSpPr txBox="1"/>
            <p:nvPr/>
          </p:nvSpPr>
          <p:spPr>
            <a:xfrm>
              <a:off x="6909624" y="4533916"/>
              <a:ext cx="210689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Données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A013E28-F8A1-4F65-8673-4D0C90801D97}"/>
                </a:ext>
              </a:extLst>
            </p:cNvPr>
            <p:cNvSpPr txBox="1"/>
            <p:nvPr/>
          </p:nvSpPr>
          <p:spPr bwMode="auto">
            <a:xfrm>
              <a:off x="6909624" y="1905765"/>
              <a:ext cx="210689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Restitution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5C51226-6F7D-4D81-B667-74C714244AF5}"/>
                </a:ext>
              </a:extLst>
            </p:cNvPr>
            <p:cNvSpPr txBox="1"/>
            <p:nvPr/>
          </p:nvSpPr>
          <p:spPr bwMode="auto">
            <a:xfrm>
              <a:off x="6909624" y="3186257"/>
              <a:ext cx="2106898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Référentiel d’interprétation</a:t>
              </a:r>
            </a:p>
          </p:txBody>
        </p:sp>
        <p:sp>
          <p:nvSpPr>
            <p:cNvPr id="32" name="Flèche : bas 31">
              <a:extLst>
                <a:ext uri="{FF2B5EF4-FFF2-40B4-BE49-F238E27FC236}">
                  <a16:creationId xmlns:a16="http://schemas.microsoft.com/office/drawing/2014/main" id="{09B50CF5-5160-4C1B-8A75-0913B88FE59D}"/>
                </a:ext>
              </a:extLst>
            </p:cNvPr>
            <p:cNvSpPr/>
            <p:nvPr/>
          </p:nvSpPr>
          <p:spPr bwMode="auto">
            <a:xfrm flipV="1">
              <a:off x="7963073" y="3905641"/>
              <a:ext cx="203200" cy="52660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33" name="Flèche : bas 32">
              <a:extLst>
                <a:ext uri="{FF2B5EF4-FFF2-40B4-BE49-F238E27FC236}">
                  <a16:creationId xmlns:a16="http://schemas.microsoft.com/office/drawing/2014/main" id="{717EACF0-B0F3-413E-A28A-A6D9085A23E4}"/>
                </a:ext>
              </a:extLst>
            </p:cNvPr>
            <p:cNvSpPr/>
            <p:nvPr/>
          </p:nvSpPr>
          <p:spPr bwMode="auto">
            <a:xfrm flipV="1">
              <a:off x="7963073" y="2406142"/>
              <a:ext cx="203200" cy="52660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600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75AF7718-F036-437C-9CFC-7D630339214B}"/>
              </a:ext>
            </a:extLst>
          </p:cNvPr>
          <p:cNvGrpSpPr/>
          <p:nvPr/>
        </p:nvGrpSpPr>
        <p:grpSpPr>
          <a:xfrm>
            <a:off x="9308103" y="2392486"/>
            <a:ext cx="1407234" cy="2659890"/>
            <a:chOff x="9308103" y="2392486"/>
            <a:chExt cx="1407234" cy="2659890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5C0E668-D4A9-4947-8ECE-16381045F479}"/>
                </a:ext>
              </a:extLst>
            </p:cNvPr>
            <p:cNvSpPr txBox="1"/>
            <p:nvPr/>
          </p:nvSpPr>
          <p:spPr bwMode="auto">
            <a:xfrm>
              <a:off x="9308104" y="4467601"/>
              <a:ext cx="1407233" cy="58477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i="1" dirty="0"/>
                <a:t>Acquisition de l’information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FE002920-A389-472C-B6CE-AA242B751D70}"/>
                </a:ext>
              </a:extLst>
            </p:cNvPr>
            <p:cNvSpPr txBox="1"/>
            <p:nvPr/>
          </p:nvSpPr>
          <p:spPr bwMode="auto">
            <a:xfrm>
              <a:off x="9308103" y="3822449"/>
              <a:ext cx="1407233" cy="58477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/>
                <a:t>Traitement des données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560BBF24-7B95-401A-A0CE-BC204A5377F8}"/>
                </a:ext>
              </a:extLst>
            </p:cNvPr>
            <p:cNvSpPr txBox="1"/>
            <p:nvPr/>
          </p:nvSpPr>
          <p:spPr bwMode="auto">
            <a:xfrm>
              <a:off x="9308103" y="2392486"/>
              <a:ext cx="1407233" cy="58477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/>
                <a:t>Statistiques</a:t>
              </a:r>
            </a:p>
            <a:p>
              <a:pPr algn="ctr"/>
              <a:r>
                <a:rPr lang="fr-FR" sz="1600" i="1" dirty="0"/>
                <a:t>Cartographie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ED09B7B-CD38-439C-9A03-05AA97D13623}"/>
              </a:ext>
            </a:extLst>
          </p:cNvPr>
          <p:cNvGrpSpPr/>
          <p:nvPr/>
        </p:nvGrpSpPr>
        <p:grpSpPr bwMode="auto">
          <a:xfrm>
            <a:off x="5593722" y="2070809"/>
            <a:ext cx="1264858" cy="2654999"/>
            <a:chOff x="620444" y="2322251"/>
            <a:chExt cx="1264858" cy="2654999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4BA5F826-7119-4358-86D1-7AE5E2F995F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05516" y="2322251"/>
              <a:ext cx="0" cy="2654999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CFD2A13-5396-4054-B6C3-31B7EBB382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5516" y="2322251"/>
              <a:ext cx="679786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5E11ECE2-D167-4319-89F1-BEFB096AAD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13695" y="3743744"/>
              <a:ext cx="663429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13CAFAC0-E99D-4166-8461-A87EF2E860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13694" y="4977250"/>
              <a:ext cx="663429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5E268663-2447-4F1D-8A67-48E0E1A57FA2}"/>
                </a:ext>
              </a:extLst>
            </p:cNvPr>
            <p:cNvSpPr txBox="1"/>
            <p:nvPr/>
          </p:nvSpPr>
          <p:spPr bwMode="auto">
            <a:xfrm flipH="1">
              <a:off x="620444" y="2890149"/>
              <a:ext cx="924964" cy="3385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chemeClr val="bg1"/>
                  </a:solidFill>
                </a:rPr>
                <a:t>Acteurs</a:t>
              </a:r>
              <a:endParaRPr dirty="0"/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AE1806C5-1A1A-4C20-B55B-32C8EC9D70B4}"/>
              </a:ext>
            </a:extLst>
          </p:cNvPr>
          <p:cNvGrpSpPr/>
          <p:nvPr/>
        </p:nvGrpSpPr>
        <p:grpSpPr>
          <a:xfrm>
            <a:off x="10959933" y="2596759"/>
            <a:ext cx="1185897" cy="2145432"/>
            <a:chOff x="10959933" y="2596759"/>
            <a:chExt cx="1185897" cy="2145432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AB7ED83C-CD8C-4573-8EAA-EECF506DE1D4}"/>
                </a:ext>
              </a:extLst>
            </p:cNvPr>
            <p:cNvGrpSpPr/>
            <p:nvPr/>
          </p:nvGrpSpPr>
          <p:grpSpPr bwMode="auto">
            <a:xfrm>
              <a:off x="10976709" y="2596759"/>
              <a:ext cx="1169121" cy="2145432"/>
              <a:chOff x="4251856" y="3012271"/>
              <a:chExt cx="1169121" cy="2145432"/>
            </a:xfrm>
          </p:grpSpPr>
          <p:cxnSp>
            <p:nvCxnSpPr>
              <p:cNvPr id="57" name="Connecteur droit avec flèche 56">
                <a:extLst>
                  <a:ext uri="{FF2B5EF4-FFF2-40B4-BE49-F238E27FC236}">
                    <a16:creationId xmlns:a16="http://schemas.microsoft.com/office/drawing/2014/main" id="{9AF10DB6-1F85-4415-BC74-1DAFA1936B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251856" y="4507717"/>
                <a:ext cx="663429" cy="0"/>
              </a:xfrm>
              <a:prstGeom prst="straightConnector1">
                <a:avLst/>
              </a:prstGeom>
              <a:ln w="76200">
                <a:solidFill>
                  <a:srgbClr val="00A3A6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avec flèche 57">
                <a:extLst>
                  <a:ext uri="{FF2B5EF4-FFF2-40B4-BE49-F238E27FC236}">
                    <a16:creationId xmlns:a16="http://schemas.microsoft.com/office/drawing/2014/main" id="{19E1B58E-31A8-4A28-BBCC-D40EAA8B6FB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251856" y="3896652"/>
                <a:ext cx="663429" cy="0"/>
              </a:xfrm>
              <a:prstGeom prst="straightConnector1">
                <a:avLst/>
              </a:prstGeom>
              <a:ln w="38100">
                <a:solidFill>
                  <a:srgbClr val="00A3A6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avec flèche 58">
                <a:extLst>
                  <a:ext uri="{FF2B5EF4-FFF2-40B4-BE49-F238E27FC236}">
                    <a16:creationId xmlns:a16="http://schemas.microsoft.com/office/drawing/2014/main" id="{8124AE3B-61A9-4E07-BC4F-1CA41804CD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251856" y="5147374"/>
                <a:ext cx="663429" cy="0"/>
              </a:xfrm>
              <a:prstGeom prst="straightConnector1">
                <a:avLst/>
              </a:prstGeom>
              <a:ln w="38100">
                <a:solidFill>
                  <a:srgbClr val="00A3A6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4F6C030F-36B3-464C-AE4A-7E2D70EE71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907951" y="3012271"/>
                <a:ext cx="0" cy="2145432"/>
              </a:xfrm>
              <a:prstGeom prst="line">
                <a:avLst/>
              </a:prstGeom>
              <a:ln w="19050">
                <a:solidFill>
                  <a:srgbClr val="00A3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EF671D66-7FE1-4F57-9EA1-430659B54F92}"/>
                  </a:ext>
                </a:extLst>
              </p:cNvPr>
              <p:cNvSpPr txBox="1"/>
              <p:nvPr/>
            </p:nvSpPr>
            <p:spPr bwMode="auto">
              <a:xfrm>
                <a:off x="4496013" y="3293379"/>
                <a:ext cx="924964" cy="338554"/>
              </a:xfrm>
              <a:prstGeom prst="rect">
                <a:avLst/>
              </a:prstGeom>
              <a:solidFill>
                <a:srgbClr val="00A3A6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1600" dirty="0">
                    <a:solidFill>
                      <a:schemeClr val="bg1"/>
                    </a:solidFill>
                  </a:rPr>
                  <a:t>Experts</a:t>
                </a:r>
                <a:endParaRPr dirty="0"/>
              </a:p>
            </p:txBody>
          </p:sp>
        </p:grp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E2E64499-9D02-417A-8C75-EACBC81A02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959933" y="2651592"/>
              <a:ext cx="663429" cy="0"/>
            </a:xfrm>
            <a:prstGeom prst="straightConnector1">
              <a:avLst/>
            </a:prstGeom>
            <a:ln w="76200">
              <a:solidFill>
                <a:srgbClr val="00A3A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715EEE3-6043-4736-8B62-5A6CFAC9F151}"/>
              </a:ext>
            </a:extLst>
          </p:cNvPr>
          <p:cNvGrpSpPr/>
          <p:nvPr/>
        </p:nvGrpSpPr>
        <p:grpSpPr>
          <a:xfrm>
            <a:off x="2933891" y="4872470"/>
            <a:ext cx="5133631" cy="571400"/>
            <a:chOff x="2933891" y="4872470"/>
            <a:chExt cx="5133631" cy="571400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7AF3EE1-BCE3-4488-A4BE-D0AE20D6193F}"/>
                </a:ext>
              </a:extLst>
            </p:cNvPr>
            <p:cNvCxnSpPr>
              <a:stCxn id="22" idx="2"/>
            </p:cNvCxnSpPr>
            <p:nvPr/>
          </p:nvCxnSpPr>
          <p:spPr>
            <a:xfrm>
              <a:off x="2933891" y="4872470"/>
              <a:ext cx="0" cy="57140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90786084-68C1-4009-A364-65FB9D5CD6DC}"/>
                </a:ext>
              </a:extLst>
            </p:cNvPr>
            <p:cNvCxnSpPr/>
            <p:nvPr/>
          </p:nvCxnSpPr>
          <p:spPr bwMode="auto">
            <a:xfrm>
              <a:off x="8067522" y="4872470"/>
              <a:ext cx="0" cy="57140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C0C8043C-1BE4-4669-AFA8-1D106D0132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33891" y="5443870"/>
              <a:ext cx="5130782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ED604A6B-5C7D-468E-9A60-45D652152225}"/>
              </a:ext>
            </a:extLst>
          </p:cNvPr>
          <p:cNvGrpSpPr/>
          <p:nvPr/>
        </p:nvGrpSpPr>
        <p:grpSpPr>
          <a:xfrm flipV="1">
            <a:off x="2883896" y="1298222"/>
            <a:ext cx="5130782" cy="596767"/>
            <a:chOff x="2933891" y="4586770"/>
            <a:chExt cx="5130782" cy="596767"/>
          </a:xfrm>
        </p:grpSpPr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28C5AD39-DFAE-4B39-B504-89CA734E4DCD}"/>
                </a:ext>
              </a:extLst>
            </p:cNvPr>
            <p:cNvCxnSpPr>
              <a:cxnSpLocks/>
            </p:cNvCxnSpPr>
            <p:nvPr/>
          </p:nvCxnSpPr>
          <p:spPr>
            <a:xfrm>
              <a:off x="2933891" y="4872470"/>
              <a:ext cx="0" cy="311067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041DD1D3-C78D-4D0A-AA68-AF3BA5AF19C5}"/>
                </a:ext>
              </a:extLst>
            </p:cNvPr>
            <p:cNvCxnSpPr/>
            <p:nvPr/>
          </p:nvCxnSpPr>
          <p:spPr bwMode="auto">
            <a:xfrm>
              <a:off x="8064673" y="4586770"/>
              <a:ext cx="0" cy="57140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6B5FA106-0B69-4A74-907A-BF1B350F5C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33891" y="5183537"/>
              <a:ext cx="5130782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B40B79-C1CF-437B-8187-D40DD267D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73" y="1035436"/>
            <a:ext cx="4327854" cy="5297185"/>
          </a:xfrm>
          <a:prstGeom prst="rect">
            <a:avLst/>
          </a:prstGeom>
        </p:spPr>
      </p:pic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9E5BCE10-EE19-478F-994E-0913A7492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279973"/>
              </p:ext>
            </p:extLst>
          </p:nvPr>
        </p:nvGraphicFramePr>
        <p:xfrm>
          <a:off x="375684" y="1035436"/>
          <a:ext cx="2689087" cy="491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087">
                  <a:extLst>
                    <a:ext uri="{9D8B030D-6E8A-4147-A177-3AD203B41FA5}">
                      <a16:colId xmlns:a16="http://schemas.microsoft.com/office/drawing/2014/main" val="3582760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Menaces sur les sols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448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Perte de biodiversité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931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Perte de carbone organique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07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Contamination du sol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1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Excès de nutriments dans le sol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14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Acidification du sol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581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Réduction de la capacité à retenir de l’eau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37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Tassement des horizons profonds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388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Tassement des horizons de surface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044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Salinisation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004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Erosion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57681"/>
                  </a:ext>
                </a:extLst>
              </a:tr>
            </a:tbl>
          </a:graphicData>
        </a:graphic>
      </p:graphicFrame>
      <p:graphicFrame>
        <p:nvGraphicFramePr>
          <p:cNvPr id="27" name="Tableau 11">
            <a:extLst>
              <a:ext uri="{FF2B5EF4-FFF2-40B4-BE49-F238E27FC236}">
                <a16:creationId xmlns:a16="http://schemas.microsoft.com/office/drawing/2014/main" id="{C8BE4C26-088A-4EA4-A230-8A66AB223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968575"/>
              </p:ext>
            </p:extLst>
          </p:nvPr>
        </p:nvGraphicFramePr>
        <p:xfrm>
          <a:off x="8969024" y="1895241"/>
          <a:ext cx="2689087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087">
                  <a:extLst>
                    <a:ext uri="{9D8B030D-6E8A-4147-A177-3AD203B41FA5}">
                      <a16:colId xmlns:a16="http://schemas.microsoft.com/office/drawing/2014/main" val="3582760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Fonctions des sols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448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Supporter les organismes du sol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931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Supporter la végétation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07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Stocker le carbone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1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Réguler les contaminants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14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Fournir des nutriments à la biocénose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581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Réguler quantitativement l’eau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37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Réguler qualitativement l’eau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388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Entretenir la structure du sol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044028"/>
                  </a:ext>
                </a:extLst>
              </a:tr>
            </a:tbl>
          </a:graphicData>
        </a:graphic>
      </p:graphicFrame>
      <p:sp>
        <p:nvSpPr>
          <p:cNvPr id="16" name="Titre 15">
            <a:extLst>
              <a:ext uri="{FF2B5EF4-FFF2-40B4-BE49-F238E27FC236}">
                <a16:creationId xmlns:a16="http://schemas.microsoft.com/office/drawing/2014/main" id="{C75BD620-E4BF-4FA9-9AB7-5DF126D3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8878"/>
            <a:ext cx="10216343" cy="888251"/>
          </a:xfrm>
        </p:spPr>
        <p:txBody>
          <a:bodyPr vert="horz" lIns="0" tIns="46800" rIns="91440" bIns="45720" rtlCol="0" anchor="ctr" anchorCtr="0">
            <a:normAutofit/>
          </a:bodyPr>
          <a:lstStyle/>
          <a:p>
            <a:r>
              <a:rPr lang="fr-FR" dirty="0"/>
              <a:t>Des indicateurs de fonctions écologiques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AE7EB82-D4BD-44B5-A416-8471495C38AA}"/>
              </a:ext>
            </a:extLst>
          </p:cNvPr>
          <p:cNvGrpSpPr/>
          <p:nvPr/>
        </p:nvGrpSpPr>
        <p:grpSpPr>
          <a:xfrm>
            <a:off x="6450978" y="219933"/>
            <a:ext cx="5259320" cy="1160082"/>
            <a:chOff x="6450978" y="219933"/>
            <a:chExt cx="5259320" cy="1160082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67E68D77-0CEE-4291-8033-9CC2164B1CD4}"/>
                </a:ext>
              </a:extLst>
            </p:cNvPr>
            <p:cNvSpPr txBox="1"/>
            <p:nvPr/>
          </p:nvSpPr>
          <p:spPr>
            <a:xfrm>
              <a:off x="8850139" y="237247"/>
              <a:ext cx="286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Support de l’évaluation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Méthode normalisée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Niveau d’opérationnalité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Utilisation en économie</a:t>
              </a:r>
            </a:p>
          </p:txBody>
        </p:sp>
        <p:sp>
          <p:nvSpPr>
            <p:cNvPr id="5" name="Parenthèse fermante 4">
              <a:extLst>
                <a:ext uri="{FF2B5EF4-FFF2-40B4-BE49-F238E27FC236}">
                  <a16:creationId xmlns:a16="http://schemas.microsoft.com/office/drawing/2014/main" id="{1FF8E73E-ECB3-4256-805E-1575059DE147}"/>
                </a:ext>
              </a:extLst>
            </p:cNvPr>
            <p:cNvSpPr/>
            <p:nvPr/>
          </p:nvSpPr>
          <p:spPr>
            <a:xfrm flipH="1">
              <a:off x="8850140" y="219933"/>
              <a:ext cx="237769" cy="1160082"/>
            </a:xfrm>
            <a:prstGeom prst="rightBracket">
              <a:avLst/>
            </a:prstGeom>
            <a:ln w="12700">
              <a:solidFill>
                <a:srgbClr val="00A3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Parenthèse fermante 12">
              <a:extLst>
                <a:ext uri="{FF2B5EF4-FFF2-40B4-BE49-F238E27FC236}">
                  <a16:creationId xmlns:a16="http://schemas.microsoft.com/office/drawing/2014/main" id="{90E14451-C937-4F14-B9AA-A12B7514B933}"/>
                </a:ext>
              </a:extLst>
            </p:cNvPr>
            <p:cNvSpPr/>
            <p:nvPr/>
          </p:nvSpPr>
          <p:spPr bwMode="auto">
            <a:xfrm rot="5400000" flipH="1">
              <a:off x="6729986" y="548813"/>
              <a:ext cx="178616" cy="736632"/>
            </a:xfrm>
            <a:prstGeom prst="rightBracket">
              <a:avLst/>
            </a:prstGeom>
            <a:ln w="12700">
              <a:solidFill>
                <a:srgbClr val="00A3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59FB1B4-02E7-43E0-A0D0-A3891A654D16}"/>
                </a:ext>
              </a:extLst>
            </p:cNvPr>
            <p:cNvGrpSpPr/>
            <p:nvPr/>
          </p:nvGrpSpPr>
          <p:grpSpPr>
            <a:xfrm>
              <a:off x="7102027" y="645129"/>
              <a:ext cx="1748114" cy="182692"/>
              <a:chOff x="7102027" y="645129"/>
              <a:chExt cx="1748114" cy="182692"/>
            </a:xfrm>
          </p:grpSpPr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2D2ED104-FEF9-4950-8D77-4AACF4A35055}"/>
                  </a:ext>
                </a:extLst>
              </p:cNvPr>
              <p:cNvCxnSpPr/>
              <p:nvPr/>
            </p:nvCxnSpPr>
            <p:spPr>
              <a:xfrm flipV="1">
                <a:off x="7102027" y="650739"/>
                <a:ext cx="0" cy="177082"/>
              </a:xfrm>
              <a:prstGeom prst="line">
                <a:avLst/>
              </a:prstGeom>
              <a:ln>
                <a:solidFill>
                  <a:srgbClr val="00A3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8035791A-9352-490F-BFCC-CECF2B67A77A}"/>
                  </a:ext>
                </a:extLst>
              </p:cNvPr>
              <p:cNvCxnSpPr/>
              <p:nvPr/>
            </p:nvCxnSpPr>
            <p:spPr>
              <a:xfrm>
                <a:off x="7102027" y="645129"/>
                <a:ext cx="1748114" cy="0"/>
              </a:xfrm>
              <a:prstGeom prst="straightConnector1">
                <a:avLst/>
              </a:prstGeom>
              <a:ln>
                <a:solidFill>
                  <a:srgbClr val="00A3A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330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82F3BCA-C8DB-46DE-ADC4-3147BB958428}"/>
              </a:ext>
            </a:extLst>
          </p:cNvPr>
          <p:cNvSpPr/>
          <p:nvPr/>
        </p:nvSpPr>
        <p:spPr>
          <a:xfrm>
            <a:off x="6274710" y="1073102"/>
            <a:ext cx="5917290" cy="547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9B17D9-13C9-4C50-B258-84036C13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7" y="-78883"/>
            <a:ext cx="13141598" cy="888251"/>
          </a:xfrm>
        </p:spPr>
        <p:txBody>
          <a:bodyPr anchor="b" anchorCtr="0">
            <a:normAutofit/>
          </a:bodyPr>
          <a:lstStyle/>
          <a:p>
            <a:r>
              <a:rPr lang="fr-FR" sz="3600" dirty="0">
                <a:latin typeface="Sofia Sans Extra Condensed" pitchFamily="2" charset="0"/>
              </a:rPr>
              <a:t>Des indicateurs « idéaux » pour caractériser des fonctions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9BA1A5-4557-4146-BF2B-5AB73F980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509" y="1066090"/>
            <a:ext cx="8210470" cy="5476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AB6FED-B267-4CE6-89FA-410F328F53DC}"/>
              </a:ext>
            </a:extLst>
          </p:cNvPr>
          <p:cNvSpPr/>
          <p:nvPr/>
        </p:nvSpPr>
        <p:spPr>
          <a:xfrm>
            <a:off x="4494424" y="1066090"/>
            <a:ext cx="1442850" cy="1469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B72F6D-298E-4D03-92F7-08B4F313E93C}"/>
              </a:ext>
            </a:extLst>
          </p:cNvPr>
          <p:cNvSpPr/>
          <p:nvPr/>
        </p:nvSpPr>
        <p:spPr>
          <a:xfrm>
            <a:off x="2152997" y="3763297"/>
            <a:ext cx="1527543" cy="44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E9C700-63C4-4223-89ED-336316E90371}"/>
              </a:ext>
            </a:extLst>
          </p:cNvPr>
          <p:cNvSpPr/>
          <p:nvPr/>
        </p:nvSpPr>
        <p:spPr>
          <a:xfrm>
            <a:off x="2036125" y="5701083"/>
            <a:ext cx="1527543" cy="32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FF06441-9A0F-40F8-B7D7-25FA9AF429CD}"/>
              </a:ext>
            </a:extLst>
          </p:cNvPr>
          <p:cNvGrpSpPr/>
          <p:nvPr/>
        </p:nvGrpSpPr>
        <p:grpSpPr>
          <a:xfrm>
            <a:off x="9064325" y="2042515"/>
            <a:ext cx="3096744" cy="1908776"/>
            <a:chOff x="8975980" y="1965179"/>
            <a:chExt cx="3096744" cy="1908776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DB3D6D5-D691-490A-89D0-9A66E4CAA236}"/>
                </a:ext>
              </a:extLst>
            </p:cNvPr>
            <p:cNvSpPr txBox="1"/>
            <p:nvPr/>
          </p:nvSpPr>
          <p:spPr>
            <a:xfrm>
              <a:off x="8975980" y="1965179"/>
              <a:ext cx="3096744" cy="1169551"/>
            </a:xfrm>
            <a:prstGeom prst="rect">
              <a:avLst/>
            </a:prstGeom>
            <a:noFill/>
            <a:ln w="28575">
              <a:solidFill>
                <a:srgbClr val="D8C2B6"/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buClr>
                  <a:srgbClr val="0079AC"/>
                </a:buClr>
                <a:buSzPct val="70000"/>
                <a:buFont typeface="Wingdings 3" panose="05040102010807070707" pitchFamily="18" charset="2"/>
                <a:buChar char="u"/>
              </a:pPr>
              <a:r>
                <a:rPr lang="fr-FR" sz="1400" dirty="0">
                  <a:solidFill>
                    <a:schemeClr val="bg1">
                      <a:lumMod val="75000"/>
                    </a:schemeClr>
                  </a:solidFill>
                </a:rPr>
                <a:t>Masse volumique apparente</a:t>
              </a:r>
            </a:p>
            <a:p>
              <a:pPr marL="180975" indent="-180975">
                <a:buClr>
                  <a:srgbClr val="0079AC"/>
                </a:buClr>
                <a:buSzPct val="70000"/>
                <a:buFont typeface="Wingdings 3" panose="05040102010807070707" pitchFamily="18" charset="2"/>
                <a:buChar char="u"/>
              </a:pPr>
              <a:r>
                <a:rPr lang="fr-FR" sz="1400" dirty="0">
                  <a:solidFill>
                    <a:schemeClr val="bg1">
                      <a:lumMod val="75000"/>
                    </a:schemeClr>
                  </a:solidFill>
                </a:rPr>
                <a:t>Stabilité structurale</a:t>
              </a:r>
            </a:p>
            <a:p>
              <a:pPr marL="180975" indent="-180975">
                <a:buClr>
                  <a:srgbClr val="0079AC"/>
                </a:buClr>
                <a:buSzPct val="70000"/>
                <a:buFont typeface="Wingdings 3" panose="05040102010807070707" pitchFamily="18" charset="2"/>
                <a:buChar char="u"/>
              </a:pPr>
              <a:r>
                <a:rPr lang="fr-FR" sz="1400" b="1" dirty="0"/>
                <a:t>Dynamique annuelle de la distribution de la taille des pores sur l’épaisseur totale du sol</a:t>
              </a:r>
              <a:endParaRPr lang="fr-FR" sz="1400" dirty="0"/>
            </a:p>
          </p:txBody>
        </p:sp>
        <p:cxnSp>
          <p:nvCxnSpPr>
            <p:cNvPr id="11" name="Connecteur : en angle 10">
              <a:extLst>
                <a:ext uri="{FF2B5EF4-FFF2-40B4-BE49-F238E27FC236}">
                  <a16:creationId xmlns:a16="http://schemas.microsoft.com/office/drawing/2014/main" id="{5D17BEF1-E9DF-4F6A-B1E2-A3A0A82AF725}"/>
                </a:ext>
              </a:extLst>
            </p:cNvPr>
            <p:cNvCxnSpPr/>
            <p:nvPr/>
          </p:nvCxnSpPr>
          <p:spPr>
            <a:xfrm rot="10800000" flipV="1">
              <a:off x="9935508" y="3149736"/>
              <a:ext cx="845907" cy="724219"/>
            </a:xfrm>
            <a:prstGeom prst="bentConnector3">
              <a:avLst>
                <a:gd name="adj1" fmla="val -278"/>
              </a:avLst>
            </a:prstGeom>
            <a:ln w="12700">
              <a:solidFill>
                <a:srgbClr val="D8C2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C2D12CD-8EBB-4CF4-84F0-75EAD4F2FFE9}"/>
              </a:ext>
            </a:extLst>
          </p:cNvPr>
          <p:cNvGrpSpPr/>
          <p:nvPr/>
        </p:nvGrpSpPr>
        <p:grpSpPr>
          <a:xfrm>
            <a:off x="-27187" y="3316370"/>
            <a:ext cx="2358110" cy="1637331"/>
            <a:chOff x="18625" y="2004000"/>
            <a:chExt cx="2358110" cy="1637331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EC616C9-2D28-4C25-83F3-AD787C52FFF8}"/>
                </a:ext>
              </a:extLst>
            </p:cNvPr>
            <p:cNvSpPr txBox="1"/>
            <p:nvPr/>
          </p:nvSpPr>
          <p:spPr>
            <a:xfrm>
              <a:off x="18625" y="2004000"/>
              <a:ext cx="2358110" cy="1169551"/>
            </a:xfrm>
            <a:prstGeom prst="rect">
              <a:avLst/>
            </a:prstGeom>
            <a:noFill/>
            <a:ln w="28575">
              <a:solidFill>
                <a:srgbClr val="DCDAD2"/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buClr>
                  <a:srgbClr val="00A3A6"/>
                </a:buClr>
                <a:buSzPct val="70000"/>
                <a:buFont typeface="Wingdings 3" panose="05040102010807070707" pitchFamily="18" charset="2"/>
                <a:buChar char="u"/>
              </a:pPr>
              <a:r>
                <a:rPr lang="fr-FR" sz="1400" dirty="0">
                  <a:solidFill>
                    <a:schemeClr val="bg1">
                      <a:lumMod val="75000"/>
                    </a:schemeClr>
                  </a:solidFill>
                </a:rPr>
                <a:t>Teneur en C </a:t>
              </a:r>
              <a:r>
                <a:rPr lang="fr-FR" sz="1400" dirty="0" err="1">
                  <a:solidFill>
                    <a:schemeClr val="bg1">
                      <a:lumMod val="75000"/>
                    </a:schemeClr>
                  </a:solidFill>
                </a:rPr>
                <a:t>org</a:t>
              </a:r>
              <a:endParaRPr lang="fr-FR" sz="1400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marL="180975" indent="-180975">
                <a:buClr>
                  <a:srgbClr val="00A3A6"/>
                </a:buClr>
                <a:buSzPct val="70000"/>
                <a:buFont typeface="Wingdings 3" panose="05040102010807070707" pitchFamily="18" charset="2"/>
                <a:buChar char="u"/>
              </a:pPr>
              <a:r>
                <a:rPr lang="fr-FR" sz="1400" dirty="0">
                  <a:solidFill>
                    <a:schemeClr val="bg1">
                      <a:lumMod val="75000"/>
                    </a:schemeClr>
                  </a:solidFill>
                </a:rPr>
                <a:t>Stock de C (30 cm / 1 m)</a:t>
              </a:r>
            </a:p>
            <a:p>
              <a:pPr marL="180975" indent="-180975">
                <a:buClr>
                  <a:srgbClr val="00A3A6"/>
                </a:buClr>
                <a:buSzPct val="70000"/>
                <a:buFont typeface="Wingdings 3" panose="05040102010807070707" pitchFamily="18" charset="2"/>
                <a:buChar char="u"/>
              </a:pPr>
              <a:r>
                <a:rPr lang="fr-FR" sz="1400" b="1" dirty="0"/>
                <a:t>Potentiel additionnel de stockage de C sur l’ensemble du profil de sol</a:t>
              </a:r>
            </a:p>
          </p:txBody>
        </p:sp>
        <p:cxnSp>
          <p:nvCxnSpPr>
            <p:cNvPr id="14" name="Connecteur : en angle 13">
              <a:extLst>
                <a:ext uri="{FF2B5EF4-FFF2-40B4-BE49-F238E27FC236}">
                  <a16:creationId xmlns:a16="http://schemas.microsoft.com/office/drawing/2014/main" id="{6106AD68-9D23-4DCC-AC46-F4AEB3E8CB2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451146" y="2805709"/>
              <a:ext cx="449659" cy="1221586"/>
            </a:xfrm>
            <a:prstGeom prst="bentConnector2">
              <a:avLst/>
            </a:prstGeom>
            <a:ln w="12700">
              <a:solidFill>
                <a:srgbClr val="DCDAD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975405C-339C-4E18-91BC-5CC842E1797F}"/>
              </a:ext>
            </a:extLst>
          </p:cNvPr>
          <p:cNvGrpSpPr/>
          <p:nvPr/>
        </p:nvGrpSpPr>
        <p:grpSpPr>
          <a:xfrm>
            <a:off x="9893551" y="5261678"/>
            <a:ext cx="2177244" cy="1458641"/>
            <a:chOff x="9001314" y="3281064"/>
            <a:chExt cx="2177244" cy="1458641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95C3F27-0399-4404-BE6E-1E542218048C}"/>
                </a:ext>
              </a:extLst>
            </p:cNvPr>
            <p:cNvSpPr txBox="1"/>
            <p:nvPr/>
          </p:nvSpPr>
          <p:spPr>
            <a:xfrm>
              <a:off x="9131616" y="3785598"/>
              <a:ext cx="2046942" cy="954107"/>
            </a:xfrm>
            <a:prstGeom prst="rect">
              <a:avLst/>
            </a:prstGeom>
            <a:noFill/>
            <a:ln w="28575">
              <a:solidFill>
                <a:srgbClr val="E7EDC5"/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buClr>
                  <a:srgbClr val="0079AC"/>
                </a:buClr>
                <a:buSzPct val="70000"/>
                <a:buFont typeface="Wingdings 3" panose="05040102010807070707" pitchFamily="18" charset="2"/>
                <a:buChar char="u"/>
              </a:pPr>
              <a:r>
                <a:rPr lang="fr-FR" sz="1400" dirty="0">
                  <a:solidFill>
                    <a:schemeClr val="bg1">
                      <a:lumMod val="75000"/>
                    </a:schemeClr>
                  </a:solidFill>
                </a:rPr>
                <a:t>(indicateurs biologiques)</a:t>
              </a:r>
            </a:p>
            <a:p>
              <a:pPr marL="180975" indent="-180975">
                <a:buClr>
                  <a:srgbClr val="0079AC"/>
                </a:buClr>
                <a:buSzPct val="70000"/>
                <a:buFont typeface="Wingdings 3" panose="05040102010807070707" pitchFamily="18" charset="2"/>
                <a:buChar char="u"/>
              </a:pPr>
              <a:r>
                <a:rPr lang="fr-FR" sz="1400" b="1" dirty="0"/>
                <a:t>Productivité primaire nette potentielle</a:t>
              </a:r>
              <a:endParaRPr lang="fr-FR" sz="1400" dirty="0"/>
            </a:p>
          </p:txBody>
        </p:sp>
        <p:cxnSp>
          <p:nvCxnSpPr>
            <p:cNvPr id="20" name="Connecteur : en angle 19">
              <a:extLst>
                <a:ext uri="{FF2B5EF4-FFF2-40B4-BE49-F238E27FC236}">
                  <a16:creationId xmlns:a16="http://schemas.microsoft.com/office/drawing/2014/main" id="{E209C52C-5016-4BCF-A07D-9D3E41E15BA1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rot="16200000" flipV="1">
              <a:off x="9325934" y="2956444"/>
              <a:ext cx="504534" cy="1153773"/>
            </a:xfrm>
            <a:prstGeom prst="bentConnector2">
              <a:avLst/>
            </a:prstGeom>
            <a:ln w="12700">
              <a:solidFill>
                <a:srgbClr val="E7EDC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73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0A9F7-2698-4119-BEC7-E293430BD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Valeurs de référence : des valeurs d’existence, des seuils et des niveaux d’opérationnalité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07F6B4-DB86-4133-84C3-5214A64774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391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37B45DD-3DE3-4AB5-BA35-B00EDF30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953" y="272558"/>
            <a:ext cx="10216343" cy="888251"/>
          </a:xfrm>
        </p:spPr>
        <p:txBody>
          <a:bodyPr>
            <a:normAutofit fontScale="90000"/>
          </a:bodyPr>
          <a:lstStyle/>
          <a:p>
            <a:r>
              <a:rPr lang="fr-FR" b="0" dirty="0"/>
              <a:t>Des valeurs de </a:t>
            </a:r>
            <a:r>
              <a:rPr lang="fr-FR" dirty="0"/>
              <a:t>référence</a:t>
            </a:r>
            <a:r>
              <a:rPr lang="fr-FR" b="0" dirty="0"/>
              <a:t> pour les indicateurs : des  </a:t>
            </a:r>
            <a:r>
              <a:rPr lang="fr-FR" dirty="0"/>
              <a:t>valeurs d’existence </a:t>
            </a:r>
            <a:r>
              <a:rPr lang="fr-FR" b="0" dirty="0"/>
              <a:t>pour évaluer la qualité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6C3CCF3-06A5-48F2-9662-1A6BCC02EFEF}"/>
              </a:ext>
            </a:extLst>
          </p:cNvPr>
          <p:cNvGrpSpPr/>
          <p:nvPr/>
        </p:nvGrpSpPr>
        <p:grpSpPr>
          <a:xfrm>
            <a:off x="6391086" y="1006154"/>
            <a:ext cx="5734353" cy="5469250"/>
            <a:chOff x="6391086" y="1006154"/>
            <a:chExt cx="5734353" cy="5469250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CC426143-84AA-4F22-8E30-DDE5B619AC7D}"/>
                </a:ext>
              </a:extLst>
            </p:cNvPr>
            <p:cNvGrpSpPr/>
            <p:nvPr/>
          </p:nvGrpSpPr>
          <p:grpSpPr>
            <a:xfrm>
              <a:off x="6391086" y="1006154"/>
              <a:ext cx="5734353" cy="5469250"/>
              <a:chOff x="6396737" y="1006154"/>
              <a:chExt cx="5734353" cy="5469250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DAC6D93D-015B-4264-B729-8ED340546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96737" y="1470420"/>
                <a:ext cx="5734353" cy="5004984"/>
              </a:xfrm>
              <a:prstGeom prst="rect">
                <a:avLst/>
              </a:prstGeom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3B05B08-D980-4578-9C4B-A8B2CF6817C2}"/>
                  </a:ext>
                </a:extLst>
              </p:cNvPr>
              <p:cNvSpPr txBox="1"/>
              <p:nvPr/>
            </p:nvSpPr>
            <p:spPr>
              <a:xfrm>
                <a:off x="7210425" y="1006154"/>
                <a:ext cx="43624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Réseau de Mesures de la Qualité des Sols (</a:t>
                </a:r>
                <a:r>
                  <a:rPr lang="fr-FR" b="1" dirty="0"/>
                  <a:t>RMQS</a:t>
                </a:r>
                <a:r>
                  <a:rPr lang="fr-FR" dirty="0"/>
                  <a:t>)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2B0AD0-BEE9-4002-98E8-B4D578772CB6}"/>
                </a:ext>
              </a:extLst>
            </p:cNvPr>
            <p:cNvSpPr/>
            <p:nvPr/>
          </p:nvSpPr>
          <p:spPr>
            <a:xfrm>
              <a:off x="10653641" y="2572246"/>
              <a:ext cx="1211951" cy="190500"/>
            </a:xfrm>
            <a:prstGeom prst="rect">
              <a:avLst/>
            </a:prstGeom>
            <a:noFill/>
            <a:ln w="38100">
              <a:solidFill>
                <a:srgbClr val="69E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D86204F1-250D-4F0F-A9F6-5DBBBFAD5F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54"/>
          <a:stretch/>
        </p:blipFill>
        <p:spPr>
          <a:xfrm>
            <a:off x="-85725" y="1590196"/>
            <a:ext cx="6909980" cy="367760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F50D7C8-BA10-4C56-80B5-55B05E992517}"/>
              </a:ext>
            </a:extLst>
          </p:cNvPr>
          <p:cNvSpPr/>
          <p:nvPr/>
        </p:nvSpPr>
        <p:spPr>
          <a:xfrm>
            <a:off x="2250497" y="1952625"/>
            <a:ext cx="759404" cy="247650"/>
          </a:xfrm>
          <a:prstGeom prst="rect">
            <a:avLst/>
          </a:prstGeom>
          <a:noFill/>
          <a:ln w="57150">
            <a:solidFill>
              <a:srgbClr val="69E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4FA3DD2-AC51-429C-9362-A7308DBA2DA2}"/>
              </a:ext>
            </a:extLst>
          </p:cNvPr>
          <p:cNvSpPr/>
          <p:nvPr/>
        </p:nvSpPr>
        <p:spPr>
          <a:xfrm>
            <a:off x="5572124" y="3033919"/>
            <a:ext cx="1171575" cy="628650"/>
          </a:xfrm>
          <a:prstGeom prst="ellipse">
            <a:avLst/>
          </a:prstGeom>
          <a:noFill/>
          <a:ln w="38100">
            <a:solidFill>
              <a:srgbClr val="00A3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04727F-B190-47F6-9A1C-0726D7C90E54}"/>
              </a:ext>
            </a:extLst>
          </p:cNvPr>
          <p:cNvSpPr/>
          <p:nvPr/>
        </p:nvSpPr>
        <p:spPr>
          <a:xfrm>
            <a:off x="2250497" y="2786269"/>
            <a:ext cx="759404" cy="513522"/>
          </a:xfrm>
          <a:prstGeom prst="rect">
            <a:avLst/>
          </a:prstGeom>
          <a:noFill/>
          <a:ln w="57150">
            <a:solidFill>
              <a:srgbClr val="69E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AEBE659-603D-4263-8330-72D7FAA1331B}"/>
              </a:ext>
            </a:extLst>
          </p:cNvPr>
          <p:cNvGrpSpPr/>
          <p:nvPr/>
        </p:nvGrpSpPr>
        <p:grpSpPr>
          <a:xfrm>
            <a:off x="7099801" y="1962592"/>
            <a:ext cx="4572396" cy="3214157"/>
            <a:chOff x="6283036" y="1200348"/>
            <a:chExt cx="4572396" cy="3214157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4C990B8-479E-4BD5-936A-C07AD939245A}"/>
                </a:ext>
              </a:extLst>
            </p:cNvPr>
            <p:cNvSpPr txBox="1"/>
            <p:nvPr/>
          </p:nvSpPr>
          <p:spPr>
            <a:xfrm>
              <a:off x="7139533" y="1200348"/>
              <a:ext cx="3091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A3A6"/>
                  </a:solidFill>
                </a:rPr>
                <a:t>Stabilité structurale </a:t>
              </a:r>
              <a:r>
                <a:rPr lang="fr-FR" dirty="0">
                  <a:solidFill>
                    <a:srgbClr val="00A3A6"/>
                  </a:solidFill>
                </a:rPr>
                <a:t>(0-30 cm)</a:t>
              </a:r>
              <a:endParaRPr lang="fr-FR" b="1" dirty="0">
                <a:solidFill>
                  <a:srgbClr val="00A3A6"/>
                </a:solidFill>
              </a:endParaRP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04DC80BD-AC59-4347-8520-B2E2674AD671}"/>
                </a:ext>
              </a:extLst>
            </p:cNvPr>
            <p:cNvGrpSpPr/>
            <p:nvPr/>
          </p:nvGrpSpPr>
          <p:grpSpPr>
            <a:xfrm>
              <a:off x="6283036" y="1537052"/>
              <a:ext cx="4572396" cy="2877453"/>
              <a:chOff x="6283036" y="1537052"/>
              <a:chExt cx="4572396" cy="2877453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6ED536F3-7579-4E34-95A9-64CC9EE7C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3036" y="1537052"/>
                <a:ext cx="4572396" cy="2743438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CF07B40B-CB0C-4F71-B5F3-68A87E6152FC}"/>
                  </a:ext>
                </a:extLst>
              </p:cNvPr>
              <p:cNvSpPr txBox="1"/>
              <p:nvPr/>
            </p:nvSpPr>
            <p:spPr>
              <a:xfrm flipH="1">
                <a:off x="6880860" y="3701446"/>
                <a:ext cx="4299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chemeClr val="bg1">
                        <a:lumMod val="50000"/>
                      </a:schemeClr>
                    </a:solidFill>
                  </a:rPr>
                  <a:t>min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1C356D6-5268-4971-9F27-66DED6817D79}"/>
                  </a:ext>
                </a:extLst>
              </p:cNvPr>
              <p:cNvSpPr txBox="1"/>
              <p:nvPr/>
            </p:nvSpPr>
            <p:spPr>
              <a:xfrm flipH="1">
                <a:off x="6846026" y="2552193"/>
                <a:ext cx="4299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chemeClr val="bg1">
                        <a:lumMod val="50000"/>
                      </a:schemeClr>
                    </a:solidFill>
                  </a:rPr>
                  <a:t>max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C87482D-43D1-4E11-8F88-FFB1A0A48688}"/>
                  </a:ext>
                </a:extLst>
              </p:cNvPr>
              <p:cNvSpPr txBox="1"/>
              <p:nvPr/>
            </p:nvSpPr>
            <p:spPr>
              <a:xfrm flipH="1">
                <a:off x="6846026" y="3439836"/>
                <a:ext cx="5823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chemeClr val="bg1">
                        <a:lumMod val="50000"/>
                      </a:schemeClr>
                    </a:solidFill>
                  </a:rPr>
                  <a:t>med</a:t>
                </a: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CCA041E4-CDB7-47BE-91CC-C5419BAB0B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02463" y="2700630"/>
                <a:ext cx="8383" cy="1127447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95122B24-C8F3-4450-A9B3-9FC291A66A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28665" y="3133726"/>
                <a:ext cx="0" cy="694351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39ADE5C8-3240-492D-A4D5-A609E4DDF0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1775" y="2057091"/>
                <a:ext cx="0" cy="1616647"/>
              </a:xfrm>
              <a:prstGeom prst="line">
                <a:avLst/>
              </a:prstGeom>
              <a:ln>
                <a:solidFill>
                  <a:srgbClr val="54AA5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25E08510-5F91-4FE5-A23E-2721198F33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80225" y="2131443"/>
                <a:ext cx="0" cy="143919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0F06D93-894A-4377-88BB-EB410090E2B1}"/>
                  </a:ext>
                </a:extLst>
              </p:cNvPr>
              <p:cNvSpPr txBox="1"/>
              <p:nvPr/>
            </p:nvSpPr>
            <p:spPr>
              <a:xfrm flipH="1">
                <a:off x="6930022" y="4168284"/>
                <a:ext cx="8164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>
                        <a:lumMod val="50000"/>
                      </a:schemeClr>
                    </a:solidFill>
                  </a:rPr>
                  <a:t>(n=102)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55BE5A3-CF3C-4272-8AEA-C6EA443EAE25}"/>
                  </a:ext>
                </a:extLst>
              </p:cNvPr>
              <p:cNvSpPr txBox="1"/>
              <p:nvPr/>
            </p:nvSpPr>
            <p:spPr>
              <a:xfrm flipH="1">
                <a:off x="7869062" y="4168283"/>
                <a:ext cx="8164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>
                        <a:lumMod val="50000"/>
                      </a:schemeClr>
                    </a:solidFill>
                  </a:rPr>
                  <a:t>(n=36)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3D042E8-DE21-466E-8AEB-7F3366533B09}"/>
                  </a:ext>
                </a:extLst>
              </p:cNvPr>
              <p:cNvSpPr txBox="1"/>
              <p:nvPr/>
            </p:nvSpPr>
            <p:spPr>
              <a:xfrm flipH="1">
                <a:off x="8861022" y="4162986"/>
                <a:ext cx="8164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>
                        <a:lumMod val="50000"/>
                      </a:schemeClr>
                    </a:solidFill>
                  </a:rPr>
                  <a:t>(n=30)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A68A6AB-F966-4FBC-94D2-84CEAE36CADB}"/>
                  </a:ext>
                </a:extLst>
              </p:cNvPr>
              <p:cNvSpPr txBox="1"/>
              <p:nvPr/>
            </p:nvSpPr>
            <p:spPr>
              <a:xfrm flipH="1">
                <a:off x="9741880" y="4160810"/>
                <a:ext cx="8164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>
                        <a:lumMod val="50000"/>
                      </a:schemeClr>
                    </a:solidFill>
                  </a:rPr>
                  <a:t>(n=6)</a:t>
                </a:r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C4D2F40-EC91-4574-8847-2AFCA8C40A8C}"/>
              </a:ext>
            </a:extLst>
          </p:cNvPr>
          <p:cNvSpPr/>
          <p:nvPr/>
        </p:nvSpPr>
        <p:spPr>
          <a:xfrm>
            <a:off x="164522" y="3977742"/>
            <a:ext cx="6478980" cy="513522"/>
          </a:xfrm>
          <a:prstGeom prst="rect">
            <a:avLst/>
          </a:prstGeom>
          <a:noFill/>
          <a:ln w="57150">
            <a:solidFill>
              <a:srgbClr val="00A3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59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1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37B45DD-3DE3-4AB5-BA35-B00EDF30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65" y="89605"/>
            <a:ext cx="10216343" cy="888251"/>
          </a:xfrm>
        </p:spPr>
        <p:txBody>
          <a:bodyPr>
            <a:normAutofit fontScale="90000"/>
          </a:bodyPr>
          <a:lstStyle/>
          <a:p>
            <a:r>
              <a:rPr lang="fr-FR" b="0" dirty="0"/>
              <a:t>Des valeurs de </a:t>
            </a:r>
            <a:r>
              <a:rPr lang="fr-FR" dirty="0"/>
              <a:t>référence</a:t>
            </a:r>
            <a:r>
              <a:rPr lang="fr-FR" b="0" dirty="0"/>
              <a:t> pour les indicateurs : des  </a:t>
            </a:r>
            <a:r>
              <a:rPr lang="fr-FR" dirty="0"/>
              <a:t>valeurs seuils </a:t>
            </a:r>
            <a:r>
              <a:rPr lang="fr-FR" b="0" dirty="0"/>
              <a:t>pour évaluer la santé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64F5D2F-78D9-460E-A80A-719D42A3B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842" y="1467104"/>
            <a:ext cx="8454070" cy="3857337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6089DD8F-204D-4243-B350-A9924709128B}"/>
              </a:ext>
            </a:extLst>
          </p:cNvPr>
          <p:cNvGrpSpPr/>
          <p:nvPr/>
        </p:nvGrpSpPr>
        <p:grpSpPr>
          <a:xfrm>
            <a:off x="3098699" y="3727171"/>
            <a:ext cx="4840699" cy="2877453"/>
            <a:chOff x="3098699" y="3727171"/>
            <a:chExt cx="4840699" cy="2877453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966BDA33-9C51-4699-B708-5318792F0E9D}"/>
                </a:ext>
              </a:extLst>
            </p:cNvPr>
            <p:cNvGrpSpPr/>
            <p:nvPr/>
          </p:nvGrpSpPr>
          <p:grpSpPr>
            <a:xfrm>
              <a:off x="3098699" y="3727171"/>
              <a:ext cx="4572396" cy="2877453"/>
              <a:chOff x="6283036" y="1537052"/>
              <a:chExt cx="4572396" cy="2877453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F8823928-5FB5-4F6C-B1C6-3E4025606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3036" y="1537052"/>
                <a:ext cx="4572396" cy="2743438"/>
              </a:xfrm>
              <a:prstGeom prst="rect">
                <a:avLst/>
              </a:prstGeom>
            </p:spPr>
          </p:pic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036F245-A0C9-4C2B-B78D-1E81F55A37D6}"/>
                  </a:ext>
                </a:extLst>
              </p:cNvPr>
              <p:cNvSpPr txBox="1"/>
              <p:nvPr/>
            </p:nvSpPr>
            <p:spPr>
              <a:xfrm flipH="1">
                <a:off x="6880860" y="3701446"/>
                <a:ext cx="4299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chemeClr val="bg1">
                        <a:lumMod val="50000"/>
                      </a:schemeClr>
                    </a:solidFill>
                  </a:rPr>
                  <a:t>min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149EE07-9BE1-4AC4-9B80-5EF8482CF635}"/>
                  </a:ext>
                </a:extLst>
              </p:cNvPr>
              <p:cNvSpPr txBox="1"/>
              <p:nvPr/>
            </p:nvSpPr>
            <p:spPr>
              <a:xfrm flipH="1">
                <a:off x="6846026" y="2552193"/>
                <a:ext cx="4299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chemeClr val="bg1">
                        <a:lumMod val="50000"/>
                      </a:schemeClr>
                    </a:solidFill>
                  </a:rPr>
                  <a:t>max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0A4EE23-3B01-46B6-8576-3BD3045FC93E}"/>
                  </a:ext>
                </a:extLst>
              </p:cNvPr>
              <p:cNvSpPr txBox="1"/>
              <p:nvPr/>
            </p:nvSpPr>
            <p:spPr>
              <a:xfrm flipH="1">
                <a:off x="6846026" y="3439836"/>
                <a:ext cx="5823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chemeClr val="bg1">
                        <a:lumMod val="50000"/>
                      </a:schemeClr>
                    </a:solidFill>
                  </a:rPr>
                  <a:t>med</a:t>
                </a:r>
              </a:p>
            </p:txBody>
          </p: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C9E00DD4-190E-438C-8DA1-F019FAA617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02463" y="2700630"/>
                <a:ext cx="8383" cy="1127447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840FAC97-56CC-4FBE-870D-47B0DBA1A5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28665" y="3133726"/>
                <a:ext cx="0" cy="694351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4E02F24C-A8D4-4484-BA1E-28754CA4B1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1775" y="2057091"/>
                <a:ext cx="0" cy="1616647"/>
              </a:xfrm>
              <a:prstGeom prst="line">
                <a:avLst/>
              </a:prstGeom>
              <a:ln>
                <a:solidFill>
                  <a:srgbClr val="54AA5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B2FC7E66-0632-4649-BB0F-C701E3FA33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80225" y="2131443"/>
                <a:ext cx="0" cy="143919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4A1249A-1483-4CDB-A39E-0ADAD635439A}"/>
                  </a:ext>
                </a:extLst>
              </p:cNvPr>
              <p:cNvSpPr txBox="1"/>
              <p:nvPr/>
            </p:nvSpPr>
            <p:spPr>
              <a:xfrm flipH="1">
                <a:off x="6930022" y="4168284"/>
                <a:ext cx="8164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>
                        <a:lumMod val="50000"/>
                      </a:schemeClr>
                    </a:solidFill>
                  </a:rPr>
                  <a:t>(n=102)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E5848DFC-C33A-436A-A62C-F30FC84C4FA1}"/>
                  </a:ext>
                </a:extLst>
              </p:cNvPr>
              <p:cNvSpPr txBox="1"/>
              <p:nvPr/>
            </p:nvSpPr>
            <p:spPr>
              <a:xfrm flipH="1">
                <a:off x="7869062" y="4168283"/>
                <a:ext cx="8164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>
                        <a:lumMod val="50000"/>
                      </a:schemeClr>
                    </a:solidFill>
                  </a:rPr>
                  <a:t>(n=36)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75FA30CE-21CE-4EE2-A496-D978F6269355}"/>
                  </a:ext>
                </a:extLst>
              </p:cNvPr>
              <p:cNvSpPr txBox="1"/>
              <p:nvPr/>
            </p:nvSpPr>
            <p:spPr>
              <a:xfrm flipH="1">
                <a:off x="8861022" y="4162986"/>
                <a:ext cx="8164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>
                        <a:lumMod val="50000"/>
                      </a:schemeClr>
                    </a:solidFill>
                  </a:rPr>
                  <a:t>(n=30)</a:t>
                </a: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AE11A2AA-2A0F-4439-A06A-2110831983AC}"/>
                  </a:ext>
                </a:extLst>
              </p:cNvPr>
              <p:cNvSpPr txBox="1"/>
              <p:nvPr/>
            </p:nvSpPr>
            <p:spPr>
              <a:xfrm flipH="1">
                <a:off x="9741880" y="4160810"/>
                <a:ext cx="8164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>
                        <a:lumMod val="50000"/>
                      </a:schemeClr>
                    </a:solidFill>
                  </a:rPr>
                  <a:t>(n=6)</a:t>
                </a:r>
              </a:p>
            </p:txBody>
          </p:sp>
        </p:grp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127A371C-3ABE-422D-8554-2F33F264A9A7}"/>
                </a:ext>
              </a:extLst>
            </p:cNvPr>
            <p:cNvCxnSpPr/>
            <p:nvPr/>
          </p:nvCxnSpPr>
          <p:spPr>
            <a:xfrm>
              <a:off x="3512793" y="5381962"/>
              <a:ext cx="40260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5FDBC5E-C493-4707-8A42-D14684B2595F}"/>
                </a:ext>
              </a:extLst>
            </p:cNvPr>
            <p:cNvGrpSpPr/>
            <p:nvPr/>
          </p:nvGrpSpPr>
          <p:grpSpPr>
            <a:xfrm>
              <a:off x="7057596" y="4694281"/>
              <a:ext cx="881802" cy="1396424"/>
              <a:chOff x="7625484" y="4396110"/>
              <a:chExt cx="881802" cy="1396424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3085AAB-E2F1-4F8A-A528-E786CB539AC5}"/>
                  </a:ext>
                </a:extLst>
              </p:cNvPr>
              <p:cNvSpPr txBox="1"/>
              <p:nvPr/>
            </p:nvSpPr>
            <p:spPr>
              <a:xfrm flipH="1">
                <a:off x="7625484" y="4396110"/>
                <a:ext cx="6518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>
                    <a:solidFill>
                      <a:srgbClr val="FF0000"/>
                    </a:solidFill>
                  </a:rPr>
                  <a:t>stable</a:t>
                </a: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8B84AAB-7302-435F-8292-F39E8F671F07}"/>
                  </a:ext>
                </a:extLst>
              </p:cNvPr>
              <p:cNvSpPr txBox="1"/>
              <p:nvPr/>
            </p:nvSpPr>
            <p:spPr>
              <a:xfrm flipH="1">
                <a:off x="7724353" y="5484757"/>
                <a:ext cx="78293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i="1" dirty="0">
                    <a:solidFill>
                      <a:srgbClr val="FF0000"/>
                    </a:solidFill>
                  </a:rPr>
                  <a:t>instable</a:t>
                </a:r>
              </a:p>
            </p:txBody>
          </p: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D75929B6-3B7F-4039-8166-E719CFDF8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7116" y="5083791"/>
                <a:ext cx="0" cy="4009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49">
                <a:extLst>
                  <a:ext uri="{FF2B5EF4-FFF2-40B4-BE49-F238E27FC236}">
                    <a16:creationId xmlns:a16="http://schemas.microsoft.com/office/drawing/2014/main" id="{564FBB2F-AACB-4294-A4FA-18257B20A0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79388" y="4683455"/>
                <a:ext cx="0" cy="4009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C78B2CD2-0FB2-4484-855A-B8E6DE7DB3DD}"/>
              </a:ext>
            </a:extLst>
          </p:cNvPr>
          <p:cNvSpPr txBox="1"/>
          <p:nvPr/>
        </p:nvSpPr>
        <p:spPr>
          <a:xfrm>
            <a:off x="2014432" y="1116072"/>
            <a:ext cx="38184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Des seuils basés sur la science ou la loi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6BAD870-8C3F-467D-9FED-439AFB237910}"/>
              </a:ext>
            </a:extLst>
          </p:cNvPr>
          <p:cNvGrpSpPr/>
          <p:nvPr/>
        </p:nvGrpSpPr>
        <p:grpSpPr>
          <a:xfrm>
            <a:off x="8342679" y="1055933"/>
            <a:ext cx="3826603" cy="4040687"/>
            <a:chOff x="8342679" y="1216797"/>
            <a:chExt cx="3826603" cy="4040687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DDFA7284-B338-465A-B352-13DE45D23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804" t="-3883" r="41786" b="868"/>
            <a:stretch/>
          </p:blipFill>
          <p:spPr>
            <a:xfrm>
              <a:off x="8342679" y="2196858"/>
              <a:ext cx="3826603" cy="3060626"/>
            </a:xfrm>
            <a:prstGeom prst="rect">
              <a:avLst/>
            </a:prstGeom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D6EDA202-8C89-49E5-A39A-5A58F3A87E26}"/>
                </a:ext>
              </a:extLst>
            </p:cNvPr>
            <p:cNvSpPr txBox="1"/>
            <p:nvPr/>
          </p:nvSpPr>
          <p:spPr>
            <a:xfrm>
              <a:off x="8642802" y="1216797"/>
              <a:ext cx="3226356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Des seuils basés sur des  distributions de valeurs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90AF35-DF6B-475B-9AB8-F4206B8DE671}"/>
              </a:ext>
            </a:extLst>
          </p:cNvPr>
          <p:cNvGrpSpPr/>
          <p:nvPr/>
        </p:nvGrpSpPr>
        <p:grpSpPr>
          <a:xfrm>
            <a:off x="8790283" y="5563540"/>
            <a:ext cx="3269115" cy="589635"/>
            <a:chOff x="8790283" y="5563540"/>
            <a:chExt cx="3269115" cy="589635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3517FB4E-8D78-4477-B267-F20084C48815}"/>
                </a:ext>
              </a:extLst>
            </p:cNvPr>
            <p:cNvSpPr txBox="1"/>
            <p:nvPr/>
          </p:nvSpPr>
          <p:spPr>
            <a:xfrm>
              <a:off x="9342703" y="5568400"/>
              <a:ext cx="2716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Des propositions commerciales à valider….</a:t>
              </a:r>
            </a:p>
          </p:txBody>
        </p:sp>
        <p:pic>
          <p:nvPicPr>
            <p:cNvPr id="6" name="Graphique 5" descr="Clin d’œil contour de visage avec un remplissage uni">
              <a:extLst>
                <a:ext uri="{FF2B5EF4-FFF2-40B4-BE49-F238E27FC236}">
                  <a16:creationId xmlns:a16="http://schemas.microsoft.com/office/drawing/2014/main" id="{7454DB0E-1230-4B63-8DE6-4D98629DA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90283" y="5563540"/>
              <a:ext cx="581108" cy="581108"/>
            </a:xfrm>
            <a:prstGeom prst="rect">
              <a:avLst/>
            </a:prstGeom>
          </p:spPr>
        </p:pic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361C579-0B20-4C6A-AEAA-D75CAF8A00F9}"/>
              </a:ext>
            </a:extLst>
          </p:cNvPr>
          <p:cNvSpPr/>
          <p:nvPr/>
        </p:nvSpPr>
        <p:spPr>
          <a:xfrm>
            <a:off x="0" y="3313043"/>
            <a:ext cx="8342679" cy="304800"/>
          </a:xfrm>
          <a:prstGeom prst="roundRect">
            <a:avLst/>
          </a:prstGeom>
          <a:noFill/>
          <a:ln w="57150">
            <a:solidFill>
              <a:srgbClr val="00A3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23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04C9F9-32DE-4551-B763-6B5A9D26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Méthodes de l’étude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8083D6E-AAF0-41C9-AAED-908E605F1A46}"/>
              </a:ext>
            </a:extLst>
          </p:cNvPr>
          <p:cNvGrpSpPr/>
          <p:nvPr/>
        </p:nvGrpSpPr>
        <p:grpSpPr>
          <a:xfrm>
            <a:off x="159027" y="1037889"/>
            <a:ext cx="3776870" cy="5124372"/>
            <a:chOff x="159027" y="1037889"/>
            <a:chExt cx="3776870" cy="51243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89CCA0-FD27-401B-8F7F-F9FBD71349F0}"/>
                </a:ext>
              </a:extLst>
            </p:cNvPr>
            <p:cNvSpPr/>
            <p:nvPr/>
          </p:nvSpPr>
          <p:spPr>
            <a:xfrm>
              <a:off x="159027" y="1037889"/>
              <a:ext cx="3776870" cy="51243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9EC0CF7C-AABE-4705-9717-D0B288A8BD87}"/>
                </a:ext>
              </a:extLst>
            </p:cNvPr>
            <p:cNvSpPr txBox="1"/>
            <p:nvPr/>
          </p:nvSpPr>
          <p:spPr>
            <a:xfrm>
              <a:off x="159027" y="1667382"/>
              <a:ext cx="3776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dirty="0"/>
                <a:t>19 experts scientifiques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dirty="0"/>
                <a:t>2 pilotes : droit et physique du sol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dirty="0"/>
                <a:t>1 cheffe de projet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fr-FR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2F419F8-119E-4990-A46D-6730F27AD42B}"/>
                </a:ext>
              </a:extLst>
            </p:cNvPr>
            <p:cNvSpPr txBox="1"/>
            <p:nvPr/>
          </p:nvSpPr>
          <p:spPr>
            <a:xfrm>
              <a:off x="328474" y="2632920"/>
              <a:ext cx="343797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b="1" dirty="0">
                  <a:solidFill>
                    <a:srgbClr val="00A3A6"/>
                  </a:solidFill>
                </a:rPr>
                <a:t>Sciences du sol </a:t>
              </a:r>
              <a:r>
                <a:rPr lang="fr-FR" sz="1600" dirty="0">
                  <a:solidFill>
                    <a:srgbClr val="00A3A6"/>
                  </a:solidFill>
                </a:rPr>
                <a:t>(physique, chimie, biologie, microbiologie, pédologie)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b="1" dirty="0">
                  <a:solidFill>
                    <a:srgbClr val="00A3A6"/>
                  </a:solidFill>
                </a:rPr>
                <a:t>Ecologie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b="1" dirty="0">
                  <a:solidFill>
                    <a:srgbClr val="00A3A6"/>
                  </a:solidFill>
                </a:rPr>
                <a:t>Agronomie</a:t>
              </a:r>
              <a:r>
                <a:rPr lang="fr-FR" sz="1600" dirty="0">
                  <a:solidFill>
                    <a:srgbClr val="00A3A6"/>
                  </a:solidFill>
                </a:rPr>
                <a:t> et </a:t>
              </a:r>
              <a:r>
                <a:rPr lang="fr-FR" sz="1600" b="1" dirty="0">
                  <a:solidFill>
                    <a:srgbClr val="00A3A6"/>
                  </a:solidFill>
                </a:rPr>
                <a:t>sylviculture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800" dirty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b="1" dirty="0">
                  <a:solidFill>
                    <a:schemeClr val="accent2"/>
                  </a:solidFill>
                </a:rPr>
                <a:t>Anthropologie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b="1" dirty="0">
                  <a:solidFill>
                    <a:schemeClr val="accent2"/>
                  </a:solidFill>
                </a:rPr>
                <a:t>Sociologie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b="1" dirty="0">
                  <a:solidFill>
                    <a:schemeClr val="accent2"/>
                  </a:solidFill>
                </a:rPr>
                <a:t>Géographie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b="1" dirty="0">
                  <a:solidFill>
                    <a:schemeClr val="accent2"/>
                  </a:solidFill>
                </a:rPr>
                <a:t>Economie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b="1" dirty="0">
                  <a:solidFill>
                    <a:schemeClr val="accent2"/>
                  </a:solidFill>
                </a:rPr>
                <a:t>Droit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800" dirty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b="1" dirty="0">
                  <a:solidFill>
                    <a:schemeClr val="bg1">
                      <a:lumMod val="50000"/>
                    </a:schemeClr>
                  </a:solidFill>
                </a:rPr>
                <a:t>Statistiques, géostatistiques, modélisation</a:t>
              </a:r>
              <a:endParaRPr lang="fr-FR" sz="1600" b="1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BFB20C1-3D5F-4B7B-AA83-7B42739D8D2A}"/>
                </a:ext>
              </a:extLst>
            </p:cNvPr>
            <p:cNvSpPr txBox="1"/>
            <p:nvPr/>
          </p:nvSpPr>
          <p:spPr>
            <a:xfrm>
              <a:off x="1059889" y="1079010"/>
              <a:ext cx="1645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/>
                <a:t>Les </a:t>
              </a:r>
              <a:r>
                <a:rPr lang="fr-FR" sz="2000" b="1" dirty="0" err="1"/>
                <a:t>expert.e.s</a:t>
              </a:r>
              <a:endParaRPr lang="fr-FR" sz="2000" b="1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5BA87E7-BE39-4E17-AD70-32135B15312E}"/>
              </a:ext>
            </a:extLst>
          </p:cNvPr>
          <p:cNvGrpSpPr/>
          <p:nvPr/>
        </p:nvGrpSpPr>
        <p:grpSpPr>
          <a:xfrm>
            <a:off x="7679622" y="1037889"/>
            <a:ext cx="4353351" cy="5124372"/>
            <a:chOff x="7679622" y="1037889"/>
            <a:chExt cx="4353351" cy="512437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5376EB-2EAA-4B53-A94D-D62E7D5D2932}"/>
                </a:ext>
              </a:extLst>
            </p:cNvPr>
            <p:cNvSpPr/>
            <p:nvPr/>
          </p:nvSpPr>
          <p:spPr>
            <a:xfrm>
              <a:off x="7679622" y="1037889"/>
              <a:ext cx="4353351" cy="51243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70DE6F6-0603-4ED1-B8C0-4A0DC008EBD5}"/>
                </a:ext>
              </a:extLst>
            </p:cNvPr>
            <p:cNvSpPr txBox="1"/>
            <p:nvPr/>
          </p:nvSpPr>
          <p:spPr>
            <a:xfrm>
              <a:off x="9131601" y="1037889"/>
              <a:ext cx="14422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/>
                <a:t>La zone test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ABFCDD3-8088-49D7-8D66-448770E6A0B1}"/>
                </a:ext>
              </a:extLst>
            </p:cNvPr>
            <p:cNvSpPr txBox="1"/>
            <p:nvPr/>
          </p:nvSpPr>
          <p:spPr>
            <a:xfrm>
              <a:off x="7759146" y="1379390"/>
              <a:ext cx="4104379" cy="22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spcBef>
                  <a:spcPts val="600"/>
                </a:spcBef>
                <a:buFont typeface="Wingdings" panose="05000000000000000000" pitchFamily="2" charset="2"/>
                <a:buChar char="§"/>
                <a:defRPr/>
              </a:pPr>
              <a:r>
                <a:rPr lang="fr-FR" sz="1600" b="1" dirty="0">
                  <a:solidFill>
                    <a:srgbClr val="00A3A6"/>
                  </a:solidFill>
                  <a:ea typeface="+mj-ea"/>
                  <a:cs typeface="+mj-cs"/>
                </a:rPr>
                <a:t>entité administrative</a:t>
              </a:r>
              <a:r>
                <a:rPr lang="fr-FR" sz="1600" dirty="0">
                  <a:ea typeface="+mj-ea"/>
                  <a:cs typeface="+mj-cs"/>
                </a:rPr>
                <a:t> (pour application possible PP)</a:t>
              </a:r>
            </a:p>
            <a:p>
              <a:pPr marL="285750" indent="-285750" algn="just">
                <a:spcBef>
                  <a:spcPts val="600"/>
                </a:spcBef>
                <a:buFont typeface="Wingdings" panose="05000000000000000000" pitchFamily="2" charset="2"/>
                <a:buChar char="§"/>
                <a:defRPr/>
              </a:pPr>
              <a:r>
                <a:rPr lang="fr-FR" sz="1600" dirty="0">
                  <a:ea typeface="+mj-ea"/>
                  <a:cs typeface="+mj-cs"/>
                </a:rPr>
                <a:t>qui possède une </a:t>
              </a:r>
              <a:r>
                <a:rPr lang="fr-FR" sz="1600" b="1" dirty="0">
                  <a:solidFill>
                    <a:srgbClr val="00A3A6"/>
                  </a:solidFill>
                  <a:ea typeface="+mj-ea"/>
                  <a:cs typeface="+mj-cs"/>
                </a:rPr>
                <a:t>large gamme de sols</a:t>
              </a:r>
            </a:p>
            <a:p>
              <a:pPr marL="285750" indent="-285750" algn="just">
                <a:spcBef>
                  <a:spcPts val="600"/>
                </a:spcBef>
                <a:buFont typeface="Wingdings" panose="05000000000000000000" pitchFamily="2" charset="2"/>
                <a:buChar char="§"/>
                <a:defRPr/>
              </a:pPr>
              <a:r>
                <a:rPr lang="fr-FR" sz="1600" dirty="0">
                  <a:ea typeface="+mj-ea"/>
                  <a:cs typeface="+mj-cs"/>
                </a:rPr>
                <a:t>et des </a:t>
              </a:r>
              <a:r>
                <a:rPr lang="fr-FR" sz="1600" b="1" dirty="0">
                  <a:solidFill>
                    <a:srgbClr val="00A3A6"/>
                  </a:solidFill>
                  <a:ea typeface="+mj-ea"/>
                  <a:cs typeface="+mj-cs"/>
                </a:rPr>
                <a:t>occupations variées</a:t>
              </a:r>
            </a:p>
            <a:p>
              <a:pPr marL="285750" indent="-285750" algn="just">
                <a:spcBef>
                  <a:spcPts val="600"/>
                </a:spcBef>
                <a:buFont typeface="Wingdings" panose="05000000000000000000" pitchFamily="2" charset="2"/>
                <a:buChar char="§"/>
                <a:defRPr/>
              </a:pPr>
              <a:r>
                <a:rPr lang="fr-FR" sz="1600" dirty="0">
                  <a:ea typeface="+mj-ea"/>
                  <a:cs typeface="+mj-cs"/>
                </a:rPr>
                <a:t>sur laquelle on dispose de </a:t>
              </a:r>
              <a:r>
                <a:rPr lang="fr-FR" sz="1600" b="1" dirty="0">
                  <a:solidFill>
                    <a:srgbClr val="00A3A6"/>
                  </a:solidFill>
                  <a:ea typeface="+mj-ea"/>
                  <a:cs typeface="+mj-cs"/>
                </a:rPr>
                <a:t>données sols à différentes échelles </a:t>
              </a:r>
              <a:r>
                <a:rPr lang="fr-FR" sz="1600" dirty="0">
                  <a:ea typeface="+mj-ea"/>
                  <a:cs typeface="+mj-cs"/>
                </a:rPr>
                <a:t>(tests de différents niveaux de complexité)</a:t>
              </a:r>
            </a:p>
            <a:p>
              <a:endParaRPr lang="fr-FR" sz="1600" dirty="0"/>
            </a:p>
          </p:txBody>
        </p:sp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BDD9F757-DF0E-45E6-91B9-780AEE140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7814985" y="3544222"/>
              <a:ext cx="2231326" cy="2490134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3679C06-B609-4F87-B8C6-A08FC4123269}"/>
                </a:ext>
              </a:extLst>
            </p:cNvPr>
            <p:cNvSpPr txBox="1"/>
            <p:nvPr/>
          </p:nvSpPr>
          <p:spPr bwMode="auto">
            <a:xfrm>
              <a:off x="8574976" y="4752776"/>
              <a:ext cx="3457997" cy="9541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u="sng" dirty="0"/>
                <a:t>Données Sols disponibles </a:t>
              </a:r>
              <a:r>
                <a:rPr lang="fr-FR" sz="1400" dirty="0"/>
                <a:t>:</a:t>
              </a:r>
              <a:endParaRPr sz="1400" dirty="0"/>
            </a:p>
            <a:p>
              <a:pPr marL="285750" indent="-285750">
                <a:buFont typeface="Wingdings" panose="05000000000000000000" pitchFamily="2" charset="2"/>
                <a:buChar char="Ø"/>
                <a:defRPr/>
              </a:pPr>
              <a:r>
                <a:rPr lang="fr-FR" sz="1400" dirty="0"/>
                <a:t>RRP 21 (1/250 000) </a:t>
              </a:r>
              <a:endParaRPr sz="1400" dirty="0"/>
            </a:p>
            <a:p>
              <a:pPr marL="285750" indent="-285750">
                <a:buFont typeface="Wingdings" panose="05000000000000000000" pitchFamily="2" charset="2"/>
                <a:buChar char="Ø"/>
                <a:defRPr/>
              </a:pPr>
              <a:r>
                <a:rPr lang="fr-FR" sz="1400" dirty="0"/>
                <a:t>Les cartes 1/100 000 de Beaune et Dijon </a:t>
              </a:r>
              <a:endParaRPr sz="1400" dirty="0"/>
            </a:p>
            <a:p>
              <a:pPr marL="285750" indent="-285750">
                <a:buFont typeface="Wingdings" panose="05000000000000000000" pitchFamily="2" charset="2"/>
                <a:buChar char="Ø"/>
                <a:defRPr/>
              </a:pPr>
              <a:r>
                <a:rPr lang="fr-FR" sz="1400" dirty="0"/>
                <a:t>Quelques cartes locales très précises </a:t>
              </a:r>
              <a:endParaRPr sz="1400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E72E176-6E46-4EC8-91BD-BD9968D32B7C}"/>
              </a:ext>
            </a:extLst>
          </p:cNvPr>
          <p:cNvGrpSpPr/>
          <p:nvPr/>
        </p:nvGrpSpPr>
        <p:grpSpPr>
          <a:xfrm>
            <a:off x="3766447" y="1037889"/>
            <a:ext cx="3776870" cy="5124372"/>
            <a:chOff x="3766447" y="1037889"/>
            <a:chExt cx="3776870" cy="5124372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D18AF30-CBCF-4FC8-B0AE-F5A0F4D39F83}"/>
                </a:ext>
              </a:extLst>
            </p:cNvPr>
            <p:cNvGrpSpPr/>
            <p:nvPr/>
          </p:nvGrpSpPr>
          <p:grpSpPr>
            <a:xfrm>
              <a:off x="4187150" y="1037889"/>
              <a:ext cx="3279913" cy="5124372"/>
              <a:chOff x="3127373" y="1049149"/>
              <a:chExt cx="3279913" cy="512437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EAF8B20-48EB-4925-A160-C7FD18CE2E91}"/>
                  </a:ext>
                </a:extLst>
              </p:cNvPr>
              <p:cNvSpPr/>
              <p:nvPr/>
            </p:nvSpPr>
            <p:spPr>
              <a:xfrm>
                <a:off x="3127373" y="1049149"/>
                <a:ext cx="3279913" cy="51243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6055B65-8007-404D-A015-513C83D00D5B}"/>
                  </a:ext>
                </a:extLst>
              </p:cNvPr>
              <p:cNvSpPr txBox="1"/>
              <p:nvPr/>
            </p:nvSpPr>
            <p:spPr>
              <a:xfrm>
                <a:off x="3713416" y="1090270"/>
                <a:ext cx="23110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/>
                  <a:t>Le corpus de l’étude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33C0242-269E-4F9A-95FD-5AE89F70914E}"/>
                  </a:ext>
                </a:extLst>
              </p:cNvPr>
              <p:cNvSpPr txBox="1"/>
              <p:nvPr/>
            </p:nvSpPr>
            <p:spPr>
              <a:xfrm>
                <a:off x="3578508" y="1762153"/>
                <a:ext cx="25808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b="1" dirty="0"/>
                  <a:t>1800</a:t>
                </a:r>
                <a:r>
                  <a:rPr lang="fr-FR" dirty="0"/>
                  <a:t> références citées</a:t>
                </a:r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940FAC0-B4C6-4304-8A14-7873FEC2BBE8}"/>
                </a:ext>
              </a:extLst>
            </p:cNvPr>
            <p:cNvSpPr txBox="1"/>
            <p:nvPr/>
          </p:nvSpPr>
          <p:spPr>
            <a:xfrm>
              <a:off x="3766447" y="2203736"/>
              <a:ext cx="3776870" cy="3585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buClr>
                  <a:srgbClr val="275662"/>
                </a:buClr>
              </a:pPr>
              <a:endParaRPr lang="fr-FR" sz="1600" b="1" dirty="0">
                <a:solidFill>
                  <a:srgbClr val="275662"/>
                </a:solidFill>
              </a:endParaRPr>
            </a:p>
            <a:p>
              <a:pPr marL="742950" lvl="1" indent="-285750">
                <a:spcBef>
                  <a:spcPts val="600"/>
                </a:spcBef>
                <a:buClr>
                  <a:srgbClr val="00A3A6"/>
                </a:buClr>
                <a:buFont typeface="Wingdings 2" panose="05020102010507070707" pitchFamily="18" charset="2"/>
                <a:buChar char="E"/>
              </a:pPr>
              <a:r>
                <a:rPr lang="fr-FR" sz="1600" dirty="0"/>
                <a:t>dont </a:t>
              </a:r>
              <a:r>
                <a:rPr lang="fr-FR" sz="1600" b="1" dirty="0">
                  <a:solidFill>
                    <a:srgbClr val="00A3A6"/>
                  </a:solidFill>
                </a:rPr>
                <a:t>1 500 articles </a:t>
              </a:r>
              <a:r>
                <a:rPr lang="fr-FR" sz="1600" dirty="0"/>
                <a:t>revus par les pairs </a:t>
              </a:r>
            </a:p>
            <a:p>
              <a:pPr marL="742950" lvl="1" indent="-285750">
                <a:spcBef>
                  <a:spcPts val="600"/>
                </a:spcBef>
                <a:buClr>
                  <a:srgbClr val="00A3A6"/>
                </a:buClr>
                <a:buFont typeface="Wingdings 2" panose="05020102010507070707" pitchFamily="18" charset="2"/>
                <a:buChar char="E"/>
              </a:pPr>
              <a:endParaRPr lang="fr-FR" sz="1600" dirty="0"/>
            </a:p>
            <a:p>
              <a:pPr marL="742950" lvl="1" indent="-285750">
                <a:spcBef>
                  <a:spcPts val="600"/>
                </a:spcBef>
                <a:buClr>
                  <a:srgbClr val="00A3A6"/>
                </a:buClr>
                <a:buFont typeface="Wingdings 2" panose="05020102010507070707" pitchFamily="18" charset="2"/>
                <a:buChar char="E"/>
              </a:pPr>
              <a:r>
                <a:rPr lang="fr-FR" sz="1600" b="1" dirty="0"/>
                <a:t> </a:t>
              </a:r>
              <a:r>
                <a:rPr lang="fr-FR" sz="1600" b="1" dirty="0">
                  <a:solidFill>
                    <a:srgbClr val="00A3A6"/>
                  </a:solidFill>
                </a:rPr>
                <a:t>260 revues de littérature </a:t>
              </a:r>
            </a:p>
            <a:p>
              <a:pPr marL="742950" lvl="1" indent="-285750">
                <a:spcBef>
                  <a:spcPts val="600"/>
                </a:spcBef>
                <a:buClr>
                  <a:srgbClr val="00A3A6"/>
                </a:buClr>
                <a:buFont typeface="Wingdings 2" panose="05020102010507070707" pitchFamily="18" charset="2"/>
                <a:buChar char="E"/>
              </a:pPr>
              <a:endParaRPr lang="fr-FR" sz="1600" b="1" dirty="0">
                <a:solidFill>
                  <a:srgbClr val="00A3A6"/>
                </a:solidFill>
              </a:endParaRPr>
            </a:p>
            <a:p>
              <a:pPr marL="742950" lvl="1" indent="-285750">
                <a:spcBef>
                  <a:spcPts val="600"/>
                </a:spcBef>
                <a:buClr>
                  <a:srgbClr val="00A3A6"/>
                </a:buClr>
                <a:buFont typeface="Wingdings 2" panose="05020102010507070707" pitchFamily="18" charset="2"/>
                <a:buChar char="E"/>
              </a:pPr>
              <a:r>
                <a:rPr lang="fr-FR" sz="1600" dirty="0"/>
                <a:t>Place relativement importante de la </a:t>
              </a:r>
              <a:r>
                <a:rPr lang="fr-FR" sz="1600" b="1" dirty="0">
                  <a:solidFill>
                    <a:srgbClr val="00A3A6"/>
                  </a:solidFill>
                </a:rPr>
                <a:t>littérature grise </a:t>
              </a:r>
              <a:r>
                <a:rPr lang="fr-FR" sz="1600" dirty="0"/>
                <a:t>(ouvrages, rapports …)</a:t>
              </a:r>
            </a:p>
            <a:p>
              <a:pPr marL="742950" lvl="1" indent="-285750">
                <a:spcBef>
                  <a:spcPts val="600"/>
                </a:spcBef>
                <a:buClr>
                  <a:srgbClr val="00A3A6"/>
                </a:buClr>
                <a:buFont typeface="Wingdings 2" panose="05020102010507070707" pitchFamily="18" charset="2"/>
                <a:buChar char="E"/>
              </a:pPr>
              <a:endParaRPr lang="fr-FR" sz="1600" dirty="0"/>
            </a:p>
            <a:p>
              <a:pPr marL="742950" lvl="1" indent="-285750">
                <a:spcBef>
                  <a:spcPts val="600"/>
                </a:spcBef>
                <a:buClr>
                  <a:srgbClr val="00A3A6"/>
                </a:buClr>
                <a:buFont typeface="Wingdings 2" panose="05020102010507070707" pitchFamily="18" charset="2"/>
                <a:buChar char="E"/>
              </a:pPr>
              <a:r>
                <a:rPr lang="fr-FR" sz="1600" dirty="0"/>
                <a:t>Corpus majoritairement axé sur les</a:t>
              </a:r>
              <a:r>
                <a:rPr lang="fr-FR" sz="1600" b="1" dirty="0"/>
                <a:t> </a:t>
              </a:r>
              <a:r>
                <a:rPr lang="fr-FR" sz="1600" b="1" dirty="0">
                  <a:solidFill>
                    <a:srgbClr val="00A3A6"/>
                  </a:solidFill>
                </a:rPr>
                <a:t>contextes agricoles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4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660D4C63-7E38-4D6E-99D2-EF687B2C80BA}"/>
              </a:ext>
            </a:extLst>
          </p:cNvPr>
          <p:cNvGrpSpPr/>
          <p:nvPr/>
        </p:nvGrpSpPr>
        <p:grpSpPr>
          <a:xfrm>
            <a:off x="2754893" y="327160"/>
            <a:ext cx="5937865" cy="5799974"/>
            <a:chOff x="2766474" y="321689"/>
            <a:chExt cx="5937865" cy="5799974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77C7C3C-8B69-46B3-9095-40CDA8C1640A}"/>
                </a:ext>
              </a:extLst>
            </p:cNvPr>
            <p:cNvGrpSpPr/>
            <p:nvPr/>
          </p:nvGrpSpPr>
          <p:grpSpPr>
            <a:xfrm>
              <a:off x="2766474" y="321689"/>
              <a:ext cx="5937865" cy="5799974"/>
              <a:chOff x="2766474" y="321689"/>
              <a:chExt cx="5937865" cy="5799974"/>
            </a:xfrm>
          </p:grpSpPr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9CAA3DBD-EA3B-4378-B5D5-333F61F05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474" y="321689"/>
                <a:ext cx="5937865" cy="5799974"/>
              </a:xfrm>
              <a:prstGeom prst="rect">
                <a:avLst/>
              </a:prstGeom>
            </p:spPr>
          </p:pic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8CE97CCF-1A50-477D-BB54-D00E0E41AEDC}"/>
                  </a:ext>
                </a:extLst>
              </p:cNvPr>
              <p:cNvGrpSpPr/>
              <p:nvPr/>
            </p:nvGrpSpPr>
            <p:grpSpPr>
              <a:xfrm>
                <a:off x="2835058" y="396172"/>
                <a:ext cx="5468641" cy="5325145"/>
                <a:chOff x="2835058" y="396172"/>
                <a:chExt cx="5468641" cy="5325145"/>
              </a:xfrm>
            </p:grpSpPr>
            <p:sp>
              <p:nvSpPr>
                <p:cNvPr id="141" name="Trapèze 140">
                  <a:extLst>
                    <a:ext uri="{FF2B5EF4-FFF2-40B4-BE49-F238E27FC236}">
                      <a16:creationId xmlns:a16="http://schemas.microsoft.com/office/drawing/2014/main" id="{759605B5-8E65-4310-A182-460D5640917C}"/>
                    </a:ext>
                  </a:extLst>
                </p:cNvPr>
                <p:cNvSpPr/>
                <p:nvPr/>
              </p:nvSpPr>
              <p:spPr bwMode="auto">
                <a:xfrm rot="19370811" flipV="1">
                  <a:off x="4392202" y="944844"/>
                  <a:ext cx="83583" cy="1130386"/>
                </a:xfrm>
                <a:prstGeom prst="trapezoid">
                  <a:avLst>
                    <a:gd name="adj" fmla="val 17984"/>
                  </a:avLst>
                </a:prstGeom>
                <a:solidFill>
                  <a:srgbClr val="BDFD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2" name="Trapèze 141">
                  <a:extLst>
                    <a:ext uri="{FF2B5EF4-FFF2-40B4-BE49-F238E27FC236}">
                      <a16:creationId xmlns:a16="http://schemas.microsoft.com/office/drawing/2014/main" id="{D59EF389-6723-4280-86C3-98F598CC03D5}"/>
                    </a:ext>
                  </a:extLst>
                </p:cNvPr>
                <p:cNvSpPr/>
                <p:nvPr/>
              </p:nvSpPr>
              <p:spPr bwMode="auto">
                <a:xfrm rot="16932555" flipV="1">
                  <a:off x="3445404" y="2064524"/>
                  <a:ext cx="124436" cy="1345128"/>
                </a:xfrm>
                <a:prstGeom prst="trapezoid">
                  <a:avLst>
                    <a:gd name="adj" fmla="val 17984"/>
                  </a:avLst>
                </a:prstGeom>
                <a:solidFill>
                  <a:srgbClr val="00A3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3" name="Trapèze 142">
                  <a:extLst>
                    <a:ext uri="{FF2B5EF4-FFF2-40B4-BE49-F238E27FC236}">
                      <a16:creationId xmlns:a16="http://schemas.microsoft.com/office/drawing/2014/main" id="{F1641E40-19BC-479F-B370-C8C1A2296ACC}"/>
                    </a:ext>
                  </a:extLst>
                </p:cNvPr>
                <p:cNvSpPr/>
                <p:nvPr/>
              </p:nvSpPr>
              <p:spPr bwMode="auto">
                <a:xfrm rot="18413287" flipV="1">
                  <a:off x="3922824" y="1420069"/>
                  <a:ext cx="83583" cy="1130386"/>
                </a:xfrm>
                <a:prstGeom prst="trapezoid">
                  <a:avLst>
                    <a:gd name="adj" fmla="val 17984"/>
                  </a:avLst>
                </a:prstGeom>
                <a:solidFill>
                  <a:srgbClr val="BDFD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4" name="Trapèze 143">
                  <a:extLst>
                    <a:ext uri="{FF2B5EF4-FFF2-40B4-BE49-F238E27FC236}">
                      <a16:creationId xmlns:a16="http://schemas.microsoft.com/office/drawing/2014/main" id="{4C5279F9-24FA-40C4-A518-A7644574A71E}"/>
                    </a:ext>
                  </a:extLst>
                </p:cNvPr>
                <p:cNvSpPr/>
                <p:nvPr/>
              </p:nvSpPr>
              <p:spPr bwMode="auto">
                <a:xfrm rot="9594538" flipV="1">
                  <a:off x="6365645" y="4590931"/>
                  <a:ext cx="83583" cy="1130386"/>
                </a:xfrm>
                <a:prstGeom prst="trapezoid">
                  <a:avLst>
                    <a:gd name="adj" fmla="val 17984"/>
                  </a:avLst>
                </a:prstGeom>
                <a:solidFill>
                  <a:srgbClr val="BDFD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5" name="Trapèze 144">
                  <a:extLst>
                    <a:ext uri="{FF2B5EF4-FFF2-40B4-BE49-F238E27FC236}">
                      <a16:creationId xmlns:a16="http://schemas.microsoft.com/office/drawing/2014/main" id="{1A55D237-299D-4BC8-AFB9-68997CB68859}"/>
                    </a:ext>
                  </a:extLst>
                </p:cNvPr>
                <p:cNvSpPr/>
                <p:nvPr/>
              </p:nvSpPr>
              <p:spPr bwMode="auto">
                <a:xfrm rot="13239785" flipV="1">
                  <a:off x="4265949" y="4223963"/>
                  <a:ext cx="83583" cy="1130386"/>
                </a:xfrm>
                <a:prstGeom prst="trapezoid">
                  <a:avLst>
                    <a:gd name="adj" fmla="val 17984"/>
                  </a:avLst>
                </a:prstGeom>
                <a:solidFill>
                  <a:srgbClr val="BDFD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6" name="Trapèze 145">
                  <a:extLst>
                    <a:ext uri="{FF2B5EF4-FFF2-40B4-BE49-F238E27FC236}">
                      <a16:creationId xmlns:a16="http://schemas.microsoft.com/office/drawing/2014/main" id="{53FED36E-979E-4CFC-AA5C-1844C8B2E6C1}"/>
                    </a:ext>
                  </a:extLst>
                </p:cNvPr>
                <p:cNvSpPr/>
                <p:nvPr/>
              </p:nvSpPr>
              <p:spPr bwMode="auto">
                <a:xfrm rot="5697998" flipV="1">
                  <a:off x="7696714" y="2830903"/>
                  <a:ext cx="83583" cy="1130386"/>
                </a:xfrm>
                <a:prstGeom prst="trapezoid">
                  <a:avLst>
                    <a:gd name="adj" fmla="val 17984"/>
                  </a:avLst>
                </a:prstGeom>
                <a:solidFill>
                  <a:srgbClr val="BDFD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7" name="Trapèze 146">
                  <a:extLst>
                    <a:ext uri="{FF2B5EF4-FFF2-40B4-BE49-F238E27FC236}">
                      <a16:creationId xmlns:a16="http://schemas.microsoft.com/office/drawing/2014/main" id="{AD69779D-333E-4D10-A0DD-6EECF438A6CD}"/>
                    </a:ext>
                  </a:extLst>
                </p:cNvPr>
                <p:cNvSpPr/>
                <p:nvPr/>
              </p:nvSpPr>
              <p:spPr bwMode="auto">
                <a:xfrm rot="8760000" flipV="1">
                  <a:off x="6799635" y="4358801"/>
                  <a:ext cx="136685" cy="1324523"/>
                </a:xfrm>
                <a:prstGeom prst="trapezoid">
                  <a:avLst>
                    <a:gd name="adj" fmla="val 17984"/>
                  </a:avLst>
                </a:prstGeom>
                <a:solidFill>
                  <a:srgbClr val="00A3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8" name="Trapèze 147">
                  <a:extLst>
                    <a:ext uri="{FF2B5EF4-FFF2-40B4-BE49-F238E27FC236}">
                      <a16:creationId xmlns:a16="http://schemas.microsoft.com/office/drawing/2014/main" id="{E6442DC7-10FF-450E-AEFF-457F725F9209}"/>
                    </a:ext>
                  </a:extLst>
                </p:cNvPr>
                <p:cNvSpPr/>
                <p:nvPr/>
              </p:nvSpPr>
              <p:spPr bwMode="auto">
                <a:xfrm rot="2639999" flipV="1">
                  <a:off x="7079065" y="1141315"/>
                  <a:ext cx="83583" cy="1130386"/>
                </a:xfrm>
                <a:prstGeom prst="trapezoid">
                  <a:avLst>
                    <a:gd name="adj" fmla="val 17984"/>
                  </a:avLst>
                </a:prstGeom>
                <a:solidFill>
                  <a:srgbClr val="BDFD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9" name="Trapèze 148">
                  <a:extLst>
                    <a:ext uri="{FF2B5EF4-FFF2-40B4-BE49-F238E27FC236}">
                      <a16:creationId xmlns:a16="http://schemas.microsoft.com/office/drawing/2014/main" id="{0DE28D7C-6805-4F5F-B6F3-BDD7D1F0A518}"/>
                    </a:ext>
                  </a:extLst>
                </p:cNvPr>
                <p:cNvSpPr/>
                <p:nvPr/>
              </p:nvSpPr>
              <p:spPr bwMode="auto">
                <a:xfrm flipV="1">
                  <a:off x="5583960" y="396172"/>
                  <a:ext cx="88830" cy="1276897"/>
                </a:xfrm>
                <a:prstGeom prst="trapezoid">
                  <a:avLst>
                    <a:gd name="adj" fmla="val 17984"/>
                  </a:avLst>
                </a:prstGeom>
                <a:solidFill>
                  <a:srgbClr val="00A3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</p:grpSp>
        <p:sp>
          <p:nvSpPr>
            <p:cNvPr id="140" name="Trapèze 139">
              <a:extLst>
                <a:ext uri="{FF2B5EF4-FFF2-40B4-BE49-F238E27FC236}">
                  <a16:creationId xmlns:a16="http://schemas.microsoft.com/office/drawing/2014/main" id="{1AD1C072-A9A4-4A04-849B-AC9352C2FA59}"/>
                </a:ext>
              </a:extLst>
            </p:cNvPr>
            <p:cNvSpPr/>
            <p:nvPr/>
          </p:nvSpPr>
          <p:spPr bwMode="auto">
            <a:xfrm flipV="1">
              <a:off x="5583507" y="396173"/>
              <a:ext cx="88830" cy="1276897"/>
            </a:xfrm>
            <a:prstGeom prst="trapezoid">
              <a:avLst>
                <a:gd name="adj" fmla="val 17984"/>
              </a:avLst>
            </a:prstGeom>
            <a:solidFill>
              <a:srgbClr val="00A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9" name="Trapèze 178">
              <a:extLst>
                <a:ext uri="{FF2B5EF4-FFF2-40B4-BE49-F238E27FC236}">
                  <a16:creationId xmlns:a16="http://schemas.microsoft.com/office/drawing/2014/main" id="{B575D4D0-F412-4426-8609-3A4FEDBCE56A}"/>
                </a:ext>
              </a:extLst>
            </p:cNvPr>
            <p:cNvSpPr/>
            <p:nvPr/>
          </p:nvSpPr>
          <p:spPr bwMode="auto">
            <a:xfrm rot="19370811" flipV="1">
              <a:off x="4391748" y="944842"/>
              <a:ext cx="83583" cy="1130386"/>
            </a:xfrm>
            <a:prstGeom prst="trapezoid">
              <a:avLst>
                <a:gd name="adj" fmla="val 17984"/>
              </a:avLst>
            </a:prstGeom>
            <a:solidFill>
              <a:srgbClr val="BD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0" name="Trapèze 179">
              <a:extLst>
                <a:ext uri="{FF2B5EF4-FFF2-40B4-BE49-F238E27FC236}">
                  <a16:creationId xmlns:a16="http://schemas.microsoft.com/office/drawing/2014/main" id="{32E355CC-0E16-4E32-BB6F-B7A32CF572A4}"/>
                </a:ext>
              </a:extLst>
            </p:cNvPr>
            <p:cNvSpPr/>
            <p:nvPr/>
          </p:nvSpPr>
          <p:spPr bwMode="auto">
            <a:xfrm rot="16932555" flipV="1">
              <a:off x="3444951" y="2064523"/>
              <a:ext cx="124436" cy="1345128"/>
            </a:xfrm>
            <a:prstGeom prst="trapezoid">
              <a:avLst>
                <a:gd name="adj" fmla="val 17984"/>
              </a:avLst>
            </a:prstGeom>
            <a:solidFill>
              <a:srgbClr val="00A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1" name="Trapèze 180">
              <a:extLst>
                <a:ext uri="{FF2B5EF4-FFF2-40B4-BE49-F238E27FC236}">
                  <a16:creationId xmlns:a16="http://schemas.microsoft.com/office/drawing/2014/main" id="{ACB5BF94-5F68-462E-AC24-3B878A8E75A9}"/>
                </a:ext>
              </a:extLst>
            </p:cNvPr>
            <p:cNvSpPr/>
            <p:nvPr/>
          </p:nvSpPr>
          <p:spPr bwMode="auto">
            <a:xfrm rot="18413287" flipV="1">
              <a:off x="3922371" y="1420068"/>
              <a:ext cx="83583" cy="1130386"/>
            </a:xfrm>
            <a:prstGeom prst="trapezoid">
              <a:avLst>
                <a:gd name="adj" fmla="val 17984"/>
              </a:avLst>
            </a:prstGeom>
            <a:solidFill>
              <a:srgbClr val="BD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2" name="Trapèze 181">
              <a:extLst>
                <a:ext uri="{FF2B5EF4-FFF2-40B4-BE49-F238E27FC236}">
                  <a16:creationId xmlns:a16="http://schemas.microsoft.com/office/drawing/2014/main" id="{ECE09B8C-4DA3-47F5-AE6C-3CC059E571AE}"/>
                </a:ext>
              </a:extLst>
            </p:cNvPr>
            <p:cNvSpPr/>
            <p:nvPr/>
          </p:nvSpPr>
          <p:spPr bwMode="auto">
            <a:xfrm rot="13239785" flipV="1">
              <a:off x="4265496" y="4223962"/>
              <a:ext cx="83583" cy="1130386"/>
            </a:xfrm>
            <a:prstGeom prst="trapezoid">
              <a:avLst>
                <a:gd name="adj" fmla="val 17984"/>
              </a:avLst>
            </a:prstGeom>
            <a:solidFill>
              <a:srgbClr val="BD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3" name="Trapèze 182">
              <a:extLst>
                <a:ext uri="{FF2B5EF4-FFF2-40B4-BE49-F238E27FC236}">
                  <a16:creationId xmlns:a16="http://schemas.microsoft.com/office/drawing/2014/main" id="{7D5CD66A-9030-4DEE-92C4-92DB90E76DEC}"/>
                </a:ext>
              </a:extLst>
            </p:cNvPr>
            <p:cNvSpPr/>
            <p:nvPr/>
          </p:nvSpPr>
          <p:spPr bwMode="auto">
            <a:xfrm rot="9594538" flipV="1">
              <a:off x="6365191" y="4590929"/>
              <a:ext cx="83583" cy="1130386"/>
            </a:xfrm>
            <a:prstGeom prst="trapezoid">
              <a:avLst>
                <a:gd name="adj" fmla="val 17984"/>
              </a:avLst>
            </a:prstGeom>
            <a:solidFill>
              <a:srgbClr val="BD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4" name="Trapèze 183">
              <a:extLst>
                <a:ext uri="{FF2B5EF4-FFF2-40B4-BE49-F238E27FC236}">
                  <a16:creationId xmlns:a16="http://schemas.microsoft.com/office/drawing/2014/main" id="{7EC0E702-308B-4415-8E86-AED5D7787020}"/>
                </a:ext>
              </a:extLst>
            </p:cNvPr>
            <p:cNvSpPr/>
            <p:nvPr/>
          </p:nvSpPr>
          <p:spPr bwMode="auto">
            <a:xfrm rot="8760000" flipV="1">
              <a:off x="6798725" y="4358798"/>
              <a:ext cx="136685" cy="1324523"/>
            </a:xfrm>
            <a:prstGeom prst="trapezoid">
              <a:avLst>
                <a:gd name="adj" fmla="val 17984"/>
              </a:avLst>
            </a:prstGeom>
            <a:solidFill>
              <a:srgbClr val="00A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5" name="Trapèze 184">
              <a:extLst>
                <a:ext uri="{FF2B5EF4-FFF2-40B4-BE49-F238E27FC236}">
                  <a16:creationId xmlns:a16="http://schemas.microsoft.com/office/drawing/2014/main" id="{DE3DF9B4-F7D1-4A2F-A673-343BA602D58A}"/>
                </a:ext>
              </a:extLst>
            </p:cNvPr>
            <p:cNvSpPr/>
            <p:nvPr/>
          </p:nvSpPr>
          <p:spPr bwMode="auto">
            <a:xfrm rot="5697998" flipV="1">
              <a:off x="7695802" y="2830898"/>
              <a:ext cx="83583" cy="1130386"/>
            </a:xfrm>
            <a:prstGeom prst="trapezoid">
              <a:avLst>
                <a:gd name="adj" fmla="val 17984"/>
              </a:avLst>
            </a:prstGeom>
            <a:solidFill>
              <a:srgbClr val="BD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6" name="Trapèze 185">
              <a:extLst>
                <a:ext uri="{FF2B5EF4-FFF2-40B4-BE49-F238E27FC236}">
                  <a16:creationId xmlns:a16="http://schemas.microsoft.com/office/drawing/2014/main" id="{F2E42245-582C-49C1-8F7B-17BBEC94B542}"/>
                </a:ext>
              </a:extLst>
            </p:cNvPr>
            <p:cNvSpPr/>
            <p:nvPr/>
          </p:nvSpPr>
          <p:spPr bwMode="auto">
            <a:xfrm rot="2639999" flipV="1">
              <a:off x="7078153" y="1141310"/>
              <a:ext cx="83583" cy="1130386"/>
            </a:xfrm>
            <a:prstGeom prst="trapezoid">
              <a:avLst>
                <a:gd name="adj" fmla="val 17984"/>
              </a:avLst>
            </a:prstGeom>
            <a:solidFill>
              <a:srgbClr val="BD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12484" y="207199"/>
            <a:ext cx="2819610" cy="113969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dirty="0"/>
              <a:t>Des indicateurs opérationnels</a:t>
            </a:r>
            <a:endParaRPr dirty="0"/>
          </a:p>
        </p:txBody>
      </p:sp>
      <p:grpSp>
        <p:nvGrpSpPr>
          <p:cNvPr id="14" name="Groupe 13"/>
          <p:cNvGrpSpPr/>
          <p:nvPr/>
        </p:nvGrpSpPr>
        <p:grpSpPr bwMode="auto">
          <a:xfrm>
            <a:off x="9435922" y="5889627"/>
            <a:ext cx="2670739" cy="675342"/>
            <a:chOff x="18041943" y="1206815"/>
            <a:chExt cx="2670739" cy="675342"/>
          </a:xfrm>
        </p:grpSpPr>
        <p:sp>
          <p:nvSpPr>
            <p:cNvPr id="40" name="ZoneTexte 39"/>
            <p:cNvSpPr txBox="1"/>
            <p:nvPr/>
          </p:nvSpPr>
          <p:spPr bwMode="auto">
            <a:xfrm>
              <a:off x="18310938" y="1243238"/>
              <a:ext cx="2401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dirty="0"/>
                <a:t>Indicateurs mesurés sur certains points du RMQS : </a:t>
              </a:r>
              <a:r>
                <a:rPr lang="fr-FR" sz="1400" b="1" dirty="0"/>
                <a:t>16</a:t>
              </a:r>
              <a:endParaRPr lang="fr-FR" sz="1400" b="1" i="1" dirty="0"/>
            </a:p>
          </p:txBody>
        </p:sp>
        <p:sp>
          <p:nvSpPr>
            <p:cNvPr id="47" name="Trapèze 46"/>
            <p:cNvSpPr/>
            <p:nvPr/>
          </p:nvSpPr>
          <p:spPr bwMode="auto">
            <a:xfrm flipV="1">
              <a:off x="18041943" y="1206815"/>
              <a:ext cx="231292" cy="675342"/>
            </a:xfrm>
            <a:prstGeom prst="trapezoid">
              <a:avLst>
                <a:gd name="adj" fmla="val 1798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</p:grpSp>
      <p:graphicFrame>
        <p:nvGraphicFramePr>
          <p:cNvPr id="31" name="Tableau 4"/>
          <p:cNvGraphicFramePr>
            <a:graphicFrameLocks noGrp="1"/>
          </p:cNvGraphicFramePr>
          <p:nvPr/>
        </p:nvGraphicFramePr>
        <p:xfrm>
          <a:off x="751674" y="2093211"/>
          <a:ext cx="1297948" cy="2685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 b="0">
                          <a:solidFill>
                            <a:schemeClr val="bg1"/>
                          </a:solidFill>
                        </a:rPr>
                        <a:t>Crédibilité</a:t>
                      </a:r>
                      <a:endParaRPr sz="1600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5E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45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 b="0">
                          <a:solidFill>
                            <a:schemeClr val="tx1"/>
                          </a:solidFill>
                        </a:rPr>
                        <a:t>Faisabilité</a:t>
                      </a:r>
                      <a:endParaRPr sz="1600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2F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83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 b="0">
                          <a:solidFill>
                            <a:schemeClr val="bg1"/>
                          </a:solidFill>
                        </a:rPr>
                        <a:t>Salience (capacité à informer)</a:t>
                      </a:r>
                      <a:endParaRPr sz="1600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58F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71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 b="0">
                          <a:solidFill>
                            <a:schemeClr val="tx1"/>
                          </a:solidFill>
                        </a:rPr>
                        <a:t>Légitimité</a:t>
                      </a:r>
                      <a:endParaRPr sz="1600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C5FD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75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 b="0">
                          <a:solidFill>
                            <a:schemeClr val="tx1"/>
                          </a:solidFill>
                        </a:rPr>
                        <a:t>Contexte de mise en oeuvre</a:t>
                      </a: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A085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2" name="Groupe 31"/>
          <p:cNvGrpSpPr/>
          <p:nvPr/>
        </p:nvGrpSpPr>
        <p:grpSpPr bwMode="auto">
          <a:xfrm>
            <a:off x="7717" y="1804510"/>
            <a:ext cx="600292" cy="3051706"/>
            <a:chOff x="453009" y="1621303"/>
            <a:chExt cx="600292" cy="3051706"/>
          </a:xfrm>
        </p:grpSpPr>
        <p:sp>
          <p:nvSpPr>
            <p:cNvPr id="42" name="ZoneTexte 41"/>
            <p:cNvSpPr txBox="1"/>
            <p:nvPr/>
          </p:nvSpPr>
          <p:spPr bwMode="auto">
            <a:xfrm rot="16199998">
              <a:off x="-146618" y="2220930"/>
              <a:ext cx="1722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Opérationnalité</a:t>
              </a:r>
              <a:r>
                <a:rPr lang="fr-FR" sz="1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technique</a:t>
              </a:r>
              <a:endParaRPr/>
            </a:p>
          </p:txBody>
        </p:sp>
        <p:sp>
          <p:nvSpPr>
            <p:cNvPr id="43" name="ZoneTexte 42"/>
            <p:cNvSpPr txBox="1"/>
            <p:nvPr/>
          </p:nvSpPr>
          <p:spPr bwMode="auto">
            <a:xfrm rot="16199998">
              <a:off x="-130003" y="3550162"/>
              <a:ext cx="1722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Opérationnalité</a:t>
              </a:r>
              <a:r>
                <a:rPr lang="fr-FR" sz="1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d’usage</a:t>
              </a:r>
              <a:endParaRPr/>
            </a:p>
          </p:txBody>
        </p:sp>
        <p:cxnSp>
          <p:nvCxnSpPr>
            <p:cNvPr id="44" name="Connecteur droit avec flèche 43"/>
            <p:cNvCxnSpPr>
              <a:cxnSpLocks/>
            </p:cNvCxnSpPr>
            <p:nvPr/>
          </p:nvCxnSpPr>
          <p:spPr bwMode="auto">
            <a:xfrm flipH="1">
              <a:off x="1045533" y="1860888"/>
              <a:ext cx="7768" cy="119634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>
              <a:cxnSpLocks/>
            </p:cNvCxnSpPr>
            <p:nvPr/>
          </p:nvCxnSpPr>
          <p:spPr bwMode="auto">
            <a:xfrm flipH="1">
              <a:off x="1041990" y="3057236"/>
              <a:ext cx="8125" cy="1495107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ZoneTexte 53"/>
          <p:cNvSpPr txBox="1"/>
          <p:nvPr/>
        </p:nvSpPr>
        <p:spPr bwMode="auto">
          <a:xfrm rot="20820000">
            <a:off x="5210037" y="575248"/>
            <a:ext cx="333088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600">
                <a:solidFill>
                  <a:srgbClr val="005E83"/>
                </a:solidFill>
              </a:rPr>
              <a:t>Cred</a:t>
            </a:r>
            <a:endParaRPr/>
          </a:p>
          <a:p>
            <a:pPr>
              <a:defRPr/>
            </a:pPr>
            <a:r>
              <a:rPr lang="fr-FR" sz="600">
                <a:solidFill>
                  <a:srgbClr val="005E83"/>
                </a:solidFill>
              </a:rPr>
              <a:t>Cred</a:t>
            </a:r>
            <a:endParaRPr/>
          </a:p>
          <a:p>
            <a:pPr>
              <a:defRPr/>
            </a:pPr>
            <a:r>
              <a:rPr lang="fr-FR" sz="600">
                <a:solidFill>
                  <a:srgbClr val="02FFC7"/>
                </a:solidFill>
              </a:rPr>
              <a:t>Fais</a:t>
            </a:r>
            <a:endParaRPr/>
          </a:p>
          <a:p>
            <a:pPr>
              <a:defRPr/>
            </a:pPr>
            <a:r>
              <a:rPr lang="fr-FR" sz="600">
                <a:solidFill>
                  <a:srgbClr val="02FFC7"/>
                </a:solidFill>
              </a:rPr>
              <a:t>Fais</a:t>
            </a:r>
            <a:endParaRPr/>
          </a:p>
          <a:p>
            <a:pPr>
              <a:defRPr/>
            </a:pPr>
            <a:r>
              <a:rPr lang="fr-FR" sz="600">
                <a:solidFill>
                  <a:srgbClr val="058F0B"/>
                </a:solidFill>
              </a:rPr>
              <a:t>Sal1</a:t>
            </a:r>
            <a:endParaRPr/>
          </a:p>
          <a:p>
            <a:pPr>
              <a:defRPr/>
            </a:pPr>
            <a:r>
              <a:rPr lang="fr-FR" sz="600">
                <a:solidFill>
                  <a:srgbClr val="058F0B"/>
                </a:solidFill>
              </a:rPr>
              <a:t>Sal2</a:t>
            </a:r>
            <a:endParaRPr/>
          </a:p>
          <a:p>
            <a:pPr>
              <a:defRPr/>
            </a:pPr>
            <a:r>
              <a:rPr lang="fr-FR" sz="600">
                <a:solidFill>
                  <a:srgbClr val="058F0B"/>
                </a:solidFill>
              </a:rPr>
              <a:t>Sal3</a:t>
            </a:r>
            <a:endParaRPr/>
          </a:p>
          <a:p>
            <a:pPr>
              <a:defRPr/>
            </a:pPr>
            <a:r>
              <a:rPr lang="fr-FR" sz="600">
                <a:solidFill>
                  <a:srgbClr val="058F0B"/>
                </a:solidFill>
              </a:rPr>
              <a:t>Sal4</a:t>
            </a:r>
            <a:endParaRPr/>
          </a:p>
          <a:p>
            <a:pPr>
              <a:defRPr/>
            </a:pPr>
            <a:r>
              <a:rPr lang="fr-FR" sz="600">
                <a:solidFill>
                  <a:srgbClr val="C5FD04"/>
                </a:solidFill>
              </a:rPr>
              <a:t>Legi</a:t>
            </a:r>
            <a:endParaRPr/>
          </a:p>
          <a:p>
            <a:pPr>
              <a:defRPr/>
            </a:pPr>
            <a:r>
              <a:rPr lang="fr-FR" sz="600">
                <a:solidFill>
                  <a:srgbClr val="A085BC"/>
                </a:solidFill>
              </a:rPr>
              <a:t>Cont</a:t>
            </a:r>
            <a:endParaRPr/>
          </a:p>
          <a:p>
            <a:pPr>
              <a:defRPr/>
            </a:pPr>
            <a:r>
              <a:rPr lang="fr-FR" sz="600">
                <a:solidFill>
                  <a:srgbClr val="A085BC"/>
                </a:solidFill>
              </a:rPr>
              <a:t>Cont</a:t>
            </a:r>
            <a:endParaRPr/>
          </a:p>
        </p:txBody>
      </p:sp>
      <p:grpSp>
        <p:nvGrpSpPr>
          <p:cNvPr id="55" name="Groupe 54"/>
          <p:cNvGrpSpPr/>
          <p:nvPr/>
        </p:nvGrpSpPr>
        <p:grpSpPr bwMode="auto">
          <a:xfrm>
            <a:off x="1975668" y="621936"/>
            <a:ext cx="3400913" cy="4190694"/>
            <a:chOff x="5320500" y="-89212"/>
            <a:chExt cx="3400913" cy="4190694"/>
          </a:xfrm>
        </p:grpSpPr>
        <p:cxnSp>
          <p:nvCxnSpPr>
            <p:cNvPr id="56" name="Connecteur droit 55"/>
            <p:cNvCxnSpPr>
              <a:cxnSpLocks/>
            </p:cNvCxnSpPr>
            <p:nvPr/>
          </p:nvCxnSpPr>
          <p:spPr bwMode="auto">
            <a:xfrm flipV="1">
              <a:off x="5320500" y="-89212"/>
              <a:ext cx="3114015" cy="146731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>
              <a:cxnSpLocks/>
            </p:cNvCxnSpPr>
            <p:nvPr/>
          </p:nvCxnSpPr>
          <p:spPr bwMode="auto">
            <a:xfrm flipV="1">
              <a:off x="5320500" y="995363"/>
              <a:ext cx="3400913" cy="3106119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 bwMode="auto">
          <a:xfrm>
            <a:off x="5293379" y="2593696"/>
            <a:ext cx="681435" cy="127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5" name="Groupe 14"/>
          <p:cNvGrpSpPr/>
          <p:nvPr/>
        </p:nvGrpSpPr>
        <p:grpSpPr bwMode="auto">
          <a:xfrm>
            <a:off x="9380608" y="5121895"/>
            <a:ext cx="2864877" cy="675342"/>
            <a:chOff x="9591154" y="3282994"/>
            <a:chExt cx="2864877" cy="675342"/>
          </a:xfrm>
        </p:grpSpPr>
        <p:sp>
          <p:nvSpPr>
            <p:cNvPr id="126" name="ZoneTexte 125"/>
            <p:cNvSpPr txBox="1"/>
            <p:nvPr/>
          </p:nvSpPr>
          <p:spPr bwMode="auto">
            <a:xfrm>
              <a:off x="9762114" y="3328439"/>
              <a:ext cx="2693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dirty="0"/>
                <a:t>Indicateurs absents du RMQS :  </a:t>
              </a:r>
              <a:r>
                <a:rPr lang="fr-FR" sz="1400" b="1" dirty="0"/>
                <a:t>15</a:t>
              </a:r>
            </a:p>
            <a:p>
              <a:pPr>
                <a:defRPr/>
              </a:pPr>
              <a:r>
                <a:rPr lang="fr-FR" sz="1400" b="1" dirty="0"/>
                <a:t> </a:t>
              </a:r>
              <a:r>
                <a:rPr lang="fr-FR" sz="1400" i="1" dirty="0"/>
                <a:t>(dont </a:t>
              </a:r>
              <a:r>
                <a:rPr lang="fr-FR" sz="1400" b="1" i="1" dirty="0"/>
                <a:t>10</a:t>
              </a:r>
              <a:r>
                <a:rPr lang="fr-FR" sz="1400" i="1" dirty="0"/>
                <a:t> indicateurs idéaux</a:t>
              </a:r>
              <a:r>
                <a:rPr lang="fr-FR" sz="1400" b="1" i="1" dirty="0"/>
                <a:t>)</a:t>
              </a:r>
              <a:endParaRPr lang="fr-FR" sz="1400" b="1" dirty="0"/>
            </a:p>
          </p:txBody>
        </p:sp>
        <p:sp>
          <p:nvSpPr>
            <p:cNvPr id="127" name="Trapèze 126"/>
            <p:cNvSpPr/>
            <p:nvPr/>
          </p:nvSpPr>
          <p:spPr bwMode="auto">
            <a:xfrm flipV="1">
              <a:off x="9591154" y="3282994"/>
              <a:ext cx="231292" cy="675342"/>
            </a:xfrm>
            <a:prstGeom prst="trapezoid">
              <a:avLst>
                <a:gd name="adj" fmla="val 179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13" name="Groupe 12"/>
          <p:cNvGrpSpPr/>
          <p:nvPr/>
        </p:nvGrpSpPr>
        <p:grpSpPr bwMode="auto">
          <a:xfrm>
            <a:off x="3015756" y="698927"/>
            <a:ext cx="5249567" cy="5102500"/>
            <a:chOff x="3037063" y="701834"/>
            <a:chExt cx="5249567" cy="5102500"/>
          </a:xfrm>
        </p:grpSpPr>
        <p:grpSp>
          <p:nvGrpSpPr>
            <p:cNvPr id="22" name="Groupe 21"/>
            <p:cNvGrpSpPr/>
            <p:nvPr/>
          </p:nvGrpSpPr>
          <p:grpSpPr bwMode="auto">
            <a:xfrm>
              <a:off x="3037063" y="701834"/>
              <a:ext cx="5249567" cy="5102500"/>
              <a:chOff x="3037063" y="701834"/>
              <a:chExt cx="5249567" cy="5102500"/>
            </a:xfrm>
          </p:grpSpPr>
          <p:sp>
            <p:nvSpPr>
              <p:cNvPr id="64" name="Trapèze 63"/>
              <p:cNvSpPr/>
              <p:nvPr/>
            </p:nvSpPr>
            <p:spPr bwMode="auto">
              <a:xfrm rot="2400000" flipV="1">
                <a:off x="6895662" y="1095281"/>
                <a:ext cx="239793" cy="1088577"/>
              </a:xfrm>
              <a:prstGeom prst="trapezoid">
                <a:avLst>
                  <a:gd name="adj" fmla="val 17984"/>
                </a:avLst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/>
              </a:p>
            </p:txBody>
          </p:sp>
          <p:grpSp>
            <p:nvGrpSpPr>
              <p:cNvPr id="19" name="Groupe 18"/>
              <p:cNvGrpSpPr/>
              <p:nvPr/>
            </p:nvGrpSpPr>
            <p:grpSpPr bwMode="auto">
              <a:xfrm>
                <a:off x="3037063" y="701834"/>
                <a:ext cx="5249567" cy="5102500"/>
                <a:chOff x="3037063" y="701834"/>
                <a:chExt cx="5249567" cy="5102500"/>
              </a:xfrm>
            </p:grpSpPr>
            <p:sp>
              <p:nvSpPr>
                <p:cNvPr id="39" name="Trapèze 38"/>
                <p:cNvSpPr/>
                <p:nvPr/>
              </p:nvSpPr>
              <p:spPr bwMode="auto">
                <a:xfrm rot="1139999" flipV="1">
                  <a:off x="6226802" y="701834"/>
                  <a:ext cx="219739" cy="1088577"/>
                </a:xfrm>
                <a:prstGeom prst="trapezoid">
                  <a:avLst>
                    <a:gd name="adj" fmla="val 17984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5" name="Trapèze 64"/>
                <p:cNvSpPr/>
                <p:nvPr/>
              </p:nvSpPr>
              <p:spPr bwMode="auto">
                <a:xfrm rot="5159999" flipV="1">
                  <a:off x="7608841" y="2531264"/>
                  <a:ext cx="256432" cy="1088577"/>
                </a:xfrm>
                <a:prstGeom prst="trapezoid">
                  <a:avLst>
                    <a:gd name="adj" fmla="val 17984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6" name="Trapèze 65"/>
                <p:cNvSpPr/>
                <p:nvPr/>
              </p:nvSpPr>
              <p:spPr bwMode="auto">
                <a:xfrm rot="5460000" flipV="1">
                  <a:off x="7603878" y="2748970"/>
                  <a:ext cx="276928" cy="1088577"/>
                </a:xfrm>
                <a:prstGeom prst="trapezoid">
                  <a:avLst>
                    <a:gd name="adj" fmla="val 17984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7" name="Trapèze 66"/>
                <p:cNvSpPr/>
                <p:nvPr/>
              </p:nvSpPr>
              <p:spPr bwMode="auto">
                <a:xfrm rot="7215153" flipV="1">
                  <a:off x="7342839" y="3700947"/>
                  <a:ext cx="232510" cy="1088577"/>
                </a:xfrm>
                <a:prstGeom prst="trapezoid">
                  <a:avLst>
                    <a:gd name="adj" fmla="val 17984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9" name="Trapèze 68"/>
                <p:cNvSpPr/>
                <p:nvPr/>
              </p:nvSpPr>
              <p:spPr bwMode="auto">
                <a:xfrm rot="7499998" flipV="1">
                  <a:off x="7229580" y="3867190"/>
                  <a:ext cx="248949" cy="1088577"/>
                </a:xfrm>
                <a:prstGeom prst="trapezoid">
                  <a:avLst>
                    <a:gd name="adj" fmla="val 17984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0" name="Trapèze 69"/>
                <p:cNvSpPr/>
                <p:nvPr/>
              </p:nvSpPr>
              <p:spPr bwMode="auto">
                <a:xfrm rot="7800000" flipV="1">
                  <a:off x="7116587" y="4026722"/>
                  <a:ext cx="232510" cy="1088577"/>
                </a:xfrm>
                <a:prstGeom prst="trapezoid">
                  <a:avLst>
                    <a:gd name="adj" fmla="val 17984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1" name="Trapèze 70"/>
                <p:cNvSpPr/>
                <p:nvPr/>
              </p:nvSpPr>
              <p:spPr bwMode="auto">
                <a:xfrm rot="8099999" flipV="1">
                  <a:off x="6964278" y="4166697"/>
                  <a:ext cx="253519" cy="1093858"/>
                </a:xfrm>
                <a:prstGeom prst="trapezoid">
                  <a:avLst>
                    <a:gd name="adj" fmla="val 17984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2" name="Trapèze 71"/>
                <p:cNvSpPr/>
                <p:nvPr/>
              </p:nvSpPr>
              <p:spPr bwMode="auto">
                <a:xfrm rot="8459999" flipV="1">
                  <a:off x="6788366" y="4293615"/>
                  <a:ext cx="279522" cy="1110063"/>
                </a:xfrm>
                <a:prstGeom prst="trapezoid">
                  <a:avLst>
                    <a:gd name="adj" fmla="val 24881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sp>
              <p:nvSpPr>
                <p:cNvPr id="76" name="Trapèze 75"/>
                <p:cNvSpPr/>
                <p:nvPr/>
              </p:nvSpPr>
              <p:spPr bwMode="auto">
                <a:xfrm rot="13059577" flipV="1">
                  <a:off x="4302821" y="4309853"/>
                  <a:ext cx="240647" cy="1110063"/>
                </a:xfrm>
                <a:prstGeom prst="trapezoid">
                  <a:avLst>
                    <a:gd name="adj" fmla="val 24881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7" name="Trapèze 76"/>
                <p:cNvSpPr/>
                <p:nvPr/>
              </p:nvSpPr>
              <p:spPr bwMode="auto">
                <a:xfrm rot="12092028" flipV="1">
                  <a:off x="4805753" y="4584771"/>
                  <a:ext cx="262050" cy="1110063"/>
                </a:xfrm>
                <a:prstGeom prst="trapezoid">
                  <a:avLst>
                    <a:gd name="adj" fmla="val 24881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8" name="Trapèze 77"/>
                <p:cNvSpPr/>
                <p:nvPr/>
              </p:nvSpPr>
              <p:spPr bwMode="auto">
                <a:xfrm rot="11741062" flipV="1">
                  <a:off x="4995175" y="4637334"/>
                  <a:ext cx="248544" cy="1120071"/>
                </a:xfrm>
                <a:prstGeom prst="trapezoid">
                  <a:avLst>
                    <a:gd name="adj" fmla="val 24881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9" name="Trapèze 78"/>
                <p:cNvSpPr/>
                <p:nvPr/>
              </p:nvSpPr>
              <p:spPr bwMode="auto">
                <a:xfrm rot="11331517" flipV="1">
                  <a:off x="5175757" y="4696476"/>
                  <a:ext cx="279233" cy="1107858"/>
                </a:xfrm>
                <a:prstGeom prst="trapezoid">
                  <a:avLst>
                    <a:gd name="adj" fmla="val 24881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1" name="Trapèze 80"/>
                <p:cNvSpPr/>
                <p:nvPr/>
              </p:nvSpPr>
              <p:spPr bwMode="auto">
                <a:xfrm rot="16734095" flipV="1">
                  <a:off x="3500043" y="2333640"/>
                  <a:ext cx="240647" cy="1110063"/>
                </a:xfrm>
                <a:prstGeom prst="trapezoid">
                  <a:avLst>
                    <a:gd name="adj" fmla="val 24881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2" name="Trapèze 81"/>
                <p:cNvSpPr/>
                <p:nvPr/>
              </p:nvSpPr>
              <p:spPr bwMode="auto">
                <a:xfrm rot="16380000" flipV="1">
                  <a:off x="3473904" y="2525815"/>
                  <a:ext cx="240647" cy="1110063"/>
                </a:xfrm>
                <a:prstGeom prst="trapezoid">
                  <a:avLst>
                    <a:gd name="adj" fmla="val 18555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3" name="Trapèze 82"/>
                <p:cNvSpPr/>
                <p:nvPr/>
              </p:nvSpPr>
              <p:spPr bwMode="auto">
                <a:xfrm rot="16019998" flipV="1">
                  <a:off x="3454466" y="2727044"/>
                  <a:ext cx="288557" cy="1123363"/>
                </a:xfrm>
                <a:prstGeom prst="trapezoid">
                  <a:avLst>
                    <a:gd name="adj" fmla="val 24804"/>
                  </a:avLst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</p:grpSp>
        <p:sp>
          <p:nvSpPr>
            <p:cNvPr id="84" name="Trapèze 83"/>
            <p:cNvSpPr/>
            <p:nvPr/>
          </p:nvSpPr>
          <p:spPr bwMode="auto">
            <a:xfrm rot="20373358" flipV="1">
              <a:off x="4806737" y="719553"/>
              <a:ext cx="240647" cy="1110063"/>
            </a:xfrm>
            <a:prstGeom prst="trapezoid">
              <a:avLst>
                <a:gd name="adj" fmla="val 24881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18" name="Groupe 17"/>
          <p:cNvGrpSpPr/>
          <p:nvPr/>
        </p:nvGrpSpPr>
        <p:grpSpPr bwMode="auto">
          <a:xfrm>
            <a:off x="3095991" y="647965"/>
            <a:ext cx="3877906" cy="5181371"/>
            <a:chOff x="3113921" y="652582"/>
            <a:chExt cx="3877906" cy="5181371"/>
          </a:xfrm>
        </p:grpSpPr>
        <p:sp>
          <p:nvSpPr>
            <p:cNvPr id="85" name="Trapèze 84"/>
            <p:cNvSpPr/>
            <p:nvPr/>
          </p:nvSpPr>
          <p:spPr bwMode="auto">
            <a:xfrm rot="20690503" flipV="1">
              <a:off x="4991895" y="652582"/>
              <a:ext cx="233966" cy="1101790"/>
            </a:xfrm>
            <a:prstGeom prst="trapezoid">
              <a:avLst>
                <a:gd name="adj" fmla="val 179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6" name="Trapèze 85"/>
            <p:cNvSpPr/>
            <p:nvPr/>
          </p:nvSpPr>
          <p:spPr bwMode="auto">
            <a:xfrm rot="19985749" flipV="1">
              <a:off x="4621662" y="786925"/>
              <a:ext cx="253886" cy="1094618"/>
            </a:xfrm>
            <a:prstGeom prst="trapezoid">
              <a:avLst>
                <a:gd name="adj" fmla="val 179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7" name="Trapèze 86"/>
            <p:cNvSpPr/>
            <p:nvPr/>
          </p:nvSpPr>
          <p:spPr bwMode="auto">
            <a:xfrm rot="19661838" flipV="1">
              <a:off x="4437834" y="887548"/>
              <a:ext cx="253886" cy="1094618"/>
            </a:xfrm>
            <a:prstGeom prst="trapezoid">
              <a:avLst>
                <a:gd name="adj" fmla="val 179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0" name="Trapèze 89"/>
            <p:cNvSpPr/>
            <p:nvPr/>
          </p:nvSpPr>
          <p:spPr bwMode="auto">
            <a:xfrm rot="19144163" flipV="1">
              <a:off x="4226145" y="1039912"/>
              <a:ext cx="253886" cy="1106607"/>
            </a:xfrm>
            <a:prstGeom prst="trapezoid">
              <a:avLst>
                <a:gd name="adj" fmla="val 179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1" name="Trapèze 90"/>
            <p:cNvSpPr/>
            <p:nvPr/>
          </p:nvSpPr>
          <p:spPr bwMode="auto">
            <a:xfrm rot="18890849" flipV="1">
              <a:off x="4098869" y="1168421"/>
              <a:ext cx="225060" cy="1114423"/>
            </a:xfrm>
            <a:prstGeom prst="trapezoid">
              <a:avLst>
                <a:gd name="adj" fmla="val 200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2" name="Trapèze 91"/>
            <p:cNvSpPr/>
            <p:nvPr/>
          </p:nvSpPr>
          <p:spPr bwMode="auto">
            <a:xfrm rot="18600000" flipV="1">
              <a:off x="3939180" y="1311131"/>
              <a:ext cx="267447" cy="1114423"/>
            </a:xfrm>
            <a:prstGeom prst="trapezoid">
              <a:avLst>
                <a:gd name="adj" fmla="val 200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3" name="Trapèze 92"/>
            <p:cNvSpPr/>
            <p:nvPr/>
          </p:nvSpPr>
          <p:spPr bwMode="auto">
            <a:xfrm rot="18172947" flipV="1">
              <a:off x="3781447" y="1536184"/>
              <a:ext cx="267447" cy="1120393"/>
            </a:xfrm>
            <a:prstGeom prst="trapezoid">
              <a:avLst>
                <a:gd name="adj" fmla="val 200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4" name="Trapèze 93"/>
            <p:cNvSpPr/>
            <p:nvPr/>
          </p:nvSpPr>
          <p:spPr bwMode="auto">
            <a:xfrm rot="17878292" flipV="1">
              <a:off x="3673397" y="1725940"/>
              <a:ext cx="267447" cy="1120393"/>
            </a:xfrm>
            <a:prstGeom prst="trapezoid">
              <a:avLst>
                <a:gd name="adj" fmla="val 157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5" name="Trapèze 94"/>
            <p:cNvSpPr/>
            <p:nvPr/>
          </p:nvSpPr>
          <p:spPr bwMode="auto">
            <a:xfrm rot="17594990" flipV="1">
              <a:off x="3587257" y="1929579"/>
              <a:ext cx="267447" cy="1120393"/>
            </a:xfrm>
            <a:prstGeom prst="trapezoid">
              <a:avLst>
                <a:gd name="adj" fmla="val 17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7" name="Trapèze 96"/>
            <p:cNvSpPr/>
            <p:nvPr/>
          </p:nvSpPr>
          <p:spPr bwMode="auto">
            <a:xfrm rot="1799998" flipV="1">
              <a:off x="6584874" y="863447"/>
              <a:ext cx="251662" cy="1088577"/>
            </a:xfrm>
            <a:prstGeom prst="trapezoid">
              <a:avLst>
                <a:gd name="adj" fmla="val 179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8" name="Trapèze 97"/>
            <p:cNvSpPr/>
            <p:nvPr/>
          </p:nvSpPr>
          <p:spPr bwMode="auto">
            <a:xfrm rot="2100000" flipV="1">
              <a:off x="6760816" y="965580"/>
              <a:ext cx="231011" cy="1088577"/>
            </a:xfrm>
            <a:prstGeom prst="trapezoid">
              <a:avLst>
                <a:gd name="adj" fmla="val 179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9" name="Trapèze 98"/>
            <p:cNvSpPr/>
            <p:nvPr/>
          </p:nvSpPr>
          <p:spPr bwMode="auto">
            <a:xfrm rot="10740000" flipV="1">
              <a:off x="5591994" y="4734438"/>
              <a:ext cx="233966" cy="1099515"/>
            </a:xfrm>
            <a:prstGeom prst="trapezoid">
              <a:avLst>
                <a:gd name="adj" fmla="val 179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0" name="Trapèze 99"/>
            <p:cNvSpPr/>
            <p:nvPr/>
          </p:nvSpPr>
          <p:spPr bwMode="auto">
            <a:xfrm rot="10979999" flipV="1">
              <a:off x="5387421" y="4731429"/>
              <a:ext cx="249371" cy="1098708"/>
            </a:xfrm>
            <a:prstGeom prst="trapezoid">
              <a:avLst>
                <a:gd name="adj" fmla="val 179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1" name="Trapèze 100"/>
            <p:cNvSpPr/>
            <p:nvPr/>
          </p:nvSpPr>
          <p:spPr bwMode="auto">
            <a:xfrm rot="13816521" flipV="1">
              <a:off x="3958913" y="4004771"/>
              <a:ext cx="249371" cy="1098708"/>
            </a:xfrm>
            <a:prstGeom prst="trapezoid">
              <a:avLst>
                <a:gd name="adj" fmla="val 179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2" name="Trapèze 101"/>
            <p:cNvSpPr/>
            <p:nvPr/>
          </p:nvSpPr>
          <p:spPr bwMode="auto">
            <a:xfrm rot="17182636" flipV="1">
              <a:off x="3540394" y="2080784"/>
              <a:ext cx="267447" cy="1120393"/>
            </a:xfrm>
            <a:prstGeom prst="trapezoid">
              <a:avLst>
                <a:gd name="adj" fmla="val 229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88F9714-F894-42D3-8209-5D06A3185413}"/>
              </a:ext>
            </a:extLst>
          </p:cNvPr>
          <p:cNvGrpSpPr/>
          <p:nvPr/>
        </p:nvGrpSpPr>
        <p:grpSpPr>
          <a:xfrm>
            <a:off x="2472960" y="2195940"/>
            <a:ext cx="461281" cy="369332"/>
            <a:chOff x="2472960" y="2195940"/>
            <a:chExt cx="461281" cy="369332"/>
          </a:xfrm>
        </p:grpSpPr>
        <p:sp>
          <p:nvSpPr>
            <p:cNvPr id="23" name="Étoile : 5 branches 22"/>
            <p:cNvSpPr/>
            <p:nvPr/>
          </p:nvSpPr>
          <p:spPr bwMode="auto">
            <a:xfrm>
              <a:off x="2628322" y="2336933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56F2582-9D34-4163-96B2-AB0D2353D035}"/>
                </a:ext>
              </a:extLst>
            </p:cNvPr>
            <p:cNvSpPr txBox="1"/>
            <p:nvPr/>
          </p:nvSpPr>
          <p:spPr>
            <a:xfrm flipH="1">
              <a:off x="2472960" y="2195940"/>
              <a:ext cx="461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00B050"/>
                  </a:solidFill>
                </a:rPr>
                <a:t>(  )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79E116D-A1A0-4267-B142-95F7588CA3F9}"/>
              </a:ext>
            </a:extLst>
          </p:cNvPr>
          <p:cNvGrpSpPr/>
          <p:nvPr/>
        </p:nvGrpSpPr>
        <p:grpSpPr>
          <a:xfrm>
            <a:off x="5707947" y="119701"/>
            <a:ext cx="2903460" cy="1625457"/>
            <a:chOff x="5707947" y="119701"/>
            <a:chExt cx="2903460" cy="1625457"/>
          </a:xfrm>
        </p:grpSpPr>
        <p:sp>
          <p:nvSpPr>
            <p:cNvPr id="20" name="Étoile : 5 branches 19"/>
            <p:cNvSpPr/>
            <p:nvPr/>
          </p:nvSpPr>
          <p:spPr bwMode="auto">
            <a:xfrm>
              <a:off x="7090572" y="503392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6" name="Étoile : 5 branches 105"/>
            <p:cNvSpPr/>
            <p:nvPr/>
          </p:nvSpPr>
          <p:spPr bwMode="auto">
            <a:xfrm>
              <a:off x="7835506" y="1087058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9" name="Étoile : 5 branches 158"/>
            <p:cNvSpPr/>
            <p:nvPr/>
          </p:nvSpPr>
          <p:spPr bwMode="auto">
            <a:xfrm>
              <a:off x="5707947" y="119701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D65CF59E-0083-4885-9A7C-BF6C81612616}"/>
                </a:ext>
              </a:extLst>
            </p:cNvPr>
            <p:cNvGrpSpPr/>
            <p:nvPr/>
          </p:nvGrpSpPr>
          <p:grpSpPr>
            <a:xfrm>
              <a:off x="7908462" y="1209981"/>
              <a:ext cx="702945" cy="369332"/>
              <a:chOff x="7908462" y="1209981"/>
              <a:chExt cx="702945" cy="369332"/>
            </a:xfrm>
          </p:grpSpPr>
          <p:sp>
            <p:nvSpPr>
              <p:cNvPr id="129" name="Étoile : 5 branches 128">
                <a:extLst>
                  <a:ext uri="{FF2B5EF4-FFF2-40B4-BE49-F238E27FC236}">
                    <a16:creationId xmlns:a16="http://schemas.microsoft.com/office/drawing/2014/main" id="{FCDCB103-B688-4A19-B3F6-E0BE52FACA6B}"/>
                  </a:ext>
                </a:extLst>
              </p:cNvPr>
              <p:cNvSpPr/>
              <p:nvPr/>
            </p:nvSpPr>
            <p:spPr bwMode="auto">
              <a:xfrm>
                <a:off x="8064248" y="1329617"/>
                <a:ext cx="125503" cy="143622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8A240EE-B5FB-4523-AA12-28001C70D719}"/>
                  </a:ext>
                </a:extLst>
              </p:cNvPr>
              <p:cNvSpPr txBox="1"/>
              <p:nvPr/>
            </p:nvSpPr>
            <p:spPr>
              <a:xfrm>
                <a:off x="7908462" y="1209981"/>
                <a:ext cx="7029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4"/>
                    </a:solidFill>
                  </a:rPr>
                  <a:t>(  )</a:t>
                </a:r>
              </a:p>
            </p:txBody>
          </p:sp>
        </p:grpSp>
        <p:sp>
          <p:nvSpPr>
            <p:cNvPr id="131" name="Étoile : 5 branches 130">
              <a:extLst>
                <a:ext uri="{FF2B5EF4-FFF2-40B4-BE49-F238E27FC236}">
                  <a16:creationId xmlns:a16="http://schemas.microsoft.com/office/drawing/2014/main" id="{C8E2A4F3-3780-4982-901F-31BAFA332239}"/>
                </a:ext>
              </a:extLst>
            </p:cNvPr>
            <p:cNvSpPr/>
            <p:nvPr/>
          </p:nvSpPr>
          <p:spPr bwMode="auto">
            <a:xfrm>
              <a:off x="8200588" y="1601536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2" name="Étoile : 5 branches 131">
              <a:extLst>
                <a:ext uri="{FF2B5EF4-FFF2-40B4-BE49-F238E27FC236}">
                  <a16:creationId xmlns:a16="http://schemas.microsoft.com/office/drawing/2014/main" id="{6A6E8EE2-F53E-4AED-9140-58DAD9D5CFD4}"/>
                </a:ext>
              </a:extLst>
            </p:cNvPr>
            <p:cNvSpPr/>
            <p:nvPr/>
          </p:nvSpPr>
          <p:spPr bwMode="auto">
            <a:xfrm>
              <a:off x="6307551" y="198956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CCDA3C9-F370-4189-803C-E6757910ED87}"/>
              </a:ext>
            </a:extLst>
          </p:cNvPr>
          <p:cNvGrpSpPr/>
          <p:nvPr/>
        </p:nvGrpSpPr>
        <p:grpSpPr>
          <a:xfrm>
            <a:off x="2953334" y="5005553"/>
            <a:ext cx="3321721" cy="1406939"/>
            <a:chOff x="2953334" y="5005553"/>
            <a:chExt cx="3321721" cy="1406939"/>
          </a:xfrm>
        </p:grpSpPr>
        <p:sp>
          <p:nvSpPr>
            <p:cNvPr id="120" name="Étoile : 5 branches 119">
              <a:extLst>
                <a:ext uri="{FF2B5EF4-FFF2-40B4-BE49-F238E27FC236}">
                  <a16:creationId xmlns:a16="http://schemas.microsoft.com/office/drawing/2014/main" id="{C4DB4B19-578A-4407-BBBC-CE41014D06B8}"/>
                </a:ext>
              </a:extLst>
            </p:cNvPr>
            <p:cNvSpPr/>
            <p:nvPr/>
          </p:nvSpPr>
          <p:spPr bwMode="auto">
            <a:xfrm>
              <a:off x="4513363" y="6083676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1" name="Étoile : 5 branches 120">
              <a:extLst>
                <a:ext uri="{FF2B5EF4-FFF2-40B4-BE49-F238E27FC236}">
                  <a16:creationId xmlns:a16="http://schemas.microsoft.com/office/drawing/2014/main" id="{15B0B528-86F1-42BF-BC8A-5ED593E104ED}"/>
                </a:ext>
              </a:extLst>
            </p:cNvPr>
            <p:cNvSpPr/>
            <p:nvPr/>
          </p:nvSpPr>
          <p:spPr bwMode="auto">
            <a:xfrm>
              <a:off x="4764344" y="6215072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2" name="Étoile : 5 branches 121">
              <a:extLst>
                <a:ext uri="{FF2B5EF4-FFF2-40B4-BE49-F238E27FC236}">
                  <a16:creationId xmlns:a16="http://schemas.microsoft.com/office/drawing/2014/main" id="{5D11FD7B-197C-4C70-841C-787081BA8274}"/>
                </a:ext>
              </a:extLst>
            </p:cNvPr>
            <p:cNvSpPr/>
            <p:nvPr/>
          </p:nvSpPr>
          <p:spPr bwMode="auto">
            <a:xfrm>
              <a:off x="5063553" y="6268870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4" name="Étoile : 5 branches 123">
              <a:extLst>
                <a:ext uri="{FF2B5EF4-FFF2-40B4-BE49-F238E27FC236}">
                  <a16:creationId xmlns:a16="http://schemas.microsoft.com/office/drawing/2014/main" id="{EEAC3680-8B39-4A1A-8E7B-060C1ABB12EF}"/>
                </a:ext>
              </a:extLst>
            </p:cNvPr>
            <p:cNvSpPr/>
            <p:nvPr/>
          </p:nvSpPr>
          <p:spPr bwMode="auto">
            <a:xfrm>
              <a:off x="6149552" y="6251651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5" name="Étoile : 5 branches 134">
              <a:extLst>
                <a:ext uri="{FF2B5EF4-FFF2-40B4-BE49-F238E27FC236}">
                  <a16:creationId xmlns:a16="http://schemas.microsoft.com/office/drawing/2014/main" id="{14AD2E1D-5541-4641-A10D-2F7A19280409}"/>
                </a:ext>
              </a:extLst>
            </p:cNvPr>
            <p:cNvSpPr/>
            <p:nvPr/>
          </p:nvSpPr>
          <p:spPr bwMode="auto">
            <a:xfrm>
              <a:off x="3640298" y="5591415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138" name="Groupe 137">
              <a:extLst>
                <a:ext uri="{FF2B5EF4-FFF2-40B4-BE49-F238E27FC236}">
                  <a16:creationId xmlns:a16="http://schemas.microsoft.com/office/drawing/2014/main" id="{5F582B18-6623-496F-B956-A65A7324B1FF}"/>
                </a:ext>
              </a:extLst>
            </p:cNvPr>
            <p:cNvGrpSpPr/>
            <p:nvPr/>
          </p:nvGrpSpPr>
          <p:grpSpPr>
            <a:xfrm>
              <a:off x="2953334" y="5005553"/>
              <a:ext cx="702945" cy="369332"/>
              <a:chOff x="7941095" y="5129227"/>
              <a:chExt cx="702945" cy="369332"/>
            </a:xfrm>
          </p:grpSpPr>
          <p:sp>
            <p:nvSpPr>
              <p:cNvPr id="139" name="Étoile : 5 branches 138">
                <a:extLst>
                  <a:ext uri="{FF2B5EF4-FFF2-40B4-BE49-F238E27FC236}">
                    <a16:creationId xmlns:a16="http://schemas.microsoft.com/office/drawing/2014/main" id="{A6504C71-2DB7-4468-BF95-758521F95A08}"/>
                  </a:ext>
                </a:extLst>
              </p:cNvPr>
              <p:cNvSpPr/>
              <p:nvPr/>
            </p:nvSpPr>
            <p:spPr bwMode="auto">
              <a:xfrm>
                <a:off x="8090610" y="5251495"/>
                <a:ext cx="125503" cy="143622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056D55FF-5298-4F18-9A18-0CE69D21926D}"/>
                  </a:ext>
                </a:extLst>
              </p:cNvPr>
              <p:cNvSpPr txBox="1"/>
              <p:nvPr/>
            </p:nvSpPr>
            <p:spPr bwMode="auto">
              <a:xfrm>
                <a:off x="7941095" y="5129227"/>
                <a:ext cx="7029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>
                        <a:lumMod val="65000"/>
                      </a:schemeClr>
                    </a:solidFill>
                  </a:rPr>
                  <a:t>(  )</a:t>
                </a:r>
              </a:p>
            </p:txBody>
          </p:sp>
        </p:grp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28C8251B-7411-418D-BA85-7FFEE7C84B76}"/>
              </a:ext>
            </a:extLst>
          </p:cNvPr>
          <p:cNvGrpSpPr/>
          <p:nvPr/>
        </p:nvGrpSpPr>
        <p:grpSpPr>
          <a:xfrm>
            <a:off x="7711600" y="1911003"/>
            <a:ext cx="1374155" cy="3406592"/>
            <a:chOff x="7711600" y="1911003"/>
            <a:chExt cx="1374155" cy="3406592"/>
          </a:xfrm>
        </p:grpSpPr>
        <p:sp>
          <p:nvSpPr>
            <p:cNvPr id="75" name="Étoile : 5 branches 74"/>
            <p:cNvSpPr/>
            <p:nvPr/>
          </p:nvSpPr>
          <p:spPr bwMode="auto">
            <a:xfrm>
              <a:off x="8616240" y="2323596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9" name="Étoile : 5 branches 118">
              <a:extLst>
                <a:ext uri="{FF2B5EF4-FFF2-40B4-BE49-F238E27FC236}">
                  <a16:creationId xmlns:a16="http://schemas.microsoft.com/office/drawing/2014/main" id="{C3D7F8CC-4F4E-476B-A4AA-BDC5EA9728AC}"/>
                </a:ext>
              </a:extLst>
            </p:cNvPr>
            <p:cNvSpPr/>
            <p:nvPr/>
          </p:nvSpPr>
          <p:spPr bwMode="auto">
            <a:xfrm>
              <a:off x="8658076" y="2641576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C8659C28-82DD-40AF-91B8-E77941D820F4}"/>
                </a:ext>
              </a:extLst>
            </p:cNvPr>
            <p:cNvGrpSpPr/>
            <p:nvPr/>
          </p:nvGrpSpPr>
          <p:grpSpPr>
            <a:xfrm>
              <a:off x="8382810" y="1911003"/>
              <a:ext cx="702945" cy="369332"/>
              <a:chOff x="8382810" y="1911003"/>
              <a:chExt cx="702945" cy="369332"/>
            </a:xfrm>
          </p:grpSpPr>
          <p:sp>
            <p:nvSpPr>
              <p:cNvPr id="133" name="Étoile : 5 branches 132">
                <a:extLst>
                  <a:ext uri="{FF2B5EF4-FFF2-40B4-BE49-F238E27FC236}">
                    <a16:creationId xmlns:a16="http://schemas.microsoft.com/office/drawing/2014/main" id="{AC2943D6-499E-47A4-B5FB-BC8695BDEAB8}"/>
                  </a:ext>
                </a:extLst>
              </p:cNvPr>
              <p:cNvSpPr/>
              <p:nvPr/>
            </p:nvSpPr>
            <p:spPr bwMode="auto">
              <a:xfrm>
                <a:off x="8542432" y="2047722"/>
                <a:ext cx="125503" cy="143622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4183E1C8-2E4D-46B9-A3B0-97517D0416FE}"/>
                  </a:ext>
                </a:extLst>
              </p:cNvPr>
              <p:cNvSpPr txBox="1"/>
              <p:nvPr/>
            </p:nvSpPr>
            <p:spPr bwMode="auto">
              <a:xfrm>
                <a:off x="8382810" y="1911003"/>
                <a:ext cx="7029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>
                        <a:lumMod val="65000"/>
                      </a:schemeClr>
                    </a:solidFill>
                  </a:rPr>
                  <a:t>(  )</a:t>
                </a:r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39CF07E-946E-4CE5-87A0-C14204C8BEF5}"/>
                </a:ext>
              </a:extLst>
            </p:cNvPr>
            <p:cNvGrpSpPr/>
            <p:nvPr/>
          </p:nvGrpSpPr>
          <p:grpSpPr>
            <a:xfrm>
              <a:off x="8022567" y="4476407"/>
              <a:ext cx="702945" cy="369332"/>
              <a:chOff x="7941095" y="5129227"/>
              <a:chExt cx="702945" cy="369332"/>
            </a:xfrm>
          </p:grpSpPr>
          <p:sp>
            <p:nvSpPr>
              <p:cNvPr id="136" name="Étoile : 5 branches 135">
                <a:extLst>
                  <a:ext uri="{FF2B5EF4-FFF2-40B4-BE49-F238E27FC236}">
                    <a16:creationId xmlns:a16="http://schemas.microsoft.com/office/drawing/2014/main" id="{1FAA32C7-EB07-4C7E-A90C-5A92433C35FF}"/>
                  </a:ext>
                </a:extLst>
              </p:cNvPr>
              <p:cNvSpPr/>
              <p:nvPr/>
            </p:nvSpPr>
            <p:spPr bwMode="auto">
              <a:xfrm>
                <a:off x="8090610" y="5251495"/>
                <a:ext cx="125503" cy="143622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37" name="ZoneTexte 136">
                <a:extLst>
                  <a:ext uri="{FF2B5EF4-FFF2-40B4-BE49-F238E27FC236}">
                    <a16:creationId xmlns:a16="http://schemas.microsoft.com/office/drawing/2014/main" id="{EBC04F3F-8FDC-4122-A104-235E5109C9A6}"/>
                  </a:ext>
                </a:extLst>
              </p:cNvPr>
              <p:cNvSpPr txBox="1"/>
              <p:nvPr/>
            </p:nvSpPr>
            <p:spPr bwMode="auto">
              <a:xfrm>
                <a:off x="7941095" y="5129227"/>
                <a:ext cx="7029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>
                        <a:lumMod val="65000"/>
                      </a:schemeClr>
                    </a:solidFill>
                  </a:rPr>
                  <a:t>(  )</a:t>
                </a:r>
              </a:p>
            </p:txBody>
          </p:sp>
        </p:grpSp>
        <p:grpSp>
          <p:nvGrpSpPr>
            <p:cNvPr id="152" name="Groupe 151">
              <a:extLst>
                <a:ext uri="{FF2B5EF4-FFF2-40B4-BE49-F238E27FC236}">
                  <a16:creationId xmlns:a16="http://schemas.microsoft.com/office/drawing/2014/main" id="{7192A1A6-0928-45F7-BDAB-3F12920BA900}"/>
                </a:ext>
              </a:extLst>
            </p:cNvPr>
            <p:cNvGrpSpPr/>
            <p:nvPr/>
          </p:nvGrpSpPr>
          <p:grpSpPr>
            <a:xfrm>
              <a:off x="7711600" y="4948263"/>
              <a:ext cx="702945" cy="369332"/>
              <a:chOff x="7941095" y="5129227"/>
              <a:chExt cx="702945" cy="369332"/>
            </a:xfrm>
          </p:grpSpPr>
          <p:sp>
            <p:nvSpPr>
              <p:cNvPr id="153" name="Étoile : 5 branches 152">
                <a:extLst>
                  <a:ext uri="{FF2B5EF4-FFF2-40B4-BE49-F238E27FC236}">
                    <a16:creationId xmlns:a16="http://schemas.microsoft.com/office/drawing/2014/main" id="{414D4892-8085-4652-8548-06875445DACE}"/>
                  </a:ext>
                </a:extLst>
              </p:cNvPr>
              <p:cNvSpPr/>
              <p:nvPr/>
            </p:nvSpPr>
            <p:spPr bwMode="auto">
              <a:xfrm>
                <a:off x="8090610" y="5251495"/>
                <a:ext cx="125503" cy="143622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54" name="ZoneTexte 153">
                <a:extLst>
                  <a:ext uri="{FF2B5EF4-FFF2-40B4-BE49-F238E27FC236}">
                    <a16:creationId xmlns:a16="http://schemas.microsoft.com/office/drawing/2014/main" id="{E0F595F6-C7D3-4F68-9391-1C2C145ED2B9}"/>
                  </a:ext>
                </a:extLst>
              </p:cNvPr>
              <p:cNvSpPr txBox="1"/>
              <p:nvPr/>
            </p:nvSpPr>
            <p:spPr bwMode="auto">
              <a:xfrm>
                <a:off x="7941095" y="5129227"/>
                <a:ext cx="7029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>
                        <a:lumMod val="65000"/>
                      </a:schemeClr>
                    </a:solidFill>
                  </a:rPr>
                  <a:t>(  )</a:t>
                </a:r>
              </a:p>
            </p:txBody>
          </p:sp>
        </p:grp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91D38531-7381-4FC7-8079-465C1FF7D0CD}"/>
              </a:ext>
            </a:extLst>
          </p:cNvPr>
          <p:cNvGrpSpPr/>
          <p:nvPr/>
        </p:nvGrpSpPr>
        <p:grpSpPr>
          <a:xfrm>
            <a:off x="8387538" y="15677"/>
            <a:ext cx="4058298" cy="3420501"/>
            <a:chOff x="8387538" y="15677"/>
            <a:chExt cx="4058298" cy="3420501"/>
          </a:xfrm>
        </p:grpSpPr>
        <p:sp>
          <p:nvSpPr>
            <p:cNvPr id="10" name="ZoneTexte 9"/>
            <p:cNvSpPr txBox="1"/>
            <p:nvPr/>
          </p:nvSpPr>
          <p:spPr bwMode="auto">
            <a:xfrm>
              <a:off x="8387538" y="15677"/>
              <a:ext cx="3792773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fr-FR" dirty="0"/>
                <a:t>Indicateurs de la </a:t>
              </a:r>
            </a:p>
            <a:p>
              <a:pPr algn="r">
                <a:defRPr/>
              </a:pPr>
              <a:r>
                <a:rPr lang="fr-FR" b="1" i="1" dirty="0"/>
                <a:t>Soil Monitoring and </a:t>
              </a:r>
              <a:r>
                <a:rPr lang="fr-FR" b="1" i="1" dirty="0" err="1"/>
                <a:t>Resilience</a:t>
              </a:r>
              <a:r>
                <a:rPr lang="fr-FR" b="1" i="1" dirty="0"/>
                <a:t> Law </a:t>
              </a:r>
              <a:r>
                <a:rPr lang="fr-FR" dirty="0"/>
                <a:t>(23/10/2025)</a:t>
              </a:r>
              <a:endParaRPr dirty="0"/>
            </a:p>
          </p:txBody>
        </p:sp>
        <p:sp>
          <p:nvSpPr>
            <p:cNvPr id="117" name="Étoile : 5 branches 116">
              <a:extLst>
                <a:ext uri="{FF2B5EF4-FFF2-40B4-BE49-F238E27FC236}">
                  <a16:creationId xmlns:a16="http://schemas.microsoft.com/office/drawing/2014/main" id="{23BB1119-46DB-467A-9EA9-BA14DED2BE2F}"/>
                </a:ext>
              </a:extLst>
            </p:cNvPr>
            <p:cNvSpPr/>
            <p:nvPr/>
          </p:nvSpPr>
          <p:spPr bwMode="auto">
            <a:xfrm>
              <a:off x="9310419" y="1104653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23B34644-2B59-4334-9BAC-28C84553B908}"/>
                </a:ext>
              </a:extLst>
            </p:cNvPr>
            <p:cNvSpPr txBox="1"/>
            <p:nvPr/>
          </p:nvSpPr>
          <p:spPr>
            <a:xfrm>
              <a:off x="9480033" y="1027684"/>
              <a:ext cx="28769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Descripteur avec un seuil  européen </a:t>
              </a:r>
              <a:r>
                <a:rPr lang="fr-FR" sz="1400" dirty="0">
                  <a:solidFill>
                    <a:srgbClr val="00B050"/>
                  </a:solidFill>
                </a:rPr>
                <a:t>(facultatif)</a:t>
              </a:r>
            </a:p>
          </p:txBody>
        </p:sp>
        <p:sp>
          <p:nvSpPr>
            <p:cNvPr id="155" name="ZoneTexte 154">
              <a:extLst>
                <a:ext uri="{FF2B5EF4-FFF2-40B4-BE49-F238E27FC236}">
                  <a16:creationId xmlns:a16="http://schemas.microsoft.com/office/drawing/2014/main" id="{E1F1BFE5-7897-40C1-82CA-176E60A8EB21}"/>
                </a:ext>
              </a:extLst>
            </p:cNvPr>
            <p:cNvSpPr txBox="1"/>
            <p:nvPr/>
          </p:nvSpPr>
          <p:spPr bwMode="auto">
            <a:xfrm>
              <a:off x="9496254" y="1682256"/>
              <a:ext cx="28769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Descripteur avec un seuil national </a:t>
              </a:r>
              <a:r>
                <a:rPr lang="fr-FR" sz="1400" dirty="0">
                  <a:solidFill>
                    <a:schemeClr val="accent4"/>
                  </a:solidFill>
                </a:rPr>
                <a:t>(facultatif)</a:t>
              </a:r>
            </a:p>
            <a:p>
              <a:r>
                <a:rPr lang="fr-FR" sz="1400" dirty="0">
                  <a:solidFill>
                    <a:schemeClr val="accent4"/>
                  </a:solidFill>
                </a:rPr>
                <a:t>-&gt; taux d’érosion des sols</a:t>
              </a:r>
            </a:p>
            <a:p>
              <a:r>
                <a:rPr lang="fr-FR" sz="1400" dirty="0">
                  <a:solidFill>
                    <a:schemeClr val="accent4"/>
                  </a:solidFill>
                </a:rPr>
                <a:t>-&gt; capacité de rétention</a:t>
              </a:r>
            </a:p>
          </p:txBody>
        </p:sp>
        <p:sp>
          <p:nvSpPr>
            <p:cNvPr id="156" name="Étoile : 5 branches 155">
              <a:extLst>
                <a:ext uri="{FF2B5EF4-FFF2-40B4-BE49-F238E27FC236}">
                  <a16:creationId xmlns:a16="http://schemas.microsoft.com/office/drawing/2014/main" id="{A405ACEA-FD1F-4410-BF1A-A841E4613A39}"/>
                </a:ext>
              </a:extLst>
            </p:cNvPr>
            <p:cNvSpPr/>
            <p:nvPr/>
          </p:nvSpPr>
          <p:spPr bwMode="auto">
            <a:xfrm>
              <a:off x="9335009" y="1767984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FFE38D20-750F-418D-8801-7DACA89A0092}"/>
                </a:ext>
              </a:extLst>
            </p:cNvPr>
            <p:cNvSpPr txBox="1"/>
            <p:nvPr/>
          </p:nvSpPr>
          <p:spPr bwMode="auto">
            <a:xfrm>
              <a:off x="9568852" y="2697514"/>
              <a:ext cx="28769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Descripteur sans seuil</a:t>
              </a:r>
            </a:p>
            <a:p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 (au choix)</a:t>
              </a:r>
            </a:p>
            <a:p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-&gt; </a:t>
              </a:r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metabarcoding</a:t>
              </a:r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 ADN</a:t>
              </a:r>
            </a:p>
          </p:txBody>
        </p:sp>
        <p:sp>
          <p:nvSpPr>
            <p:cNvPr id="172" name="Étoile : 5 branches 171">
              <a:extLst>
                <a:ext uri="{FF2B5EF4-FFF2-40B4-BE49-F238E27FC236}">
                  <a16:creationId xmlns:a16="http://schemas.microsoft.com/office/drawing/2014/main" id="{0981B054-0084-42A5-A3B6-D995902CC19F}"/>
                </a:ext>
              </a:extLst>
            </p:cNvPr>
            <p:cNvSpPr/>
            <p:nvPr/>
          </p:nvSpPr>
          <p:spPr bwMode="auto">
            <a:xfrm>
              <a:off x="9458508" y="2795331"/>
              <a:ext cx="125503" cy="1436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427D9F0-D6A9-4F02-B952-6CFAAE0DEAA7}"/>
              </a:ext>
            </a:extLst>
          </p:cNvPr>
          <p:cNvGrpSpPr/>
          <p:nvPr/>
        </p:nvGrpSpPr>
        <p:grpSpPr>
          <a:xfrm>
            <a:off x="9578163" y="3919162"/>
            <a:ext cx="2613837" cy="1202733"/>
            <a:chOff x="9578163" y="3919162"/>
            <a:chExt cx="2613837" cy="1202733"/>
          </a:xfrm>
        </p:grpSpPr>
        <p:sp>
          <p:nvSpPr>
            <p:cNvPr id="128" name="ZoneTexte 127"/>
            <p:cNvSpPr txBox="1"/>
            <p:nvPr/>
          </p:nvSpPr>
          <p:spPr bwMode="auto">
            <a:xfrm>
              <a:off x="9578163" y="4598675"/>
              <a:ext cx="22387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dirty="0"/>
                <a:t>Indicateurs mesurés sur tout le RMQS : </a:t>
              </a:r>
              <a:r>
                <a:rPr lang="fr-FR" sz="1400" b="1" dirty="0"/>
                <a:t>29</a:t>
              </a:r>
              <a:endParaRPr sz="1600" dirty="0"/>
            </a:p>
          </p:txBody>
        </p: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id="{597C30E4-E22E-47A9-AA2D-BE7BCE016D9C}"/>
                </a:ext>
              </a:extLst>
            </p:cNvPr>
            <p:cNvSpPr txBox="1"/>
            <p:nvPr/>
          </p:nvSpPr>
          <p:spPr bwMode="auto">
            <a:xfrm>
              <a:off x="10236664" y="3919162"/>
              <a:ext cx="1955336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fr-FR" dirty="0"/>
                <a:t>Indicateurs du </a:t>
              </a:r>
            </a:p>
            <a:p>
              <a:pPr algn="r">
                <a:defRPr/>
              </a:pPr>
              <a:r>
                <a:rPr lang="fr-FR" b="1" i="1" dirty="0"/>
                <a:t>RMQS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0A9F7-2698-4119-BEC7-E293430BD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Utiliser la qualité des sols dans la gouvernance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07F6B4-DB86-4133-84C3-5214A64774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79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583BF52-F5B5-1718-75FD-6647605E6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336" y="1989247"/>
            <a:ext cx="5998311" cy="400991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4000"/>
              </a:lnSpc>
              <a:spcAft>
                <a:spcPts val="300"/>
              </a:spcAft>
              <a:buNone/>
            </a:pPr>
            <a:endParaRPr lang="fr-FR" sz="16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just">
              <a:lnSpc>
                <a:spcPct val="114000"/>
              </a:lnSpc>
              <a:spcAft>
                <a:spcPts val="300"/>
              </a:spcAft>
              <a:buNone/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</a:rPr>
              <a:t>Analyse du contentieux </a:t>
            </a:r>
            <a:r>
              <a:rPr lang="fr-FR" sz="1600" dirty="0">
                <a:solidFill>
                  <a:srgbClr val="000000"/>
                </a:solidFill>
                <a:sym typeface="Wingdings" panose="05000000000000000000" pitchFamily="2" charset="2"/>
              </a:rPr>
              <a:t>: 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</a:rPr>
              <a:t>libre interprétation de la « valeur agronomique » selon les arguments et rapports d’expertises des parties 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sym typeface="Wingdings" panose="05000000000000000000" pitchFamily="2" charset="2"/>
              </a:rPr>
              <a:t> appréciation au </a:t>
            </a:r>
            <a:r>
              <a:rPr lang="fr-FR" sz="1600" b="1" i="0" u="none" strike="noStrike" dirty="0">
                <a:solidFill>
                  <a:srgbClr val="000000"/>
                </a:solidFill>
                <a:effectLst/>
                <a:sym typeface="Wingdings" panose="05000000000000000000" pitchFamily="2" charset="2"/>
              </a:rPr>
              <a:t>cas par cas</a:t>
            </a:r>
            <a:r>
              <a:rPr lang="fr-FR" sz="1600" dirty="0">
                <a:solidFill>
                  <a:srgbClr val="000000"/>
                </a:solidFill>
                <a:sym typeface="Wingdings" panose="05000000000000000000" pitchFamily="2" charset="2"/>
              </a:rPr>
              <a:t> + qualité rarement déterminante dans le zonage ‘agricole’ vs. ‘à urbaniser’.</a:t>
            </a:r>
          </a:p>
          <a:p>
            <a:pPr marL="0" indent="0" algn="just">
              <a:lnSpc>
                <a:spcPct val="114000"/>
              </a:lnSpc>
              <a:spcAft>
                <a:spcPts val="300"/>
              </a:spcAft>
              <a:buNone/>
            </a:pPr>
            <a:endParaRPr lang="fr-FR" sz="10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just">
              <a:lnSpc>
                <a:spcPct val="114000"/>
              </a:lnSpc>
              <a:spcAft>
                <a:spcPts val="300"/>
              </a:spcAft>
              <a:buNone/>
            </a:pPr>
            <a:r>
              <a:rPr lang="fr-FR" sz="1600" dirty="0">
                <a:solidFill>
                  <a:srgbClr val="000000"/>
                </a:solidFill>
                <a:sym typeface="Wingdings" panose="05000000000000000000" pitchFamily="2" charset="2"/>
              </a:rPr>
              <a:t>D</a:t>
            </a:r>
            <a:r>
              <a:rPr lang="fr-FR" sz="1600" dirty="0">
                <a:solidFill>
                  <a:srgbClr val="000000"/>
                </a:solidFill>
              </a:rPr>
              <a:t>isparités territoriales &lt;&lt; manque de critères objectifs, de cohérence nationale. Introduction d’un </a:t>
            </a:r>
            <a:r>
              <a:rPr lang="fr-FR" sz="1600" b="1" dirty="0">
                <a:solidFill>
                  <a:srgbClr val="000000"/>
                </a:solidFill>
              </a:rPr>
              <a:t>volet qualité des sols</a:t>
            </a:r>
            <a:r>
              <a:rPr lang="fr-FR" sz="1600" dirty="0">
                <a:solidFill>
                  <a:srgbClr val="000000"/>
                </a:solidFill>
              </a:rPr>
              <a:t> dans les </a:t>
            </a:r>
            <a:r>
              <a:rPr lang="fr-FR" sz="1600" b="1" dirty="0">
                <a:solidFill>
                  <a:srgbClr val="000000"/>
                </a:solidFill>
              </a:rPr>
              <a:t>SCoT</a:t>
            </a:r>
            <a:r>
              <a:rPr lang="fr-FR" sz="1600" dirty="0">
                <a:solidFill>
                  <a:srgbClr val="000000"/>
                </a:solidFill>
              </a:rPr>
              <a:t> pour appuyer les PLU(i) ?</a:t>
            </a:r>
            <a:endParaRPr lang="fr-FR" sz="16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DF9FFADA-469A-88B7-CA5D-6EE297D75CB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Le contrôle juridictionnel des PLU manque d’un référentiel, laissant les juges arbitres du potentiel agronomique</a:t>
            </a:r>
          </a:p>
        </p:txBody>
      </p:sp>
      <p:pic>
        <p:nvPicPr>
          <p:cNvPr id="5" name="Image 4" descr="Une image contenant plein air, ciel, bâtiment, Architecture classique&#10;&#10;Description générée automatiquement">
            <a:extLst>
              <a:ext uri="{FF2B5EF4-FFF2-40B4-BE49-F238E27FC236}">
                <a16:creationId xmlns:a16="http://schemas.microsoft.com/office/drawing/2014/main" id="{88A803E2-8A0F-B3AE-A31D-68510544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05" y="2548685"/>
            <a:ext cx="3371833" cy="2247011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B99AAF6-488B-3AD4-89CD-D5F716FA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</p:spPr>
        <p:txBody>
          <a:bodyPr/>
          <a:lstStyle/>
          <a:p>
            <a:r>
              <a:rPr lang="fr-FR" dirty="0"/>
              <a:t>Des raisonnements centrés sur le foncier plus que sur les sols</a:t>
            </a:r>
          </a:p>
        </p:txBody>
      </p:sp>
    </p:spTree>
    <p:extLst>
      <p:ext uri="{BB962C8B-B14F-4D97-AF65-F5344CB8AC3E}">
        <p14:creationId xmlns:p14="http://schemas.microsoft.com/office/powerpoint/2010/main" val="3904660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051B5-D005-4F14-913F-F922262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indicateurs scientifiques ont une existence socio-politique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E7D954-CEC4-452F-912E-CAE72DCF2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9688" y="1545374"/>
            <a:ext cx="5463281" cy="4006733"/>
          </a:xfrm>
        </p:spPr>
        <p:txBody>
          <a:bodyPr/>
          <a:lstStyle/>
          <a:p>
            <a:pPr algn="just">
              <a:lnSpc>
                <a:spcPct val="114000"/>
              </a:lnSpc>
              <a:spcAft>
                <a:spcPts val="300"/>
              </a:spcAft>
            </a:pPr>
            <a:endParaRPr lang="fr-FR" dirty="0"/>
          </a:p>
          <a:p>
            <a:pPr algn="just">
              <a:lnSpc>
                <a:spcPct val="114000"/>
              </a:lnSpc>
              <a:spcAft>
                <a:spcPts val="300"/>
              </a:spcAft>
            </a:pPr>
            <a:r>
              <a:rPr lang="fr-FR" dirty="0"/>
              <a:t>Un indicateur qui « réussit » - est mobilisé - n’est pas nécessairement scientifiquement optimal : </a:t>
            </a:r>
            <a:r>
              <a:rPr lang="fr-FR" b="1" dirty="0"/>
              <a:t>dépendance au sentier</a:t>
            </a:r>
            <a:r>
              <a:rPr lang="fr-FR" dirty="0"/>
              <a:t>.</a:t>
            </a:r>
          </a:p>
          <a:p>
            <a:pPr algn="just">
              <a:lnSpc>
                <a:spcPct val="114000"/>
              </a:lnSpc>
              <a:spcAft>
                <a:spcPts val="300"/>
              </a:spcAft>
            </a:pPr>
            <a:endParaRPr lang="fr-FR" dirty="0"/>
          </a:p>
          <a:p>
            <a:pPr algn="just">
              <a:lnSpc>
                <a:spcPct val="114000"/>
              </a:lnSpc>
              <a:spcAft>
                <a:spcPts val="300"/>
              </a:spcAft>
            </a:pPr>
            <a:r>
              <a:rPr lang="fr-FR" dirty="0"/>
              <a:t>L’indicateur, un </a:t>
            </a:r>
            <a:r>
              <a:rPr lang="fr-FR" b="1" dirty="0"/>
              <a:t>objet-frontière,</a:t>
            </a:r>
            <a:r>
              <a:rPr lang="fr-FR" dirty="0"/>
              <a:t> facteur de réussite : transversalité entre mondes sociaux (communication), avec des sens potentiellement différenciés </a:t>
            </a:r>
            <a:r>
              <a:rPr lang="fr-FR" dirty="0">
                <a:sym typeface="Wingdings" panose="05000000000000000000" pitchFamily="2" charset="2"/>
              </a:rPr>
              <a:t> s</a:t>
            </a:r>
            <a:r>
              <a:rPr lang="fr-FR" dirty="0"/>
              <a:t>tructure stable permettant des reformulations selon l’évolution des objectifs.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B9A3DD9-F9D0-DDF8-C341-6C9770681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314" y="1782395"/>
            <a:ext cx="4554260" cy="32932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RUSLE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</a:t>
            </a:r>
            <a:r>
              <a:rPr lang="en-US" sz="1600" dirty="0"/>
              <a:t>Revised Universal Soil Loss Equation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Érosion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=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Erosivité des précipitations</a:t>
            </a:r>
            <a:endParaRPr lang="fr-FR" altLang="fr-FR" sz="1600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x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Erodabilité du sol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dirty="0"/>
              <a:t>x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Longueur et inclinaison de la pente</a:t>
            </a:r>
            <a:endParaRPr lang="fr-FR" altLang="fr-FR" sz="1600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dirty="0"/>
              <a:t>x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Couverture végétale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x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Pratiques de gestion des sols</a:t>
            </a:r>
            <a:endParaRPr kumimoji="0" lang="fr-FR" altLang="fr-F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7057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0A9F7-2698-4119-BEC7-E293430BD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Pour conclure…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07F6B4-DB86-4133-84C3-5214A64774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220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 vert="horz" lIns="0" tIns="46800" rIns="91440" bIns="45720" rtlCol="0" anchor="ctr" anchorCtr="0">
            <a:normAutofit/>
          </a:bodyPr>
          <a:lstStyle/>
          <a:p>
            <a:r>
              <a:rPr lang="fr-FR" dirty="0"/>
              <a:t>Messages à emporter</a:t>
            </a:r>
            <a:endParaRPr dirty="0"/>
          </a:p>
        </p:txBody>
      </p:sp>
      <p:sp>
        <p:nvSpPr>
          <p:cNvPr id="3" name="ZoneTexte 2"/>
          <p:cNvSpPr txBox="1"/>
          <p:nvPr/>
        </p:nvSpPr>
        <p:spPr bwMode="auto">
          <a:xfrm>
            <a:off x="896258" y="1321008"/>
            <a:ext cx="99102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r>
              <a:rPr lang="fr-FR" dirty="0"/>
              <a:t>Questionner le bien-fondé d’une </a:t>
            </a:r>
            <a:r>
              <a:rPr lang="fr-FR" b="1" dirty="0"/>
              <a:t>approche sectorielle </a:t>
            </a:r>
            <a:r>
              <a:rPr lang="fr-FR" dirty="0"/>
              <a:t>: le sol, pour le sol ?</a:t>
            </a:r>
            <a:endParaRPr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endParaRPr lang="fr-FR"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r>
              <a:rPr lang="fr-FR" dirty="0"/>
              <a:t>Améliorer le </a:t>
            </a:r>
            <a:r>
              <a:rPr lang="fr-FR" b="1" dirty="0"/>
              <a:t>droit à l’information </a:t>
            </a:r>
            <a:r>
              <a:rPr lang="fr-FR" dirty="0"/>
              <a:t>en matière </a:t>
            </a:r>
            <a:r>
              <a:rPr lang="fr-FR" b="1" dirty="0"/>
              <a:t>d’environnement</a:t>
            </a:r>
            <a:endParaRPr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endParaRPr lang="fr-FR"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r>
              <a:rPr lang="fr-FR" dirty="0"/>
              <a:t>Evaluer la qualité/santé des sols : une approche par les </a:t>
            </a:r>
            <a:r>
              <a:rPr lang="fr-FR" b="1" dirty="0"/>
              <a:t>fonctions écologiques</a:t>
            </a:r>
            <a:r>
              <a:rPr lang="fr-FR" dirty="0"/>
              <a:t>, quel que soit l’usage des sols</a:t>
            </a:r>
            <a:endParaRPr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endParaRPr lang="fr-FR"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r>
              <a:rPr lang="fr-FR" dirty="0"/>
              <a:t>Développer un </a:t>
            </a:r>
            <a:r>
              <a:rPr lang="fr-FR" b="1" dirty="0"/>
              <a:t>système d’indication </a:t>
            </a:r>
            <a:r>
              <a:rPr lang="fr-FR" dirty="0"/>
              <a:t>pour évaluer la qualité des sols : </a:t>
            </a:r>
            <a:endParaRPr dirty="0"/>
          </a:p>
          <a:p>
            <a:pPr marL="742950" lvl="1" indent="-285750">
              <a:buClr>
                <a:srgbClr val="00A3A6"/>
              </a:buClr>
              <a:buFont typeface="Wingdings 3"/>
              <a:buChar char="u"/>
              <a:defRPr/>
            </a:pPr>
            <a:r>
              <a:rPr lang="fr-FR" b="1" i="1" dirty="0"/>
              <a:t>Finalité</a:t>
            </a:r>
            <a:r>
              <a:rPr lang="fr-FR" dirty="0"/>
              <a:t> &lt;-&gt; collectivisation des enjeux</a:t>
            </a:r>
            <a:endParaRPr dirty="0"/>
          </a:p>
          <a:p>
            <a:pPr marL="742950" lvl="1" indent="-285750">
              <a:buClr>
                <a:srgbClr val="00A3A6"/>
              </a:buClr>
              <a:buFont typeface="Wingdings 3"/>
              <a:buChar char="u"/>
              <a:defRPr/>
            </a:pPr>
            <a:r>
              <a:rPr lang="fr-FR" b="1" i="1" dirty="0" err="1"/>
              <a:t>indicandum</a:t>
            </a:r>
            <a:r>
              <a:rPr lang="fr-FR" dirty="0"/>
              <a:t> -&gt; indicateur(s), évaluation</a:t>
            </a:r>
          </a:p>
          <a:p>
            <a:pPr marL="742950" lvl="1" indent="-285750">
              <a:buClr>
                <a:srgbClr val="00A3A6"/>
              </a:buClr>
              <a:buFont typeface="Wingdings 3"/>
              <a:buChar char="u"/>
              <a:defRPr/>
            </a:pPr>
            <a:r>
              <a:rPr lang="fr-FR" b="1" i="1" dirty="0"/>
              <a:t>Multifonctionnalité</a:t>
            </a:r>
            <a:r>
              <a:rPr lang="fr-FR" dirty="0"/>
              <a:t> &lt;-&gt; agrégation et pondération</a:t>
            </a:r>
            <a:endParaRPr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endParaRPr lang="fr-FR"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r>
              <a:rPr lang="fr-FR" dirty="0"/>
              <a:t>Proposer une </a:t>
            </a:r>
            <a:r>
              <a:rPr lang="fr-FR" b="1" dirty="0"/>
              <a:t>liste ad hoc d’indicateurs</a:t>
            </a:r>
            <a:r>
              <a:rPr lang="fr-FR" dirty="0"/>
              <a:t>; valeurs d’</a:t>
            </a:r>
            <a:r>
              <a:rPr lang="fr-FR" u="sng" dirty="0"/>
              <a:t>existence</a:t>
            </a:r>
            <a:r>
              <a:rPr lang="fr-FR" dirty="0"/>
              <a:t>, valeurs </a:t>
            </a:r>
            <a:r>
              <a:rPr lang="fr-FR" u="sng" dirty="0"/>
              <a:t>seuils</a:t>
            </a:r>
            <a:r>
              <a:rPr lang="fr-FR" dirty="0"/>
              <a:t>, valeurs </a:t>
            </a:r>
            <a:r>
              <a:rPr lang="fr-FR" u="sng" dirty="0"/>
              <a:t>cibles</a:t>
            </a:r>
            <a:endParaRPr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endParaRPr lang="fr-FR" u="sng"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r>
              <a:rPr lang="fr-FR" dirty="0"/>
              <a:t>Des indicateurs de fonctions des sols pour qualifier la </a:t>
            </a:r>
            <a:r>
              <a:rPr lang="fr-FR" b="1" dirty="0"/>
              <a:t>renaturation</a:t>
            </a:r>
            <a:r>
              <a:rPr lang="fr-FR" dirty="0"/>
              <a:t> ou la </a:t>
            </a:r>
            <a:r>
              <a:rPr lang="fr-FR" b="1" dirty="0"/>
              <a:t>restauration</a:t>
            </a:r>
            <a:r>
              <a:rPr lang="fr-FR" dirty="0"/>
              <a:t> des sols</a:t>
            </a:r>
            <a:endParaRPr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endParaRPr lang="fr-FR"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endParaRPr lang="fr-FR" dirty="0"/>
          </a:p>
          <a:p>
            <a:pPr marL="285750" indent="-285750">
              <a:buClr>
                <a:srgbClr val="00A3A6"/>
              </a:buClr>
              <a:buFont typeface="Wingdings 3"/>
              <a:buChar char="u"/>
              <a:defRPr/>
            </a:pPr>
            <a:endParaRPr lang="fr-F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A3AECF-EFE0-4757-94EE-FA53AE54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-60803"/>
            <a:ext cx="10216343" cy="888251"/>
          </a:xfrm>
        </p:spPr>
        <p:txBody>
          <a:bodyPr anchor="b">
            <a:normAutofit/>
          </a:bodyPr>
          <a:lstStyle/>
          <a:p>
            <a:r>
              <a:rPr lang="fr-FR" sz="3600" dirty="0">
                <a:latin typeface="Sofia Sans Extra Condensed" pitchFamily="2" charset="0"/>
              </a:rPr>
              <a:t>Pour en savoir plus sur l’étude </a:t>
            </a:r>
            <a:r>
              <a:rPr lang="fr-FR" sz="3600" dirty="0" err="1">
                <a:latin typeface="Sofia Sans Extra Condensed" pitchFamily="2" charset="0"/>
              </a:rPr>
              <a:t>IndiQuaSols</a:t>
            </a:r>
            <a:endParaRPr lang="fr-FR" sz="3600" dirty="0">
              <a:latin typeface="Sofia Sans Extra Condense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A5182A-ACC4-4242-8162-7A07BA432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6044887"/>
            <a:ext cx="1594669" cy="4975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1CE3AF-14E1-423A-B666-C8AD74E79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86" y="5765523"/>
            <a:ext cx="924232" cy="1056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DC9213-8E4E-4859-9F89-CFA64188E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69" y="5765523"/>
            <a:ext cx="1122916" cy="1122916"/>
          </a:xfrm>
          <a:prstGeom prst="rect">
            <a:avLst/>
          </a:prstGeom>
        </p:spPr>
      </p:pic>
      <p:pic>
        <p:nvPicPr>
          <p:cNvPr id="6" name="Image 5" descr="Une image contenant texte, Police, capture d’écran, conception&#10;&#10;Description générée automatiquement">
            <a:extLst>
              <a:ext uri="{FF2B5EF4-FFF2-40B4-BE49-F238E27FC236}">
                <a16:creationId xmlns:a16="http://schemas.microsoft.com/office/drawing/2014/main" id="{DA907118-86D8-49EE-9E37-2E9D62CAB94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02" y="5894256"/>
            <a:ext cx="1284171" cy="96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Une image contenant texte, Police, capture d’écran, conception&#10;&#10;Description générée automatiquement">
            <a:extLst>
              <a:ext uri="{FF2B5EF4-FFF2-40B4-BE49-F238E27FC236}">
                <a16:creationId xmlns:a16="http://schemas.microsoft.com/office/drawing/2014/main" id="{A9FF8D13-6540-4179-AB44-31A2F758925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390" y="5954183"/>
            <a:ext cx="1107257" cy="8676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Espace réservé du contenu 4">
            <a:extLst>
              <a:ext uri="{FF2B5EF4-FFF2-40B4-BE49-F238E27FC236}">
                <a16:creationId xmlns:a16="http://schemas.microsoft.com/office/drawing/2014/main" id="{ED0F27C4-1A8D-4FAE-85C0-1667B3FB5E2D}"/>
              </a:ext>
            </a:extLst>
          </p:cNvPr>
          <p:cNvGraphicFramePr>
            <a:graphicFrameLocks/>
          </p:cNvGraphicFramePr>
          <p:nvPr/>
        </p:nvGraphicFramePr>
        <p:xfrm>
          <a:off x="4129102" y="1954029"/>
          <a:ext cx="2831984" cy="3104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984">
                  <a:extLst>
                    <a:ext uri="{9D8B030D-6E8A-4147-A177-3AD203B41FA5}">
                      <a16:colId xmlns:a16="http://schemas.microsoft.com/office/drawing/2014/main" val="547067339"/>
                    </a:ext>
                  </a:extLst>
                </a:gridCol>
              </a:tblGrid>
              <a:tr h="62678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Rapport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780 pages</a:t>
                      </a:r>
                    </a:p>
                  </a:txBody>
                  <a:tcPr marL="68580" marR="68580" marT="34290" marB="34290">
                    <a:gradFill>
                      <a:gsLst>
                        <a:gs pos="0">
                          <a:srgbClr val="00CDD2"/>
                        </a:gs>
                        <a:gs pos="59000">
                          <a:srgbClr val="BDFDFF"/>
                        </a:gs>
                        <a:gs pos="89000">
                          <a:srgbClr val="BDFDFF">
                            <a:alpha val="8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9608352"/>
                  </a:ext>
                </a:extLst>
              </a:tr>
              <a:tr h="361163">
                <a:tc>
                  <a:txBody>
                    <a:bodyPr/>
                    <a:lstStyle/>
                    <a:p>
                      <a:r>
                        <a:rPr lang="fr-FR" sz="1600" dirty="0"/>
                        <a:t>Contexte</a:t>
                      </a:r>
                      <a:r>
                        <a:rPr lang="fr-FR" sz="1600" baseline="0" dirty="0"/>
                        <a:t> et cadrage</a:t>
                      </a:r>
                      <a:endParaRPr lang="fr-FR" sz="1600" dirty="0"/>
                    </a:p>
                  </a:txBody>
                  <a:tcPr marL="68580" marR="68580" marT="34290" marB="34290">
                    <a:solidFill>
                      <a:srgbClr val="BD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078367"/>
                  </a:ext>
                </a:extLst>
              </a:tr>
              <a:tr h="431676">
                <a:tc>
                  <a:txBody>
                    <a:bodyPr/>
                    <a:lstStyle/>
                    <a:p>
                      <a:r>
                        <a:rPr lang="fr-FR" sz="1600" dirty="0"/>
                        <a:t>Sources bibliographiques</a:t>
                      </a:r>
                    </a:p>
                  </a:txBody>
                  <a:tcPr marL="68580" marR="68580" marT="34290" marB="34290">
                    <a:solidFill>
                      <a:srgbClr val="BD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698880"/>
                  </a:ext>
                </a:extLst>
              </a:tr>
              <a:tr h="1168259">
                <a:tc>
                  <a:txBody>
                    <a:bodyPr/>
                    <a:lstStyle/>
                    <a:p>
                      <a:r>
                        <a:rPr lang="fr-FR" sz="1600" b="1" dirty="0"/>
                        <a:t>Synthèses thématiques</a:t>
                      </a:r>
                    </a:p>
                    <a:p>
                      <a:pPr lvl="1"/>
                      <a:r>
                        <a:rPr lang="fr-FR" sz="1600" b="1" dirty="0">
                          <a:solidFill>
                            <a:srgbClr val="275662"/>
                          </a:solidFill>
                        </a:rPr>
                        <a:t>Définir</a:t>
                      </a:r>
                      <a:r>
                        <a:rPr lang="fr-FR" sz="1600" b="0" dirty="0"/>
                        <a:t> la qualité des sols </a:t>
                      </a:r>
                      <a:r>
                        <a:rPr lang="fr-FR" sz="1600" b="1" kern="1200" dirty="0">
                          <a:solidFill>
                            <a:srgbClr val="275662"/>
                          </a:solidFill>
                          <a:latin typeface="+mn-lt"/>
                          <a:ea typeface="+mn-ea"/>
                          <a:cs typeface="+mn-cs"/>
                        </a:rPr>
                        <a:t>Mesurer</a:t>
                      </a:r>
                      <a:r>
                        <a:rPr lang="fr-FR" sz="1600" b="0" dirty="0"/>
                        <a:t> la qualité des sols</a:t>
                      </a:r>
                    </a:p>
                    <a:p>
                      <a:pPr lvl="1"/>
                      <a:r>
                        <a:rPr lang="fr-FR" sz="1600" b="1" kern="1200" dirty="0">
                          <a:solidFill>
                            <a:srgbClr val="275662"/>
                          </a:solidFill>
                          <a:latin typeface="+mn-lt"/>
                          <a:ea typeface="+mn-ea"/>
                          <a:cs typeface="+mn-cs"/>
                        </a:rPr>
                        <a:t>Prendre en compte </a:t>
                      </a:r>
                      <a:r>
                        <a:rPr lang="fr-FR" sz="1600" b="0" dirty="0"/>
                        <a:t>la qualité des sols</a:t>
                      </a:r>
                    </a:p>
                  </a:txBody>
                  <a:tcPr marL="68580" marR="68580" marT="34290" marB="34290">
                    <a:solidFill>
                      <a:srgbClr val="BD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694099"/>
                  </a:ext>
                </a:extLst>
              </a:tr>
              <a:tr h="396678">
                <a:tc>
                  <a:txBody>
                    <a:bodyPr/>
                    <a:lstStyle/>
                    <a:p>
                      <a:r>
                        <a:rPr lang="fr-FR" sz="1600" b="1" dirty="0"/>
                        <a:t>Conclusions générales</a:t>
                      </a:r>
                    </a:p>
                  </a:txBody>
                  <a:tcPr marL="68580" marR="68580" marT="34290" marB="34290">
                    <a:solidFill>
                      <a:srgbClr val="BD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904340"/>
                  </a:ext>
                </a:extLst>
              </a:tr>
            </a:tbl>
          </a:graphicData>
        </a:graphic>
      </p:graphicFrame>
      <p:graphicFrame>
        <p:nvGraphicFramePr>
          <p:cNvPr id="10" name="Espace réservé du contenu 4">
            <a:extLst>
              <a:ext uri="{FF2B5EF4-FFF2-40B4-BE49-F238E27FC236}">
                <a16:creationId xmlns:a16="http://schemas.microsoft.com/office/drawing/2014/main" id="{A17419B6-9189-45E6-861B-21D10A088252}"/>
              </a:ext>
            </a:extLst>
          </p:cNvPr>
          <p:cNvGraphicFramePr>
            <a:graphicFrameLocks/>
          </p:cNvGraphicFramePr>
          <p:nvPr/>
        </p:nvGraphicFramePr>
        <p:xfrm>
          <a:off x="7284125" y="3335125"/>
          <a:ext cx="1962347" cy="1607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347">
                  <a:extLst>
                    <a:ext uri="{9D8B030D-6E8A-4147-A177-3AD203B41FA5}">
                      <a16:colId xmlns:a16="http://schemas.microsoft.com/office/drawing/2014/main" val="547067339"/>
                    </a:ext>
                  </a:extLst>
                </a:gridCol>
              </a:tblGrid>
              <a:tr h="778299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Synthèse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 pages</a:t>
                      </a:r>
                    </a:p>
                  </a:txBody>
                  <a:tcPr marL="68580" marR="68580" marT="34290" marB="34290">
                    <a:gradFill>
                      <a:gsLst>
                        <a:gs pos="0">
                          <a:srgbClr val="00CDD2"/>
                        </a:gs>
                        <a:gs pos="59000">
                          <a:srgbClr val="BDFDFF"/>
                        </a:gs>
                        <a:gs pos="89000">
                          <a:srgbClr val="BDFDFF">
                            <a:alpha val="8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9608352"/>
                  </a:ext>
                </a:extLst>
              </a:tr>
              <a:tr h="829332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 marL="68580" marR="68580" marT="34290" marB="34290">
                    <a:solidFill>
                      <a:srgbClr val="BD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078367"/>
                  </a:ext>
                </a:extLst>
              </a:tr>
            </a:tbl>
          </a:graphicData>
        </a:graphic>
      </p:graphicFrame>
      <p:graphicFrame>
        <p:nvGraphicFramePr>
          <p:cNvPr id="11" name="Espace réservé du contenu 4">
            <a:extLst>
              <a:ext uri="{FF2B5EF4-FFF2-40B4-BE49-F238E27FC236}">
                <a16:creationId xmlns:a16="http://schemas.microsoft.com/office/drawing/2014/main" id="{EDD94410-3C93-493A-97F8-7FAB220E42B9}"/>
              </a:ext>
            </a:extLst>
          </p:cNvPr>
          <p:cNvGraphicFramePr>
            <a:graphicFrameLocks/>
          </p:cNvGraphicFramePr>
          <p:nvPr/>
        </p:nvGraphicFramePr>
        <p:xfrm>
          <a:off x="9494795" y="4042367"/>
          <a:ext cx="1888705" cy="896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705">
                  <a:extLst>
                    <a:ext uri="{9D8B030D-6E8A-4147-A177-3AD203B41FA5}">
                      <a16:colId xmlns:a16="http://schemas.microsoft.com/office/drawing/2014/main" val="547067339"/>
                    </a:ext>
                  </a:extLst>
                </a:gridCol>
              </a:tblGrid>
              <a:tr h="563532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Résumé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 pages</a:t>
                      </a:r>
                    </a:p>
                  </a:txBody>
                  <a:tcPr marL="68580" marR="68580" marT="34290" marB="34290">
                    <a:gradFill>
                      <a:gsLst>
                        <a:gs pos="0">
                          <a:srgbClr val="00CDD2"/>
                        </a:gs>
                        <a:gs pos="59000">
                          <a:srgbClr val="BDFDFF"/>
                        </a:gs>
                        <a:gs pos="89000">
                          <a:srgbClr val="BDFDFF">
                            <a:alpha val="8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9608352"/>
                  </a:ext>
                </a:extLst>
              </a:tr>
              <a:tr h="324719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 marL="68580" marR="68580" marT="34290" marB="34290">
                    <a:solidFill>
                      <a:srgbClr val="BD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078367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8DE9D4BE-A2A6-4239-803D-C5C1C8442A5C}"/>
              </a:ext>
            </a:extLst>
          </p:cNvPr>
          <p:cNvSpPr txBox="1"/>
          <p:nvPr/>
        </p:nvSpPr>
        <p:spPr>
          <a:xfrm>
            <a:off x="7142065" y="886822"/>
            <a:ext cx="504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7"/>
              </a:rPr>
              <a:t>https://indicateurs-qualite-sols.colloque.inrae.fr/</a:t>
            </a:r>
            <a:r>
              <a:rPr lang="fr-FR" dirty="0"/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94C79B-B9A9-429B-974E-17E0C18671EE}"/>
              </a:ext>
            </a:extLst>
          </p:cNvPr>
          <p:cNvSpPr txBox="1"/>
          <p:nvPr/>
        </p:nvSpPr>
        <p:spPr>
          <a:xfrm>
            <a:off x="3941873" y="5041718"/>
            <a:ext cx="334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https://hal.inrae.fr/hal-04934694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8724A3D-B069-4E54-9CFF-2006C8E00FBC}"/>
              </a:ext>
            </a:extLst>
          </p:cNvPr>
          <p:cNvSpPr txBox="1"/>
          <p:nvPr/>
        </p:nvSpPr>
        <p:spPr>
          <a:xfrm>
            <a:off x="6907284" y="5451876"/>
            <a:ext cx="334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9"/>
              </a:rPr>
              <a:t>https://hal.inrae.fr/hal-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04828558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A412892-C01F-4BB7-BA71-E016363854DC}"/>
              </a:ext>
            </a:extLst>
          </p:cNvPr>
          <p:cNvSpPr txBox="1"/>
          <p:nvPr/>
        </p:nvSpPr>
        <p:spPr>
          <a:xfrm>
            <a:off x="8849770" y="4985390"/>
            <a:ext cx="334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9"/>
              </a:rPr>
              <a:t>https://hal.inrae.fr/hal-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04798285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7155F5F-BBAF-4A50-8E78-0E1623230D7A}"/>
              </a:ext>
            </a:extLst>
          </p:cNvPr>
          <p:cNvGrpSpPr/>
          <p:nvPr/>
        </p:nvGrpSpPr>
        <p:grpSpPr>
          <a:xfrm>
            <a:off x="10406844" y="2256827"/>
            <a:ext cx="2210442" cy="391500"/>
            <a:chOff x="10406844" y="2256827"/>
            <a:chExt cx="2210442" cy="39150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14231CF-47F3-43F9-99F2-67DD09979A3E}"/>
                </a:ext>
              </a:extLst>
            </p:cNvPr>
            <p:cNvSpPr txBox="1"/>
            <p:nvPr/>
          </p:nvSpPr>
          <p:spPr>
            <a:xfrm flipH="1">
              <a:off x="10920617" y="2278995"/>
              <a:ext cx="134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Vous êtes…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2188291-04DA-4E85-BF57-D03253867A4F}"/>
                </a:ext>
              </a:extLst>
            </p:cNvPr>
            <p:cNvSpPr/>
            <p:nvPr/>
          </p:nvSpPr>
          <p:spPr>
            <a:xfrm>
              <a:off x="10406844" y="2256827"/>
              <a:ext cx="2210442" cy="369332"/>
            </a:xfrm>
            <a:prstGeom prst="ellipse">
              <a:avLst/>
            </a:prstGeom>
            <a:noFill/>
            <a:ln w="28575">
              <a:solidFill>
                <a:srgbClr val="00A3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F15C80B-BC33-4F33-9B4D-2687D0BC7322}"/>
              </a:ext>
            </a:extLst>
          </p:cNvPr>
          <p:cNvGrpSpPr/>
          <p:nvPr/>
        </p:nvGrpSpPr>
        <p:grpSpPr>
          <a:xfrm>
            <a:off x="7474859" y="1251656"/>
            <a:ext cx="4234468" cy="2718355"/>
            <a:chOff x="7411431" y="1255316"/>
            <a:chExt cx="4234468" cy="2718355"/>
          </a:xfrm>
        </p:grpSpPr>
        <p:sp>
          <p:nvSpPr>
            <p:cNvPr id="26" name="Flèche : droite 25">
              <a:extLst>
                <a:ext uri="{FF2B5EF4-FFF2-40B4-BE49-F238E27FC236}">
                  <a16:creationId xmlns:a16="http://schemas.microsoft.com/office/drawing/2014/main" id="{47B2C388-E430-4727-8310-37C5C7DED8BF}"/>
                </a:ext>
              </a:extLst>
            </p:cNvPr>
            <p:cNvSpPr/>
            <p:nvPr/>
          </p:nvSpPr>
          <p:spPr>
            <a:xfrm rot="10800000">
              <a:off x="7411431" y="2486839"/>
              <a:ext cx="2662926" cy="210565"/>
            </a:xfrm>
            <a:prstGeom prst="rightArrow">
              <a:avLst/>
            </a:prstGeom>
            <a:solidFill>
              <a:srgbClr val="00A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lèche : droite 20">
              <a:extLst>
                <a:ext uri="{FF2B5EF4-FFF2-40B4-BE49-F238E27FC236}">
                  <a16:creationId xmlns:a16="http://schemas.microsoft.com/office/drawing/2014/main" id="{04455AE2-023D-455C-AA4E-CD68F1DF6B7E}"/>
                </a:ext>
              </a:extLst>
            </p:cNvPr>
            <p:cNvSpPr/>
            <p:nvPr/>
          </p:nvSpPr>
          <p:spPr>
            <a:xfrm rot="14720620" flipV="1">
              <a:off x="9973691" y="1656684"/>
              <a:ext cx="978434" cy="175697"/>
            </a:xfrm>
            <a:prstGeom prst="rightArrow">
              <a:avLst/>
            </a:prstGeom>
            <a:solidFill>
              <a:srgbClr val="00A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4379C50-8ADE-45DF-B1A7-A2F9CA410DA7}"/>
                </a:ext>
              </a:extLst>
            </p:cNvPr>
            <p:cNvSpPr txBox="1"/>
            <p:nvPr/>
          </p:nvSpPr>
          <p:spPr>
            <a:xfrm>
              <a:off x="7884683" y="2344013"/>
              <a:ext cx="1441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/>
                <a:t>insomniaque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D56AC0C-ABBF-4448-AE02-EDBD2AA3A2D4}"/>
                </a:ext>
              </a:extLst>
            </p:cNvPr>
            <p:cNvSpPr txBox="1"/>
            <p:nvPr/>
          </p:nvSpPr>
          <p:spPr>
            <a:xfrm>
              <a:off x="9784936" y="1594926"/>
              <a:ext cx="15985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i="1" dirty="0"/>
                <a:t>auditif.ve</a:t>
              </a:r>
            </a:p>
          </p:txBody>
        </p:sp>
        <p:sp>
          <p:nvSpPr>
            <p:cNvPr id="25" name="Flèche : droite 24">
              <a:extLst>
                <a:ext uri="{FF2B5EF4-FFF2-40B4-BE49-F238E27FC236}">
                  <a16:creationId xmlns:a16="http://schemas.microsoft.com/office/drawing/2014/main" id="{9F8D2ECB-CDA6-4F84-9125-8866592E0738}"/>
                </a:ext>
              </a:extLst>
            </p:cNvPr>
            <p:cNvSpPr/>
            <p:nvPr/>
          </p:nvSpPr>
          <p:spPr>
            <a:xfrm rot="9005855">
              <a:off x="9158182" y="2969896"/>
              <a:ext cx="1654130" cy="222443"/>
            </a:xfrm>
            <a:prstGeom prst="rightArrow">
              <a:avLst/>
            </a:prstGeom>
            <a:solidFill>
              <a:srgbClr val="00A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lèche : droite 28">
              <a:extLst>
                <a:ext uri="{FF2B5EF4-FFF2-40B4-BE49-F238E27FC236}">
                  <a16:creationId xmlns:a16="http://schemas.microsoft.com/office/drawing/2014/main" id="{907B659D-4ACE-473F-8D5D-CA95BDA4CF28}"/>
                </a:ext>
              </a:extLst>
            </p:cNvPr>
            <p:cNvSpPr/>
            <p:nvPr/>
          </p:nvSpPr>
          <p:spPr>
            <a:xfrm rot="6879380">
              <a:off x="10506288" y="3281172"/>
              <a:ext cx="1180881" cy="204118"/>
            </a:xfrm>
            <a:prstGeom prst="rightArrow">
              <a:avLst/>
            </a:prstGeom>
            <a:solidFill>
              <a:srgbClr val="00A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C5DBC124-CA99-4B04-BC9D-AEC883A2303E}"/>
                </a:ext>
              </a:extLst>
            </p:cNvPr>
            <p:cNvSpPr txBox="1"/>
            <p:nvPr/>
          </p:nvSpPr>
          <p:spPr>
            <a:xfrm>
              <a:off x="10678369" y="3115008"/>
              <a:ext cx="9675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i="1" dirty="0" err="1"/>
                <a:t>pressé.e</a:t>
              </a:r>
              <a:endParaRPr lang="fr-FR" b="1" i="1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74300F7-8BB4-4965-8110-11AD0B4AA5D4}"/>
                </a:ext>
              </a:extLst>
            </p:cNvPr>
            <p:cNvSpPr txBox="1"/>
            <p:nvPr/>
          </p:nvSpPr>
          <p:spPr>
            <a:xfrm>
              <a:off x="9325760" y="2904120"/>
              <a:ext cx="14318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 err="1"/>
                <a:t>passionné.e</a:t>
              </a:r>
              <a:endParaRPr lang="fr-FR" b="1" i="1" dirty="0"/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2B417781-916B-4558-908C-D7BBED9044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94" y="827448"/>
            <a:ext cx="3363996" cy="487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1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8CD7C5E-F5CA-4D47-8B14-80306566F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" t="4466" b="20195"/>
          <a:stretch/>
        </p:blipFill>
        <p:spPr>
          <a:xfrm>
            <a:off x="0" y="-43101"/>
            <a:ext cx="12192000" cy="3077201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DAD651C9-32F6-424D-94A4-14C1A2CC6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275" y="3823901"/>
            <a:ext cx="11685189" cy="1057708"/>
          </a:xfrm>
        </p:spPr>
        <p:txBody>
          <a:bodyPr>
            <a:normAutofit/>
          </a:bodyPr>
          <a:lstStyle/>
          <a:p>
            <a:pPr algn="ctr"/>
            <a:r>
              <a:rPr lang="fr-FR" sz="3800" dirty="0">
                <a:latin typeface="+mn-lt"/>
              </a:rPr>
              <a:t>Merci pour votre attention !</a:t>
            </a:r>
            <a:endParaRPr lang="fr-FR" sz="3800" dirty="0"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876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0A9F7-2698-4119-BEC7-E293430BD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En guise d’introduction : les sols, l’artificialisation, les indicateurs…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07F6B4-DB86-4133-84C3-5214A64774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585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ED2E3-4639-42F9-BE16-95B1C200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45" y="22984"/>
            <a:ext cx="11812203" cy="888251"/>
          </a:xfrm>
        </p:spPr>
        <p:txBody>
          <a:bodyPr anchor="b">
            <a:noAutofit/>
          </a:bodyPr>
          <a:lstStyle/>
          <a:p>
            <a:r>
              <a:rPr lang="fr-FR" sz="3600" b="0" dirty="0">
                <a:latin typeface="Sofia Sans Extra Condensed" pitchFamily="2" charset="0"/>
              </a:rPr>
              <a:t>Les</a:t>
            </a:r>
            <a:r>
              <a:rPr lang="fr-FR" sz="3600" dirty="0">
                <a:latin typeface="Sofia Sans Extra Condensed" pitchFamily="2" charset="0"/>
              </a:rPr>
              <a:t> sols, </a:t>
            </a:r>
            <a:r>
              <a:rPr lang="fr-FR" sz="3600" b="0" dirty="0">
                <a:latin typeface="Sofia Sans Extra Condensed" pitchFamily="2" charset="0"/>
              </a:rPr>
              <a:t>multifonctionnels, …mais dégradés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E70DF5-97A4-4B0C-A088-7A0EF5D66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4" y="1159914"/>
            <a:ext cx="6890789" cy="4855535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DB89DD99-1E38-482B-B68A-515832BFA05D}"/>
              </a:ext>
            </a:extLst>
          </p:cNvPr>
          <p:cNvGrpSpPr/>
          <p:nvPr/>
        </p:nvGrpSpPr>
        <p:grpSpPr>
          <a:xfrm>
            <a:off x="5331801" y="707298"/>
            <a:ext cx="6767147" cy="5142395"/>
            <a:chOff x="5331801" y="1578254"/>
            <a:chExt cx="6767147" cy="514239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85BA421-5616-469F-9DA1-27D56A3B6181}"/>
                </a:ext>
              </a:extLst>
            </p:cNvPr>
            <p:cNvSpPr txBox="1"/>
            <p:nvPr/>
          </p:nvSpPr>
          <p:spPr>
            <a:xfrm>
              <a:off x="6696843" y="6412872"/>
              <a:ext cx="54021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https://esdac.jrc.ec.europa.eu/esdacviewer/euso-dashboard/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BC6FB0F-BDEA-4E10-87A6-EA22ACE7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2132" y="1578254"/>
              <a:ext cx="2956816" cy="163387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70D5DD1-717C-4780-BE5B-E194044EE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1801" y="3254788"/>
              <a:ext cx="6767147" cy="3103133"/>
            </a:xfrm>
            <a:prstGeom prst="rect">
              <a:avLst/>
            </a:prstGeom>
          </p:spPr>
        </p:pic>
      </p:grp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66298D79-3220-4939-B2FF-2596BCDFB908}"/>
              </a:ext>
            </a:extLst>
          </p:cNvPr>
          <p:cNvSpPr txBox="1">
            <a:spLocks/>
          </p:cNvSpPr>
          <p:nvPr/>
        </p:nvSpPr>
        <p:spPr>
          <a:xfrm>
            <a:off x="1598016" y="2049111"/>
            <a:ext cx="6890788" cy="31031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marR="0" lvl="0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9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A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Evaluer la qualité/santé des sols</a:t>
            </a:r>
          </a:p>
          <a:p>
            <a:pPr marL="19050" marR="0" lvl="0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9050" marR="0" lvl="0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initiatives multiples d’évaluation de la santé des sols…</a:t>
            </a:r>
          </a:p>
          <a:p>
            <a:pPr marL="19050" marR="0" lvl="1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9050" marR="0" lvl="1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Qualité des sols abordée en silo dans les différents domaines juridiques</a:t>
            </a:r>
          </a:p>
          <a:p>
            <a:pPr marL="19050" marR="0" lvl="1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rural,  urbanisme, environnement, forêt, énergie, etc.</a:t>
            </a:r>
          </a:p>
          <a:p>
            <a:pPr marL="19050" marR="0" lvl="1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9050" marR="0" lvl="1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initiatives législatives</a:t>
            </a:r>
          </a:p>
          <a:p>
            <a:pPr marL="19050" marR="0" lvl="1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propositions de lois Bonnefoy (2023), Ramos (2023)</a:t>
            </a:r>
          </a:p>
          <a:p>
            <a:pPr marL="19050" marR="0" lvl="1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9050" marR="0" lvl="0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Deux instruments intégrateurs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 proposition Directive cadre 2023 - « 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Monitoring and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» 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Loi Climat et résilience de 2021</a:t>
            </a:r>
          </a:p>
          <a:p>
            <a:pPr marL="19050" marR="0" lvl="1" indent="-190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9050" marR="0" lvl="1" indent="-190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9050" marR="0" lvl="1" indent="-190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756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2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5EFB5-B71D-B346-16CE-42000D0E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9397852" cy="765405"/>
          </a:xfrm>
        </p:spPr>
        <p:txBody>
          <a:bodyPr>
            <a:normAutofit fontScale="90000"/>
          </a:bodyPr>
          <a:lstStyle/>
          <a:p>
            <a:r>
              <a:rPr lang="fr-FR" dirty="0"/>
              <a:t>L’indicateur: un classique du droit et des politiques publiques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663F57-96D4-475B-62E6-19CCBCC46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96" y="1509822"/>
            <a:ext cx="7391400" cy="4348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Le droit de l’environnement recourt largement au mécanisme de l’indicateur: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Mesure de la qualité d’un milieu (eau et milieux aquatiques)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Régulation si une valeur se trouve dépassée (circulation alternée)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Qualification d’un milieu (zones humides)</a:t>
            </a:r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 Moyen d’objectiver l’état de l’environnement, d’informer le public, de comparer des territoires (France et Europe), etc.</a:t>
            </a:r>
            <a:endParaRPr lang="fr-FR" dirty="0"/>
          </a:p>
        </p:txBody>
      </p:sp>
      <p:pic>
        <p:nvPicPr>
          <p:cNvPr id="5" name="Image 4" descr="Une image contenant plein air, plante, herbe, arbre&#10;&#10;Le contenu généré par l’IA peut être incorrect.">
            <a:extLst>
              <a:ext uri="{FF2B5EF4-FFF2-40B4-BE49-F238E27FC236}">
                <a16:creationId xmlns:a16="http://schemas.microsoft.com/office/drawing/2014/main" id="{5DAC3F9D-465B-E457-A5F0-CA7B83239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25196" y="1984025"/>
            <a:ext cx="4533008" cy="339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2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3C715-8687-0B9B-EBA8-BF1E932E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L’indicateur: un classique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819407-65AD-08B6-4D61-3300E50D8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07" y="1424045"/>
            <a:ext cx="7886700" cy="20049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/>
              <a:t>Sert à la mise en œuvre d’objectifs de préservation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Cadre prévu par le législateur qui va donner une définition générale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Décliné et précisé par voie réglementaire: meilleure adaptabilité mais possible volatilité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Ne doit pas nécessairement être prévu expressément par un texte</a:t>
            </a:r>
          </a:p>
          <a:p>
            <a:pPr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D9DB3CC-B14D-BEDD-421D-5EE1F6FE4AA7}"/>
              </a:ext>
            </a:extLst>
          </p:cNvPr>
          <p:cNvSpPr txBox="1">
            <a:spLocks/>
          </p:cNvSpPr>
          <p:nvPr/>
        </p:nvSpPr>
        <p:spPr>
          <a:xfrm>
            <a:off x="4034613" y="3722514"/>
            <a:ext cx="7886700" cy="20049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srgbClr val="00A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Equipe INDIQUASOLS: C. Hermon, J. Itey, A. Baysse-Lainé, M. Desrousseaux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Absence d’un cadre juridique harmonisé intégrant l’ensemble des fonctions des sols ou l’ensemble des menaces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Droit dispersé selon la réglementation d’une activité donnée: pratiques agricoles, forestières, urbanisme, extraction, remblais, activités industrielles, etc.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B8A23B-45E1-34CA-7898-DAA7C0C33781}"/>
              </a:ext>
            </a:extLst>
          </p:cNvPr>
          <p:cNvSpPr txBox="1"/>
          <p:nvPr/>
        </p:nvSpPr>
        <p:spPr>
          <a:xfrm>
            <a:off x="628650" y="4380614"/>
            <a:ext cx="2574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pour les sols?</a:t>
            </a:r>
          </a:p>
        </p:txBody>
      </p:sp>
    </p:spTree>
    <p:extLst>
      <p:ext uri="{BB962C8B-B14F-4D97-AF65-F5344CB8AC3E}">
        <p14:creationId xmlns:p14="http://schemas.microsoft.com/office/powerpoint/2010/main" val="1646202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Artificialiser, c’est dégrader</a:t>
            </a:r>
            <a:endParaRPr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99041" y="3867876"/>
            <a:ext cx="8715633" cy="21656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1800" dirty="0"/>
              <a:t>La loi Climat et résilience :</a:t>
            </a:r>
          </a:p>
          <a:p>
            <a:pPr marL="742939" lvl="1" indent="-285750">
              <a:buClr>
                <a:srgbClr val="00A3A6"/>
              </a:buClr>
              <a:buFont typeface="Wingdings 3" panose="05040102010807070707" pitchFamily="18" charset="2"/>
              <a:buChar char="u"/>
              <a:defRPr/>
            </a:pPr>
            <a:r>
              <a:rPr lang="fr-FR" sz="1800" dirty="0">
                <a:solidFill>
                  <a:schemeClr val="tx1"/>
                </a:solidFill>
              </a:rPr>
              <a:t>marque une étape fondamentale dans « l’écologisation » du droit de l’urbanisme</a:t>
            </a:r>
          </a:p>
          <a:p>
            <a:pPr marL="1200127" lvl="2" indent="-285750">
              <a:buClr>
                <a:srgbClr val="00A3A6"/>
              </a:buClr>
              <a:buFont typeface="Wingdings 3" panose="05040102010807070707" pitchFamily="18" charset="2"/>
              <a:buChar char="u"/>
              <a:defRPr/>
            </a:pPr>
            <a:r>
              <a:rPr lang="fr-FR" sz="1600" dirty="0">
                <a:solidFill>
                  <a:schemeClr val="tx1"/>
                </a:solidFill>
              </a:rPr>
              <a:t>comment qualifier « l’altération durable » ?</a:t>
            </a:r>
          </a:p>
          <a:p>
            <a:pPr marL="1200127" lvl="2" indent="-285750">
              <a:buClr>
                <a:srgbClr val="00A3A6"/>
              </a:buClr>
              <a:buFont typeface="Wingdings 3" panose="05040102010807070707" pitchFamily="18" charset="2"/>
              <a:buChar char="u"/>
              <a:defRPr/>
            </a:pPr>
            <a:r>
              <a:rPr lang="fr-FR" sz="1600" dirty="0">
                <a:solidFill>
                  <a:schemeClr val="tx1"/>
                </a:solidFill>
              </a:rPr>
              <a:t>Comment préserver les sols de cette altération ?</a:t>
            </a:r>
          </a:p>
          <a:p>
            <a:pPr marL="1200127" lvl="2" indent="-285750">
              <a:buClr>
                <a:srgbClr val="00A3A6"/>
              </a:buClr>
              <a:buFont typeface="Wingdings 3" panose="05040102010807070707" pitchFamily="18" charset="2"/>
              <a:buChar char="u"/>
              <a:defRPr/>
            </a:pPr>
            <a:endParaRPr lang="fr-FR" sz="1600" dirty="0">
              <a:solidFill>
                <a:schemeClr val="tx1"/>
              </a:solidFill>
            </a:endParaRPr>
          </a:p>
          <a:p>
            <a:pPr marL="742939" lvl="1" indent="-285750">
              <a:buClr>
                <a:srgbClr val="00A3A6"/>
              </a:buClr>
              <a:buFont typeface="Wingdings 3" panose="05040102010807070707" pitchFamily="18" charset="2"/>
              <a:buChar char="u"/>
              <a:defRPr/>
            </a:pPr>
            <a:r>
              <a:rPr lang="fr-FR" sz="1800" dirty="0">
                <a:solidFill>
                  <a:schemeClr val="tx1"/>
                </a:solidFill>
              </a:rPr>
              <a:t>Souligne le besoin de doter les territoires d’un système guidant les arbitrages d’affectation et d’occupation du sol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0"/>
          </p:nvPr>
        </p:nvSpPr>
        <p:spPr bwMode="auto">
          <a:xfrm>
            <a:off x="543589" y="2451628"/>
            <a:ext cx="9680171" cy="679019"/>
          </a:xfrm>
        </p:spPr>
        <p:txBody>
          <a:bodyPr/>
          <a:lstStyle/>
          <a:p>
            <a:pPr>
              <a:defRPr/>
            </a:pPr>
            <a:r>
              <a:rPr lang="fr-FR" dirty="0"/>
              <a:t>Loi Climat et Résilience -&gt; Art. L. 101-2-1 du Code de l’urbanisme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934E8E-9524-4735-8B8B-EB79F163C9EC}"/>
              </a:ext>
            </a:extLst>
          </p:cNvPr>
          <p:cNvSpPr txBox="1"/>
          <p:nvPr/>
        </p:nvSpPr>
        <p:spPr>
          <a:xfrm>
            <a:off x="171450" y="2791138"/>
            <a:ext cx="8661725" cy="923330"/>
          </a:xfrm>
          <a:prstGeom prst="rect">
            <a:avLst/>
          </a:prstGeom>
          <a:noFill/>
          <a:ln w="38100">
            <a:solidFill>
              <a:srgbClr val="00A3A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L’artificialisation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 définie comme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l’altération durable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tout ou partie des fonctions écologiques d’un sol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en particulier de ses fonctions biologiques, hydriques et climatiques, ainsi que de son potentiel agronomique par son occupation ou son usage. »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30D819E-0F08-4DD1-8A40-42E9EBCD6D97}"/>
              </a:ext>
            </a:extLst>
          </p:cNvPr>
          <p:cNvGrpSpPr/>
          <p:nvPr/>
        </p:nvGrpSpPr>
        <p:grpSpPr>
          <a:xfrm>
            <a:off x="9014674" y="4484391"/>
            <a:ext cx="2628900" cy="369332"/>
            <a:chOff x="9391650" y="3714468"/>
            <a:chExt cx="2628900" cy="36933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35E8862-A1FB-45C0-B143-A5855EBBBDBD}"/>
                </a:ext>
              </a:extLst>
            </p:cNvPr>
            <p:cNvSpPr txBox="1"/>
            <p:nvPr/>
          </p:nvSpPr>
          <p:spPr>
            <a:xfrm>
              <a:off x="10306050" y="3714468"/>
              <a:ext cx="1714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Indicateurs</a:t>
              </a:r>
            </a:p>
          </p:txBody>
        </p:sp>
        <p:sp>
          <p:nvSpPr>
            <p:cNvPr id="7" name="Flèche : droite 6">
              <a:extLst>
                <a:ext uri="{FF2B5EF4-FFF2-40B4-BE49-F238E27FC236}">
                  <a16:creationId xmlns:a16="http://schemas.microsoft.com/office/drawing/2014/main" id="{6E7CCC0E-3AC7-4AF2-A77B-D104B6823D20}"/>
                </a:ext>
              </a:extLst>
            </p:cNvPr>
            <p:cNvSpPr/>
            <p:nvPr/>
          </p:nvSpPr>
          <p:spPr>
            <a:xfrm>
              <a:off x="9391650" y="3714469"/>
              <a:ext cx="838200" cy="369331"/>
            </a:xfrm>
            <a:prstGeom prst="rightArrow">
              <a:avLst/>
            </a:prstGeom>
            <a:solidFill>
              <a:srgbClr val="00A3A6"/>
            </a:solidFill>
            <a:ln>
              <a:solidFill>
                <a:srgbClr val="00A3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6115C7EE-EAAF-4CC0-AB5C-CB88A6BC1FE8}"/>
              </a:ext>
            </a:extLst>
          </p:cNvPr>
          <p:cNvSpPr txBox="1"/>
          <p:nvPr/>
        </p:nvSpPr>
        <p:spPr>
          <a:xfrm flipH="1">
            <a:off x="9458325" y="5368868"/>
            <a:ext cx="256222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FONCTION ECOLOGIQUE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71B450-B9BC-F40A-D7DF-2284982D5953}"/>
              </a:ext>
            </a:extLst>
          </p:cNvPr>
          <p:cNvSpPr txBox="1"/>
          <p:nvPr/>
        </p:nvSpPr>
        <p:spPr>
          <a:xfrm>
            <a:off x="5545802" y="798665"/>
            <a:ext cx="60977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Au sein de chaque branche se dessinent des critères relatifs à la qualification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d’une qualité d’usage du sol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: valeur agronomique, stabilité, absence de toxicité.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Ces conceptions se rapprochent parfois de la fonctionnalité des sols.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4973471-56D6-2EE8-7AC1-AFEEAEDBF964}"/>
              </a:ext>
            </a:extLst>
          </p:cNvPr>
          <p:cNvSpPr/>
          <p:nvPr/>
        </p:nvSpPr>
        <p:spPr>
          <a:xfrm>
            <a:off x="5486400" y="776177"/>
            <a:ext cx="6294474" cy="1499816"/>
          </a:xfrm>
          <a:prstGeom prst="roundRect">
            <a:avLst/>
          </a:prstGeom>
          <a:noFill/>
          <a:ln w="28575">
            <a:solidFill>
              <a:srgbClr val="00CDD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0A9F7-2698-4119-BEC7-E293430BD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Définir les fonctions, la qualité, la santé…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07F6B4-DB86-4133-84C3-5214A64774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81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8B981-6D47-065C-2BEC-C9E6CA05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75" y="176640"/>
            <a:ext cx="10705950" cy="888251"/>
          </a:xfrm>
        </p:spPr>
        <p:txBody>
          <a:bodyPr vert="horz" lIns="0" tIns="46800" rIns="91440" bIns="45720" rtlCol="0" anchor="ctr" anchorCtr="0">
            <a:noAutofit/>
          </a:bodyPr>
          <a:lstStyle/>
          <a:p>
            <a:r>
              <a:rPr lang="fr-CA" dirty="0"/>
              <a:t>Les fonctions du sol dans la littérature scientifique</a:t>
            </a:r>
            <a:br>
              <a:rPr lang="fr-CA" dirty="0"/>
            </a:br>
            <a:endParaRPr lang="fr-CA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B62196-92B4-79D5-8B67-017A98C9A5BC}"/>
              </a:ext>
            </a:extLst>
          </p:cNvPr>
          <p:cNvSpPr txBox="1"/>
          <p:nvPr/>
        </p:nvSpPr>
        <p:spPr>
          <a:xfrm>
            <a:off x="5400750" y="1929799"/>
            <a:ext cx="57704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3A6"/>
              </a:buClr>
              <a:buFont typeface="Wingdings 3" panose="05040102010807070707" pitchFamily="18" charset="2"/>
              <a:buChar char="u"/>
            </a:pPr>
            <a:r>
              <a:rPr lang="fr-CA" dirty="0"/>
              <a:t>des mots qui qualifient des </a:t>
            </a:r>
            <a:r>
              <a:rPr lang="fr-CA" b="1" dirty="0">
                <a:solidFill>
                  <a:srgbClr val="00A3A6"/>
                </a:solidFill>
              </a:rPr>
              <a:t>objets</a:t>
            </a:r>
            <a:r>
              <a:rPr lang="fr-CA" b="1" dirty="0">
                <a:solidFill>
                  <a:srgbClr val="FF0000"/>
                </a:solidFill>
              </a:rPr>
              <a:t> </a:t>
            </a:r>
            <a:r>
              <a:rPr lang="fr-CA" dirty="0">
                <a:solidFill>
                  <a:srgbClr val="000000"/>
                </a:solidFill>
              </a:rPr>
              <a:t>(</a:t>
            </a:r>
            <a:r>
              <a:rPr lang="fr-CA" i="1" dirty="0" err="1">
                <a:solidFill>
                  <a:srgbClr val="000000"/>
                </a:solidFill>
              </a:rPr>
              <a:t>nutrients</a:t>
            </a:r>
            <a:r>
              <a:rPr lang="fr-CA" dirty="0">
                <a:solidFill>
                  <a:srgbClr val="000000"/>
                </a:solidFill>
              </a:rPr>
              <a:t>, </a:t>
            </a:r>
            <a:r>
              <a:rPr lang="fr-CA" i="1" dirty="0">
                <a:solidFill>
                  <a:srgbClr val="000000"/>
                </a:solidFill>
              </a:rPr>
              <a:t>water</a:t>
            </a:r>
            <a:r>
              <a:rPr lang="fr-CA" dirty="0">
                <a:solidFill>
                  <a:srgbClr val="000000"/>
                </a:solidFill>
              </a:rPr>
              <a:t>, </a:t>
            </a:r>
            <a:r>
              <a:rPr lang="fr-CA" i="1" dirty="0" err="1">
                <a:solidFill>
                  <a:srgbClr val="000000"/>
                </a:solidFill>
              </a:rPr>
              <a:t>soil</a:t>
            </a:r>
            <a:r>
              <a:rPr lang="fr-CA" dirty="0">
                <a:solidFill>
                  <a:srgbClr val="000000"/>
                </a:solidFill>
              </a:rPr>
              <a:t>, </a:t>
            </a:r>
            <a:r>
              <a:rPr lang="fr-CA" i="1" dirty="0" err="1">
                <a:solidFill>
                  <a:srgbClr val="000000"/>
                </a:solidFill>
              </a:rPr>
              <a:t>carbon</a:t>
            </a:r>
            <a:r>
              <a:rPr lang="fr-CA" dirty="0">
                <a:solidFill>
                  <a:srgbClr val="000000"/>
                </a:solidFill>
              </a:rPr>
              <a:t>, etc.)</a:t>
            </a:r>
          </a:p>
          <a:p>
            <a:pPr>
              <a:buClr>
                <a:srgbClr val="00A3A6"/>
              </a:buClr>
            </a:pPr>
            <a:endParaRPr lang="fr-CA" dirty="0"/>
          </a:p>
          <a:p>
            <a:pPr marL="285750" indent="-285750">
              <a:buClr>
                <a:srgbClr val="00A3A6"/>
              </a:buClr>
              <a:buFont typeface="Wingdings 3" panose="05040102010807070707" pitchFamily="18" charset="2"/>
              <a:buChar char="u"/>
            </a:pPr>
            <a:r>
              <a:rPr lang="fr-CA" dirty="0">
                <a:effectLst/>
              </a:rPr>
              <a:t>des mots qui qualifient des </a:t>
            </a:r>
            <a:r>
              <a:rPr lang="fr-CA" b="1" dirty="0">
                <a:solidFill>
                  <a:srgbClr val="00A3A6"/>
                </a:solidFill>
                <a:effectLst/>
              </a:rPr>
              <a:t>actions</a:t>
            </a:r>
            <a:r>
              <a:rPr lang="fr-CA" b="1" dirty="0">
                <a:solidFill>
                  <a:srgbClr val="FF0000"/>
                </a:solidFill>
                <a:effectLst/>
              </a:rPr>
              <a:t> </a:t>
            </a:r>
            <a:r>
              <a:rPr lang="fr-CA" dirty="0">
                <a:solidFill>
                  <a:srgbClr val="000000"/>
                </a:solidFill>
                <a:effectLst/>
              </a:rPr>
              <a:t>(ex. </a:t>
            </a:r>
            <a:r>
              <a:rPr lang="fr-CA" i="1" dirty="0" err="1">
                <a:solidFill>
                  <a:srgbClr val="000000"/>
                </a:solidFill>
                <a:effectLst/>
              </a:rPr>
              <a:t>cycling</a:t>
            </a:r>
            <a:r>
              <a:rPr lang="fr-CA" dirty="0">
                <a:solidFill>
                  <a:srgbClr val="000000"/>
                </a:solidFill>
                <a:effectLst/>
              </a:rPr>
              <a:t>, </a:t>
            </a:r>
            <a:r>
              <a:rPr lang="fr-CA" i="1" dirty="0" err="1">
                <a:solidFill>
                  <a:srgbClr val="000000"/>
                </a:solidFill>
                <a:effectLst/>
              </a:rPr>
              <a:t>regulation</a:t>
            </a:r>
            <a:r>
              <a:rPr lang="fr-CA" dirty="0">
                <a:solidFill>
                  <a:srgbClr val="000000"/>
                </a:solidFill>
                <a:effectLst/>
              </a:rPr>
              <a:t>, </a:t>
            </a:r>
            <a:r>
              <a:rPr lang="fr-CA" i="1" dirty="0" err="1">
                <a:solidFill>
                  <a:srgbClr val="000000"/>
                </a:solidFill>
                <a:effectLst/>
              </a:rPr>
              <a:t>storage</a:t>
            </a:r>
            <a:r>
              <a:rPr lang="fr-CA" dirty="0">
                <a:solidFill>
                  <a:srgbClr val="000000"/>
                </a:solidFill>
                <a:effectLst/>
              </a:rPr>
              <a:t>, </a:t>
            </a:r>
            <a:r>
              <a:rPr lang="fr-CA" i="1" dirty="0">
                <a:solidFill>
                  <a:srgbClr val="000000"/>
                </a:solidFill>
                <a:effectLst/>
              </a:rPr>
              <a:t>production</a:t>
            </a:r>
            <a:r>
              <a:rPr lang="fr-CA" dirty="0">
                <a:solidFill>
                  <a:srgbClr val="000000"/>
                </a:solidFill>
                <a:effectLst/>
              </a:rPr>
              <a:t>, </a:t>
            </a:r>
            <a:r>
              <a:rPr lang="fr-CA" i="1" dirty="0" err="1">
                <a:solidFill>
                  <a:srgbClr val="000000"/>
                </a:solidFill>
                <a:effectLst/>
              </a:rPr>
              <a:t>sequestration</a:t>
            </a:r>
            <a:r>
              <a:rPr lang="fr-CA" dirty="0">
                <a:solidFill>
                  <a:srgbClr val="000000"/>
                </a:solidFill>
                <a:effectLst/>
              </a:rPr>
              <a:t>, etc.)</a:t>
            </a:r>
          </a:p>
          <a:p>
            <a:pPr marL="285750" indent="-285750">
              <a:buClr>
                <a:srgbClr val="00A3A6"/>
              </a:buClr>
              <a:buFont typeface="Wingdings 3" panose="05040102010807070707" pitchFamily="18" charset="2"/>
              <a:buChar char="u"/>
            </a:pPr>
            <a:endParaRPr lang="fr-CA" dirty="0">
              <a:effectLst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8B7772-4396-08A8-A132-7ECD5415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0" y="1407862"/>
            <a:ext cx="4159631" cy="404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35FD47C-02EF-4295-A9F4-A30FF384CEFC}"/>
              </a:ext>
            </a:extLst>
          </p:cNvPr>
          <p:cNvSpPr txBox="1"/>
          <p:nvPr/>
        </p:nvSpPr>
        <p:spPr>
          <a:xfrm>
            <a:off x="3162300" y="751054"/>
            <a:ext cx="534248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Analyse de ~150  articles traitant des fonctions des sols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4CFC136-DDDE-4BC9-8099-4F5041B1B30C}"/>
              </a:ext>
            </a:extLst>
          </p:cNvPr>
          <p:cNvGrpSpPr/>
          <p:nvPr/>
        </p:nvGrpSpPr>
        <p:grpSpPr>
          <a:xfrm>
            <a:off x="6162675" y="3684125"/>
            <a:ext cx="3914775" cy="1455744"/>
            <a:chOff x="6162675" y="3684125"/>
            <a:chExt cx="3914775" cy="1455744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FAFE0DD-A78F-4378-A77C-521DB3CED804}"/>
                </a:ext>
              </a:extLst>
            </p:cNvPr>
            <p:cNvSpPr txBox="1"/>
            <p:nvPr/>
          </p:nvSpPr>
          <p:spPr>
            <a:xfrm>
              <a:off x="6162675" y="4493538"/>
              <a:ext cx="3914775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Une </a:t>
              </a:r>
              <a:r>
                <a:rPr lang="fr-FR" b="1" dirty="0"/>
                <a:t>fonction écologique </a:t>
              </a:r>
              <a:r>
                <a:rPr lang="fr-FR" dirty="0"/>
                <a:t>est définie comme une </a:t>
              </a:r>
              <a:r>
                <a:rPr lang="fr-FR" b="1" dirty="0"/>
                <a:t>action</a:t>
              </a:r>
              <a:r>
                <a:rPr lang="fr-FR" dirty="0"/>
                <a:t> sur un </a:t>
              </a:r>
              <a:r>
                <a:rPr lang="fr-FR" b="1" dirty="0"/>
                <a:t>objet</a:t>
              </a:r>
            </a:p>
          </p:txBody>
        </p:sp>
        <p:sp>
          <p:nvSpPr>
            <p:cNvPr id="10" name="Flèche : bas 9">
              <a:extLst>
                <a:ext uri="{FF2B5EF4-FFF2-40B4-BE49-F238E27FC236}">
                  <a16:creationId xmlns:a16="http://schemas.microsoft.com/office/drawing/2014/main" id="{2DF7CDE2-16F3-41EB-848D-0367A5E148A1}"/>
                </a:ext>
              </a:extLst>
            </p:cNvPr>
            <p:cNvSpPr/>
            <p:nvPr/>
          </p:nvSpPr>
          <p:spPr>
            <a:xfrm>
              <a:off x="7943850" y="3684125"/>
              <a:ext cx="257175" cy="601791"/>
            </a:xfrm>
            <a:prstGeom prst="downArrow">
              <a:avLst/>
            </a:prstGeom>
            <a:solidFill>
              <a:srgbClr val="00A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007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3802</TotalTime>
  <Words>1842</Words>
  <Application>Microsoft Office PowerPoint</Application>
  <PresentationFormat>Grand écran</PresentationFormat>
  <Paragraphs>324</Paragraphs>
  <Slides>27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Raleway</vt:lpstr>
      <vt:lpstr>Sofia Sans Extra Condensed</vt:lpstr>
      <vt:lpstr>Wingdings</vt:lpstr>
      <vt:lpstr>Wingdings 2</vt:lpstr>
      <vt:lpstr>Wingdings 3</vt:lpstr>
      <vt:lpstr>Thème Office</vt:lpstr>
      <vt:lpstr>Préserver la Qualité des sols :  vers un référentiel d’indicateurs</vt:lpstr>
      <vt:lpstr>Méthodes de l’étude</vt:lpstr>
      <vt:lpstr>En guise d’introduction : les sols, l’artificialisation, les indicateurs…</vt:lpstr>
      <vt:lpstr>Les sols, multifonctionnels, …mais dégradés</vt:lpstr>
      <vt:lpstr>L’indicateur: un classique du droit et des politiques publiques</vt:lpstr>
      <vt:lpstr>L’indicateur: un classique</vt:lpstr>
      <vt:lpstr>Artificialiser, c’est dégrader</vt:lpstr>
      <vt:lpstr>Définir les fonctions, la qualité, la santé…</vt:lpstr>
      <vt:lpstr>Les fonctions du sol dans la littérature scientifique </vt:lpstr>
      <vt:lpstr>Six fonctions (et 8 sous-fonctions) des sols </vt:lpstr>
      <vt:lpstr>Fonctions des sols, qualité et santé</vt:lpstr>
      <vt:lpstr>Identifier des indicateurs…</vt:lpstr>
      <vt:lpstr>Un défi : s’accorder entre parties prenantes sur ce que les sols sont, font, valent et devraient être</vt:lpstr>
      <vt:lpstr>Co-construire conjointement un système d’indication, entre acteurs et experts scientifiques</vt:lpstr>
      <vt:lpstr>Des indicateurs de fonctions écologiques</vt:lpstr>
      <vt:lpstr>Des indicateurs « idéaux » pour caractériser des fonctions</vt:lpstr>
      <vt:lpstr>Valeurs de référence : des valeurs d’existence, des seuils et des niveaux d’opérationnalité</vt:lpstr>
      <vt:lpstr>Des valeurs de référence pour les indicateurs : des  valeurs d’existence pour évaluer la qualité</vt:lpstr>
      <vt:lpstr>Des valeurs de référence pour les indicateurs : des  valeurs seuils pour évaluer la santé</vt:lpstr>
      <vt:lpstr>Des indicateurs opérationnels</vt:lpstr>
      <vt:lpstr>Utiliser la qualité des sols dans la gouvernance</vt:lpstr>
      <vt:lpstr>Des raisonnements centrés sur le foncier plus que sur les sols</vt:lpstr>
      <vt:lpstr>Les indicateurs scientifiques ont une existence socio-politique</vt:lpstr>
      <vt:lpstr>Pour conclure…</vt:lpstr>
      <vt:lpstr>Messages à emporter</vt:lpstr>
      <vt:lpstr>Pour en savoir plus sur l’étude IndiQuaSols</vt:lpstr>
      <vt:lpstr>Merci pour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>Isabelle Cousin</cp:lastModifiedBy>
  <cp:revision>223</cp:revision>
  <cp:lastPrinted>2024-09-19T09:08:56Z</cp:lastPrinted>
  <dcterms:created xsi:type="dcterms:W3CDTF">2019-12-11T10:12:20Z</dcterms:created>
  <dcterms:modified xsi:type="dcterms:W3CDTF">2026-01-06T13:41:57Z</dcterms:modified>
</cp:coreProperties>
</file>