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Livvic" pitchFamily="2" charset="0"/>
      <p:regular r:id="rId13"/>
      <p:bold r:id="rId14"/>
      <p:italic r:id="rId15"/>
      <p:boldItalic r:id="rId16"/>
    </p:embeddedFont>
    <p:embeddedFont>
      <p:font typeface="Nunito"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8" autoAdjust="0"/>
  </p:normalViewPr>
  <p:slideViewPr>
    <p:cSldViewPr snapToGrid="0">
      <p:cViewPr varScale="1">
        <p:scale>
          <a:sx n="45" d="100"/>
          <a:sy n="45" d="100"/>
        </p:scale>
        <p:origin x="140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a9b8cf3bec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Intérêt du réseau, partager sur ce qui fonctionne ou non, toucher une communauté plus vaste, travailler à </a:t>
            </a:r>
            <a:r>
              <a:rPr lang="fr-FR"/>
              <a:t>différentes échelles, </a:t>
            </a:r>
            <a:r>
              <a:rPr lang="fr-FR" dirty="0"/>
              <a:t>optimiser ressources (aller plus loin que seul), favoriser rencontre entre acteurs</a:t>
            </a:r>
            <a:r>
              <a:rPr lang="fr-FR"/>
              <a:t>/communautés, </a:t>
            </a:r>
            <a:endParaRPr dirty="0"/>
          </a:p>
        </p:txBody>
      </p:sp>
      <p:sp>
        <p:nvSpPr>
          <p:cNvPr id="78" name="Google Shape;78;g3a9b8cf3bec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a9b8cf3be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Intérêt des 4 réseaux pour toucher les différents types d’acteurs, évènement rassembleur plutôt que plusieurs évènements « concurrents »</a:t>
            </a:r>
            <a:endParaRPr dirty="0"/>
          </a:p>
        </p:txBody>
      </p:sp>
      <p:sp>
        <p:nvSpPr>
          <p:cNvPr id="86" name="Google Shape;86;g3a9b8cf3be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a9b8cf3be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None/>
            </a:pPr>
            <a:r>
              <a:rPr lang="fr-FR" sz="1300">
                <a:solidFill>
                  <a:srgbClr val="444041"/>
                </a:solidFill>
                <a:highlight>
                  <a:srgbClr val="FFFFFF"/>
                </a:highlight>
              </a:rPr>
              <a:t>Au dela de l’organisation des JMS dont vous goûter les fruits aujourd’hui et depuis hier pour certains d’entre vous,</a:t>
            </a:r>
            <a:endParaRPr sz="1300">
              <a:solidFill>
                <a:srgbClr val="444041"/>
              </a:solidFill>
              <a:highlight>
                <a:srgbClr val="FFFFFF"/>
              </a:highlight>
            </a:endParaRPr>
          </a:p>
          <a:p>
            <a:pPr marL="0" lvl="0" indent="0" algn="just" rtl="0">
              <a:lnSpc>
                <a:spcPct val="100000"/>
              </a:lnSpc>
              <a:spcBef>
                <a:spcPts val="800"/>
              </a:spcBef>
              <a:spcAft>
                <a:spcPts val="0"/>
              </a:spcAft>
              <a:buNone/>
            </a:pPr>
            <a:r>
              <a:rPr lang="fr-FR" sz="1300">
                <a:solidFill>
                  <a:srgbClr val="444041"/>
                </a:solidFill>
                <a:highlight>
                  <a:srgbClr val="FFFFFF"/>
                </a:highlight>
              </a:rPr>
              <a:t>une autre illustration de la coopération entre nos réseaux est la plateforme collaborative e-Sol dont la genèse a été déterminante dans la structuration de nos collaborations</a:t>
            </a:r>
            <a:endParaRPr sz="1300">
              <a:solidFill>
                <a:srgbClr val="444041"/>
              </a:solidFill>
              <a:highlight>
                <a:srgbClr val="FFFFFF"/>
              </a:highlight>
            </a:endParaRPr>
          </a:p>
          <a:p>
            <a:pPr marL="0" lvl="0" indent="0" algn="just" rtl="0">
              <a:lnSpc>
                <a:spcPct val="100000"/>
              </a:lnSpc>
              <a:spcBef>
                <a:spcPts val="800"/>
              </a:spcBef>
              <a:spcAft>
                <a:spcPts val="0"/>
              </a:spcAft>
              <a:buNone/>
            </a:pPr>
            <a:r>
              <a:rPr lang="fr-FR" sz="1300">
                <a:solidFill>
                  <a:srgbClr val="444041"/>
                </a:solidFill>
                <a:highlight>
                  <a:srgbClr val="FFFFFF"/>
                </a:highlight>
              </a:rPr>
              <a:t>La préfiguration de cette plateforme e-Sol a été soutenue par l’ADEME et la DAAP INRAE qui avait pour objectif de massifier interactions entre acteurs </a:t>
            </a:r>
            <a:r>
              <a:rPr lang="fr-FR" sz="1300">
                <a:solidFill>
                  <a:srgbClr val="444041"/>
                </a:solidFill>
                <a:highlight>
                  <a:schemeClr val="lt1"/>
                </a:highlight>
              </a:rPr>
              <a:t>pour soutenir une gestion durable des sols, </a:t>
            </a:r>
            <a:endParaRPr sz="1300">
              <a:solidFill>
                <a:srgbClr val="444041"/>
              </a:solidFill>
              <a:highlight>
                <a:srgbClr val="FFFFFF"/>
              </a:highlight>
            </a:endParaRPr>
          </a:p>
          <a:p>
            <a:pPr marL="0" lvl="0" indent="0" algn="just" rtl="0">
              <a:lnSpc>
                <a:spcPct val="100000"/>
              </a:lnSpc>
              <a:spcBef>
                <a:spcPts val="800"/>
              </a:spcBef>
              <a:spcAft>
                <a:spcPts val="0"/>
              </a:spcAft>
              <a:buNone/>
            </a:pPr>
            <a:r>
              <a:rPr lang="fr-FR" sz="1300">
                <a:solidFill>
                  <a:srgbClr val="444041"/>
                </a:solidFill>
                <a:highlight>
                  <a:srgbClr val="FFFFFF"/>
                </a:highlight>
              </a:rPr>
              <a:t>il s’agissait de</a:t>
            </a:r>
            <a:endParaRPr sz="1300">
              <a:solidFill>
                <a:srgbClr val="444041"/>
              </a:solidFill>
              <a:highlight>
                <a:srgbClr val="FFFFFF"/>
              </a:highlight>
            </a:endParaRPr>
          </a:p>
          <a:p>
            <a:pPr marL="0" lvl="0" indent="0" algn="just" rtl="0">
              <a:lnSpc>
                <a:spcPct val="100000"/>
              </a:lnSpc>
              <a:spcBef>
                <a:spcPts val="800"/>
              </a:spcBef>
              <a:spcAft>
                <a:spcPts val="0"/>
              </a:spcAft>
              <a:buNone/>
            </a:pPr>
            <a:r>
              <a:rPr lang="fr-FR" sz="1300"/>
              <a:t>-toucher une large communauté d’acteurs</a:t>
            </a:r>
            <a:endParaRPr sz="1300"/>
          </a:p>
          <a:p>
            <a:pPr marL="0" lvl="0" indent="0" algn="just" rtl="0">
              <a:lnSpc>
                <a:spcPct val="100000"/>
              </a:lnSpc>
              <a:spcBef>
                <a:spcPts val="0"/>
              </a:spcBef>
              <a:spcAft>
                <a:spcPts val="0"/>
              </a:spcAft>
              <a:buNone/>
            </a:pPr>
            <a:r>
              <a:rPr lang="fr-FR" sz="1300"/>
              <a:t>-des compétences diversifiées</a:t>
            </a:r>
            <a:endParaRPr sz="1300"/>
          </a:p>
          <a:p>
            <a:pPr marL="0" lvl="0" indent="0" algn="just" rtl="0">
              <a:lnSpc>
                <a:spcPct val="100000"/>
              </a:lnSpc>
              <a:spcBef>
                <a:spcPts val="0"/>
              </a:spcBef>
              <a:spcAft>
                <a:spcPts val="0"/>
              </a:spcAft>
              <a:buNone/>
            </a:pPr>
            <a:r>
              <a:rPr lang="fr-FR" sz="1300"/>
              <a:t>-favoriser l’interconnaissance</a:t>
            </a:r>
            <a:endParaRPr sz="1300"/>
          </a:p>
          <a:p>
            <a:pPr marL="0" lvl="0" indent="0" algn="just" rtl="0">
              <a:lnSpc>
                <a:spcPct val="100000"/>
              </a:lnSpc>
              <a:spcBef>
                <a:spcPts val="0"/>
              </a:spcBef>
              <a:spcAft>
                <a:spcPts val="0"/>
              </a:spcAft>
              <a:buNone/>
            </a:pPr>
            <a:r>
              <a:rPr lang="fr-FR" sz="1300"/>
              <a:t>-identifier les besoins et motivations</a:t>
            </a:r>
            <a:endParaRPr sz="1300"/>
          </a:p>
          <a:p>
            <a:pPr marL="0" lvl="0" indent="0" algn="just" rtl="0">
              <a:lnSpc>
                <a:spcPct val="100000"/>
              </a:lnSpc>
              <a:spcBef>
                <a:spcPts val="0"/>
              </a:spcBef>
              <a:spcAft>
                <a:spcPts val="0"/>
              </a:spcAft>
              <a:buNone/>
            </a:pPr>
            <a:endParaRPr sz="1300"/>
          </a:p>
          <a:p>
            <a:pPr marL="0" lvl="0" indent="0" algn="just" rtl="0">
              <a:lnSpc>
                <a:spcPct val="100000"/>
              </a:lnSpc>
              <a:spcBef>
                <a:spcPts val="0"/>
              </a:spcBef>
              <a:spcAft>
                <a:spcPts val="0"/>
              </a:spcAft>
              <a:buNone/>
            </a:pPr>
            <a:r>
              <a:rPr lang="fr-FR" sz="1300"/>
              <a:t>c’est ainsi qu’ont été progressivement gravies les marches d’activation de la coopération comme l’illustre ce schéma </a:t>
            </a:r>
            <a:endParaRPr sz="1300"/>
          </a:p>
          <a:p>
            <a:pPr marL="0" lvl="0" indent="0" algn="just" rtl="0">
              <a:lnSpc>
                <a:spcPct val="100000"/>
              </a:lnSpc>
              <a:spcBef>
                <a:spcPts val="0"/>
              </a:spcBef>
              <a:spcAft>
                <a:spcPts val="0"/>
              </a:spcAft>
              <a:buNone/>
            </a:pPr>
            <a:r>
              <a:rPr lang="fr-FR" sz="1300"/>
              <a:t>pour sensibiliser, encourager à l’engagement et rendre actifs</a:t>
            </a:r>
            <a:endParaRPr sz="1300"/>
          </a:p>
          <a:p>
            <a:pPr marL="0" lvl="0" indent="0" algn="just" rtl="0">
              <a:lnSpc>
                <a:spcPct val="100000"/>
              </a:lnSpc>
              <a:spcBef>
                <a:spcPts val="0"/>
              </a:spcBef>
              <a:spcAft>
                <a:spcPts val="0"/>
              </a:spcAft>
              <a:buNone/>
            </a:pPr>
            <a:r>
              <a:rPr lang="fr-FR" sz="1300"/>
              <a:t>et pour in fine aboutir un petit groupe de pro-actifs </a:t>
            </a:r>
            <a:endParaRPr sz="1300"/>
          </a:p>
          <a:p>
            <a:pPr marL="0" lvl="0" indent="0" algn="l" rtl="0">
              <a:lnSpc>
                <a:spcPct val="115000"/>
              </a:lnSpc>
              <a:spcBef>
                <a:spcPts val="0"/>
              </a:spcBef>
              <a:spcAft>
                <a:spcPts val="0"/>
              </a:spcAft>
              <a:buNone/>
            </a:pPr>
            <a:endParaRPr sz="1300">
              <a:solidFill>
                <a:srgbClr val="444041"/>
              </a:solidFill>
              <a:highlight>
                <a:srgbClr val="FFFFFF"/>
              </a:highlight>
              <a:latin typeface="Nunito"/>
              <a:ea typeface="Nunito"/>
              <a:cs typeface="Nunito"/>
              <a:sym typeface="Nunito"/>
            </a:endParaRPr>
          </a:p>
          <a:p>
            <a:pPr marL="0" lvl="0" indent="0" algn="l" rtl="0">
              <a:lnSpc>
                <a:spcPct val="115000"/>
              </a:lnSpc>
              <a:spcBef>
                <a:spcPts val="800"/>
              </a:spcBef>
              <a:spcAft>
                <a:spcPts val="0"/>
              </a:spcAft>
              <a:buNone/>
            </a:pPr>
            <a:endParaRPr sz="1300">
              <a:solidFill>
                <a:srgbClr val="444041"/>
              </a:solidFill>
              <a:highlight>
                <a:srgbClr val="FFFFFF"/>
              </a:highlight>
              <a:latin typeface="Nunito"/>
              <a:ea typeface="Nunito"/>
              <a:cs typeface="Nunito"/>
              <a:sym typeface="Nunito"/>
            </a:endParaRPr>
          </a:p>
          <a:p>
            <a:pPr marL="0" lvl="0" indent="0" algn="l" rtl="0">
              <a:lnSpc>
                <a:spcPct val="115000"/>
              </a:lnSpc>
              <a:spcBef>
                <a:spcPts val="800"/>
              </a:spcBef>
              <a:spcAft>
                <a:spcPts val="0"/>
              </a:spcAft>
              <a:buNone/>
            </a:pPr>
            <a:r>
              <a:rPr lang="fr-FR" sz="1300">
                <a:solidFill>
                  <a:srgbClr val="444041"/>
                </a:solidFill>
                <a:highlight>
                  <a:srgbClr val="FFFFFF"/>
                </a:highlight>
                <a:latin typeface="Nunito"/>
                <a:ea typeface="Nunito"/>
                <a:cs typeface="Nunito"/>
                <a:sym typeface="Nunito"/>
              </a:rPr>
              <a:t>proactif.ves </a:t>
            </a:r>
            <a:endParaRPr sz="1300">
              <a:solidFill>
                <a:srgbClr val="444041"/>
              </a:solidFill>
              <a:highlight>
                <a:srgbClr val="FFFFFF"/>
              </a:highlight>
              <a:latin typeface="Nunito"/>
              <a:ea typeface="Nunito"/>
              <a:cs typeface="Nunito"/>
              <a:sym typeface="Nunito"/>
            </a:endParaRPr>
          </a:p>
          <a:p>
            <a:pPr marL="0" lvl="0" indent="0" algn="l" rtl="0">
              <a:lnSpc>
                <a:spcPct val="115000"/>
              </a:lnSpc>
              <a:spcBef>
                <a:spcPts val="800"/>
              </a:spcBef>
              <a:spcAft>
                <a:spcPts val="0"/>
              </a:spcAft>
              <a:buNone/>
            </a:pPr>
            <a:endParaRPr sz="1300">
              <a:solidFill>
                <a:srgbClr val="444041"/>
              </a:solidFill>
              <a:highlight>
                <a:srgbClr val="FFFFFF"/>
              </a:highlight>
              <a:latin typeface="Nunito"/>
              <a:ea typeface="Nunito"/>
              <a:cs typeface="Nunito"/>
              <a:sym typeface="Nunito"/>
            </a:endParaRPr>
          </a:p>
          <a:p>
            <a:pPr marL="0" lvl="0" indent="0" algn="l" rtl="0">
              <a:lnSpc>
                <a:spcPct val="115000"/>
              </a:lnSpc>
              <a:spcBef>
                <a:spcPts val="800"/>
              </a:spcBef>
              <a:spcAft>
                <a:spcPts val="0"/>
              </a:spcAft>
              <a:buNone/>
            </a:pPr>
            <a:r>
              <a:rPr lang="fr-FR" sz="1300">
                <a:solidFill>
                  <a:srgbClr val="444041"/>
                </a:solidFill>
                <a:highlight>
                  <a:srgbClr val="FFFFFF"/>
                </a:highlight>
                <a:latin typeface="Nunito"/>
                <a:ea typeface="Nunito"/>
                <a:cs typeface="Nunito"/>
                <a:sym typeface="Nunito"/>
              </a:rPr>
              <a:t>- ceux qui proposent, impulsent : 1 à 5%</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80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réactif.ves - ceux qui font et répondent aux propositions : 10 à 50%</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observateurices / inactifs.ives - ceux qu'on ne voient pas: 50 à 90%</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personnes hors du groupe</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u="sng">
                <a:solidFill>
                  <a:srgbClr val="444041"/>
                </a:solidFill>
                <a:highlight>
                  <a:srgbClr val="FFFFFF"/>
                </a:highlight>
                <a:latin typeface="Nunito"/>
                <a:ea typeface="Nunito"/>
                <a:cs typeface="Nunito"/>
                <a:sym typeface="Nunito"/>
              </a:rPr>
              <a:t>Compléments d'explications :</a:t>
            </a:r>
            <a:endParaRPr sz="1300" u="sng">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 Cette typologie correspond à une posture, un niveau d'implication dans un projet/une structure, cela ne définit pas les personnes en tant que telles. La plupart des gens sont proactifs ou actifs dans certains groupes, observateurs ou inactifs dans d'autres.</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Cette posture peut évoluer et il est important de permettre cette évolution et l'oxygénation de groupe.</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Le rôle d'un.e animateur.ice est de faciliter l'implication et donc la circulation sur cet escalier-là : pouvoir monter facilement (s'impliquer plus) mais aussi descendre (diminuer son implication voire sortir du groupe).</a:t>
            </a:r>
            <a:endParaRPr sz="1300">
              <a:solidFill>
                <a:srgbClr val="444041"/>
              </a:solidFill>
              <a:highlight>
                <a:srgbClr val="FFFFFF"/>
              </a:highlight>
              <a:latin typeface="Nunito"/>
              <a:ea typeface="Nunito"/>
              <a:cs typeface="Nunito"/>
              <a:sym typeface="Nunito"/>
            </a:endParaRPr>
          </a:p>
          <a:p>
            <a:pPr marL="457200" lvl="0" indent="0" algn="l" rtl="0">
              <a:lnSpc>
                <a:spcPct val="115000"/>
              </a:lnSpc>
              <a:spcBef>
                <a:spcPts val="800"/>
              </a:spcBef>
              <a:spcAft>
                <a:spcPts val="0"/>
              </a:spcAft>
              <a:buNone/>
            </a:pPr>
            <a:endParaRPr sz="1100"/>
          </a:p>
          <a:p>
            <a:pPr marL="457200" lvl="0" indent="-311150" algn="l" rtl="0">
              <a:lnSpc>
                <a:spcPct val="115000"/>
              </a:lnSpc>
              <a:spcBef>
                <a:spcPts val="80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 Expliquer les ratios pour chaque niveau d'implication : dans un groupe qui fonctionne bien, ce sera plutôt le ratio haut.</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&gt; La 1ère façon de favoriser l'implication est d'augmenter la taille du groupe (si 1O% de réactifs et de proactifs, plus il y a de personnes dans un groupe plus il y a de chance d'avoir des pro-actifs et réactifs)</a:t>
            </a:r>
            <a:endParaRPr sz="1300">
              <a:solidFill>
                <a:srgbClr val="444041"/>
              </a:solidFill>
              <a:highlight>
                <a:srgbClr val="FFFFFF"/>
              </a:highlight>
              <a:latin typeface="Nunito"/>
              <a:ea typeface="Nunito"/>
              <a:cs typeface="Nunito"/>
              <a:sym typeface="Nunito"/>
            </a:endParaRPr>
          </a:p>
          <a:p>
            <a:pPr marL="457200" lvl="0" indent="-311150" algn="l" rtl="0">
              <a:lnSpc>
                <a:spcPct val="115000"/>
              </a:lnSpc>
              <a:spcBef>
                <a:spcPts val="0"/>
              </a:spcBef>
              <a:spcAft>
                <a:spcPts val="0"/>
              </a:spcAft>
              <a:buClr>
                <a:srgbClr val="444041"/>
              </a:buClr>
              <a:buSzPts val="1300"/>
              <a:buFont typeface="Nunito"/>
              <a:buChar char="●"/>
            </a:pPr>
            <a:r>
              <a:rPr lang="fr-FR" sz="1300">
                <a:solidFill>
                  <a:srgbClr val="444041"/>
                </a:solidFill>
                <a:highlight>
                  <a:srgbClr val="FFFFFF"/>
                </a:highlight>
                <a:latin typeface="Nunito"/>
                <a:ea typeface="Nunito"/>
                <a:cs typeface="Nunito"/>
                <a:sym typeface="Nunito"/>
              </a:rPr>
              <a:t>&gt; les observateurices et inactif.ives sont difficiles à distinguer : comme ielles ne répondent pas, on peut avoir tendance à ne plus leur envoyer les infos. Cela les empêche de monter sur l'escalier.</a:t>
            </a:r>
            <a:endParaRPr sz="1300">
              <a:solidFill>
                <a:srgbClr val="444041"/>
              </a:solidFill>
              <a:highlight>
                <a:srgbClr val="FFFFFF"/>
              </a:highlight>
              <a:latin typeface="Nunito"/>
              <a:ea typeface="Nunito"/>
              <a:cs typeface="Nunito"/>
              <a:sym typeface="Nunito"/>
            </a:endParaRPr>
          </a:p>
          <a:p>
            <a:pPr marL="0" lvl="0" indent="0" algn="l" rtl="0">
              <a:spcBef>
                <a:spcPts val="800"/>
              </a:spcBef>
              <a:spcAft>
                <a:spcPts val="0"/>
              </a:spcAft>
              <a:buNone/>
            </a:pPr>
            <a:r>
              <a:rPr lang="fr-FR" sz="1400">
                <a:highlight>
                  <a:srgbClr val="FFFF00"/>
                </a:highlight>
              </a:rPr>
              <a:t>Explication du schéma (en description de la dia) </a:t>
            </a:r>
            <a:br>
              <a:rPr lang="fr-FR" sz="1400">
                <a:highlight>
                  <a:srgbClr val="FFFF00"/>
                </a:highlight>
              </a:rPr>
            </a:br>
            <a:r>
              <a:rPr lang="fr-FR" sz="1400">
                <a:highlight>
                  <a:srgbClr val="FFFF00"/>
                </a:highlight>
              </a:rPr>
              <a:t>+ vidéo = https://videos.yeswiki.net/w/pCXH6Za5sLtU9hkxby2PVP</a:t>
            </a:r>
            <a:endParaRPr sz="1300">
              <a:solidFill>
                <a:srgbClr val="444041"/>
              </a:solidFill>
              <a:highlight>
                <a:srgbClr val="FFFFFF"/>
              </a:highlight>
              <a:latin typeface="Nunito"/>
              <a:ea typeface="Nunito"/>
              <a:cs typeface="Nunito"/>
              <a:sym typeface="Nunito"/>
            </a:endParaRPr>
          </a:p>
          <a:p>
            <a:pPr marL="0" lvl="0" indent="0" algn="l" rtl="0">
              <a:spcBef>
                <a:spcPts val="0"/>
              </a:spcBef>
              <a:spcAft>
                <a:spcPts val="0"/>
              </a:spcAft>
              <a:buNone/>
            </a:pPr>
            <a:endParaRPr/>
          </a:p>
        </p:txBody>
      </p:sp>
      <p:sp>
        <p:nvSpPr>
          <p:cNvPr id="96" name="Google Shape;96;g3a9b8cf3be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a9b8cf3be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des participants issus des 4 réseaux ont contribué à cette étude de préfiguration de 2020 à 2022</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fr-FR"/>
              <a:t>je ne vais pas les commenter, mais vous voyez à droite quelques indicateurs chiffrés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fr-FR"/>
              <a:t>nous sommes allés voir ce qui se faisait avec un benchmarking de plateformes et sites web existants et traitant des sols mais aussi originale pour leur approche collaborative comme c’est le cas pour la Fabrique des Mobilités portée par l’ADEME</a:t>
            </a:r>
            <a:endParaRPr/>
          </a:p>
          <a:p>
            <a:pPr marL="0" lvl="0" indent="0" algn="l" rtl="0">
              <a:spcBef>
                <a:spcPts val="0"/>
              </a:spcBef>
              <a:spcAft>
                <a:spcPts val="0"/>
              </a:spcAft>
              <a:buClr>
                <a:schemeClr val="dk1"/>
              </a:buClr>
              <a:buSzPts val="1100"/>
              <a:buFont typeface="Arial"/>
              <a:buNone/>
            </a:pPr>
            <a:r>
              <a:rPr lang="fr-FR"/>
              <a:t>une analyse des besoins été conduite par une synthèse de d’enquêtes, un travail en  ateliers collaboratifs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fr-FR"/>
              <a:t>3 cas d’études ont été testés pour évaluer la faisabilité de diverses formes d’interactions</a:t>
            </a:r>
            <a:endParaRPr/>
          </a:p>
          <a:p>
            <a:pPr marL="0" lvl="0" indent="0" algn="l" rtl="0">
              <a:spcBef>
                <a:spcPts val="0"/>
              </a:spcBef>
              <a:spcAft>
                <a:spcPts val="0"/>
              </a:spcAft>
              <a:buClr>
                <a:schemeClr val="dk1"/>
              </a:buClr>
              <a:buSzPts val="1100"/>
              <a:buFont typeface="Arial"/>
              <a:buNone/>
            </a:pPr>
            <a:r>
              <a:rPr lang="fr-FR"/>
              <a:t>-espace de discussion sur le sujet du ZAN</a:t>
            </a:r>
            <a:endParaRPr/>
          </a:p>
          <a:p>
            <a:pPr marL="0" lvl="0" indent="0" algn="l" rtl="0">
              <a:spcBef>
                <a:spcPts val="0"/>
              </a:spcBef>
              <a:spcAft>
                <a:spcPts val="0"/>
              </a:spcAft>
              <a:buClr>
                <a:schemeClr val="dk1"/>
              </a:buClr>
              <a:buSzPts val="1100"/>
              <a:buFont typeface="Arial"/>
              <a:buNone/>
            </a:pPr>
            <a:r>
              <a:rPr lang="fr-FR"/>
              <a:t>-partage et réutilisation de données sols acquises sur un territoire à enjeu eau</a:t>
            </a:r>
            <a:endParaRPr/>
          </a:p>
          <a:p>
            <a:pPr marL="0" lvl="0" indent="0" algn="l" rtl="0">
              <a:spcBef>
                <a:spcPts val="0"/>
              </a:spcBef>
              <a:spcAft>
                <a:spcPts val="0"/>
              </a:spcAft>
              <a:buClr>
                <a:schemeClr val="dk1"/>
              </a:buClr>
              <a:buSzPts val="1100"/>
              <a:buFont typeface="Arial"/>
              <a:buNone/>
            </a:pPr>
            <a:r>
              <a:rPr lang="fr-FR"/>
              <a:t>-co-construction d’un outil numérique d’inventaire d’études de sols (evolution de Refersols)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fr-FR"/>
              <a:t>Enfin un travail de co-conception d’une solution de plateforme, a été engagé avec des ateliers collaboratifs animés selon la</a:t>
            </a:r>
            <a:endParaRPr/>
          </a:p>
          <a:p>
            <a:pPr marL="0" lvl="0" indent="0" algn="l" rtl="0">
              <a:spcBef>
                <a:spcPts val="0"/>
              </a:spcBef>
              <a:spcAft>
                <a:spcPts val="0"/>
              </a:spcAft>
              <a:buClr>
                <a:schemeClr val="dk1"/>
              </a:buClr>
              <a:buSzPts val="1100"/>
              <a:buFont typeface="Arial"/>
              <a:buNone/>
            </a:pPr>
            <a:r>
              <a:rPr lang="fr-FR"/>
              <a:t>méthode  de business Design Vianeo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fr-FR"/>
              <a:t>avec une question centrale : Comment accéder à des ressources fiables sur les sols ou partager celles dont je dispose ? </a:t>
            </a:r>
            <a:endParaRPr/>
          </a:p>
          <a:p>
            <a:pPr marL="0" lvl="0" indent="0" algn="l" rtl="0">
              <a:spcBef>
                <a:spcPts val="0"/>
              </a:spcBef>
              <a:spcAft>
                <a:spcPts val="0"/>
              </a:spcAft>
              <a:buClr>
                <a:schemeClr val="dk1"/>
              </a:buClr>
              <a:buSzPts val="1100"/>
              <a:buFont typeface="Arial"/>
              <a:buNone/>
            </a:pPr>
            <a:endParaRPr/>
          </a:p>
        </p:txBody>
      </p:sp>
      <p:sp>
        <p:nvSpPr>
          <p:cNvPr id="109" name="Google Shape;109;g3a9b8cf3be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a9b8cf3be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c’est ainsi qu’aujourd’hui un prototype de plateforme est proposé sur le site de l’AFES</a:t>
            </a:r>
            <a:endParaRPr/>
          </a:p>
        </p:txBody>
      </p:sp>
      <p:sp>
        <p:nvSpPr>
          <p:cNvPr id="120" name="Google Shape;120;g3a9b8cf3be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a9b8cf3bec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a9b8cf3bec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de la présentation">
  <p:cSld name="Titre de la présentation">
    <p:spTree>
      <p:nvGrpSpPr>
        <p:cNvPr id="1" name="Shape 14"/>
        <p:cNvGrpSpPr/>
        <p:nvPr/>
      </p:nvGrpSpPr>
      <p:grpSpPr>
        <a:xfrm>
          <a:off x="0" y="0"/>
          <a:ext cx="0" cy="0"/>
          <a:chOff x="0" y="0"/>
          <a:chExt cx="0" cy="0"/>
        </a:xfrm>
      </p:grpSpPr>
      <p:sp>
        <p:nvSpPr>
          <p:cNvPr id="15" name="Google Shape;15;p2"/>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Arial"/>
                <a:ea typeface="Arial"/>
                <a:cs typeface="Arial"/>
                <a:sym typeface="Arial"/>
              </a:defRPr>
            </a:lvl1pPr>
            <a:lvl2pPr marL="0" lvl="1" indent="0" algn="r">
              <a:spcBef>
                <a:spcPts val="0"/>
              </a:spcBef>
              <a:buNone/>
              <a:defRPr sz="1200" b="0" i="0" u="none" strike="noStrike" cap="none">
                <a:solidFill>
                  <a:schemeClr val="dk1"/>
                </a:solidFill>
                <a:latin typeface="Arial"/>
                <a:ea typeface="Arial"/>
                <a:cs typeface="Arial"/>
                <a:sym typeface="Arial"/>
              </a:defRPr>
            </a:lvl2pPr>
            <a:lvl3pPr marL="0" lvl="2" indent="0" algn="r">
              <a:spcBef>
                <a:spcPts val="0"/>
              </a:spcBef>
              <a:buNone/>
              <a:defRPr sz="1200" b="0" i="0" u="none" strike="noStrike" cap="none">
                <a:solidFill>
                  <a:schemeClr val="dk1"/>
                </a:solidFill>
                <a:latin typeface="Arial"/>
                <a:ea typeface="Arial"/>
                <a:cs typeface="Arial"/>
                <a:sym typeface="Arial"/>
              </a:defRPr>
            </a:lvl3pPr>
            <a:lvl4pPr marL="0" lvl="3" indent="0" algn="r">
              <a:spcBef>
                <a:spcPts val="0"/>
              </a:spcBef>
              <a:buNone/>
              <a:defRPr sz="1200" b="0" i="0" u="none" strike="noStrike" cap="none">
                <a:solidFill>
                  <a:schemeClr val="dk1"/>
                </a:solidFill>
                <a:latin typeface="Arial"/>
                <a:ea typeface="Arial"/>
                <a:cs typeface="Arial"/>
                <a:sym typeface="Arial"/>
              </a:defRPr>
            </a:lvl4pPr>
            <a:lvl5pPr marL="0" lvl="4" indent="0" algn="r">
              <a:spcBef>
                <a:spcPts val="0"/>
              </a:spcBef>
              <a:buNone/>
              <a:defRPr sz="1200" b="0" i="0" u="none" strike="noStrike" cap="none">
                <a:solidFill>
                  <a:schemeClr val="dk1"/>
                </a:solidFill>
                <a:latin typeface="Arial"/>
                <a:ea typeface="Arial"/>
                <a:cs typeface="Arial"/>
                <a:sym typeface="Arial"/>
              </a:defRPr>
            </a:lvl5pPr>
            <a:lvl6pPr marL="0" lvl="5" indent="0" algn="r">
              <a:spcBef>
                <a:spcPts val="0"/>
              </a:spcBef>
              <a:buNone/>
              <a:defRPr sz="1200" b="0" i="0" u="none" strike="noStrike" cap="none">
                <a:solidFill>
                  <a:schemeClr val="dk1"/>
                </a:solidFill>
                <a:latin typeface="Arial"/>
                <a:ea typeface="Arial"/>
                <a:cs typeface="Arial"/>
                <a:sym typeface="Arial"/>
              </a:defRPr>
            </a:lvl6pPr>
            <a:lvl7pPr marL="0" lvl="6" indent="0" algn="r">
              <a:spcBef>
                <a:spcPts val="0"/>
              </a:spcBef>
              <a:buNone/>
              <a:defRPr sz="1200" b="0" i="0" u="none" strike="noStrike" cap="none">
                <a:solidFill>
                  <a:schemeClr val="dk1"/>
                </a:solidFill>
                <a:latin typeface="Arial"/>
                <a:ea typeface="Arial"/>
                <a:cs typeface="Arial"/>
                <a:sym typeface="Arial"/>
              </a:defRPr>
            </a:lvl7pPr>
            <a:lvl8pPr marL="0" lvl="7" indent="0" algn="r">
              <a:spcBef>
                <a:spcPts val="0"/>
              </a:spcBef>
              <a:buNone/>
              <a:defRPr sz="1200" b="0" i="0" u="none" strike="noStrike" cap="none">
                <a:solidFill>
                  <a:schemeClr val="dk1"/>
                </a:solidFill>
                <a:latin typeface="Arial"/>
                <a:ea typeface="Arial"/>
                <a:cs typeface="Arial"/>
                <a:sym typeface="Arial"/>
              </a:defRPr>
            </a:lvl8pPr>
            <a:lvl9pPr marL="0" lvl="8" indent="0" algn="r">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7" name="Google Shape;17;p2"/>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ivvic"/>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4273550"/>
            <a:ext cx="10515600" cy="11493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600"/>
              <a:buNone/>
              <a:defRPr sz="3600" b="1">
                <a:solidFill>
                  <a:schemeClr val="accent5"/>
                </a:solidFill>
                <a:latin typeface="Livvic"/>
                <a:ea typeface="Livvic"/>
                <a:cs typeface="Livvic"/>
                <a:sym typeface="Livv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2" descr="Une image contenant Graphique, art, symbole, Police&#10;&#10;Description générée automatiquement"/>
          <p:cNvPicPr preferRelativeResize="0"/>
          <p:nvPr/>
        </p:nvPicPr>
        <p:blipFill rotWithShape="1">
          <a:blip r:embed="rId2">
            <a:alphaModFix/>
          </a:blip>
          <a:srcRect/>
          <a:stretch/>
        </p:blipFill>
        <p:spPr>
          <a:xfrm>
            <a:off x="327774" y="6172962"/>
            <a:ext cx="536929" cy="536929"/>
          </a:xfrm>
          <a:prstGeom prst="rect">
            <a:avLst/>
          </a:prstGeom>
          <a:noFill/>
          <a:ln>
            <a:noFill/>
          </a:ln>
        </p:spPr>
      </p:pic>
      <p:pic>
        <p:nvPicPr>
          <p:cNvPr id="20" name="Google Shape;20;p2" descr="Une image contenant Graphique, Police, graphisme, logo&#10;&#10;Description générée automatiquement"/>
          <p:cNvPicPr preferRelativeResize="0"/>
          <p:nvPr/>
        </p:nvPicPr>
        <p:blipFill rotWithShape="1">
          <a:blip r:embed="rId3">
            <a:alphaModFix/>
          </a:blip>
          <a:srcRect/>
          <a:stretch/>
        </p:blipFill>
        <p:spPr>
          <a:xfrm>
            <a:off x="2958643" y="6273620"/>
            <a:ext cx="1092546" cy="339722"/>
          </a:xfrm>
          <a:prstGeom prst="rect">
            <a:avLst/>
          </a:prstGeom>
          <a:noFill/>
          <a:ln>
            <a:noFill/>
          </a:ln>
        </p:spPr>
      </p:pic>
      <p:pic>
        <p:nvPicPr>
          <p:cNvPr id="21" name="Google Shape;21;p2" descr="Une image contenant texte, capture d’écran, conception&#10;&#10;Description générée automatiquement"/>
          <p:cNvPicPr preferRelativeResize="0"/>
          <p:nvPr/>
        </p:nvPicPr>
        <p:blipFill rotWithShape="1">
          <a:blip r:embed="rId4">
            <a:alphaModFix/>
          </a:blip>
          <a:srcRect/>
          <a:stretch/>
        </p:blipFill>
        <p:spPr>
          <a:xfrm>
            <a:off x="2284015" y="6225053"/>
            <a:ext cx="486530" cy="436857"/>
          </a:xfrm>
          <a:prstGeom prst="rect">
            <a:avLst/>
          </a:prstGeom>
          <a:noFill/>
          <a:ln>
            <a:noFill/>
          </a:ln>
        </p:spPr>
      </p:pic>
      <p:pic>
        <p:nvPicPr>
          <p:cNvPr id="22" name="Google Shape;22;p2" descr="Une image contenant boîte&#10;&#10;Description générée automatiquement"/>
          <p:cNvPicPr preferRelativeResize="0"/>
          <p:nvPr/>
        </p:nvPicPr>
        <p:blipFill rotWithShape="1">
          <a:blip r:embed="rId5">
            <a:alphaModFix/>
          </a:blip>
          <a:srcRect/>
          <a:stretch/>
        </p:blipFill>
        <p:spPr>
          <a:xfrm>
            <a:off x="1052801" y="6203525"/>
            <a:ext cx="1022466" cy="722916"/>
          </a:xfrm>
          <a:prstGeom prst="rect">
            <a:avLst/>
          </a:prstGeom>
          <a:noFill/>
          <a:ln>
            <a:noFill/>
          </a:ln>
        </p:spPr>
      </p:pic>
      <p:pic>
        <p:nvPicPr>
          <p:cNvPr id="23" name="Google Shape;23;p2" descr="Une image contenant texte, capture d’écran, dessin humoristique&#10;&#10;Le contenu généré par l’IA peut être incorrect."/>
          <p:cNvPicPr preferRelativeResize="0"/>
          <p:nvPr/>
        </p:nvPicPr>
        <p:blipFill rotWithShape="1">
          <a:blip r:embed="rId6">
            <a:alphaModFix/>
          </a:blip>
          <a:srcRect/>
          <a:stretch/>
        </p:blipFill>
        <p:spPr>
          <a:xfrm>
            <a:off x="0" y="0"/>
            <a:ext cx="12192000" cy="24519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p:cSld name="Titre">
    <p:spTree>
      <p:nvGrpSpPr>
        <p:cNvPr id="1" name="Shape 24"/>
        <p:cNvGrpSpPr/>
        <p:nvPr/>
      </p:nvGrpSpPr>
      <p:grpSpPr>
        <a:xfrm>
          <a:off x="0" y="0"/>
          <a:ext cx="0" cy="0"/>
          <a:chOff x="0" y="0"/>
          <a:chExt cx="0" cy="0"/>
        </a:xfrm>
      </p:grpSpPr>
      <p:pic>
        <p:nvPicPr>
          <p:cNvPr id="25" name="Google Shape;25;p3" descr="Une image contenant arbre, plante, ciel, dessin humoristique&#10;&#10;Le contenu généré par l’IA peut être incorrect."/>
          <p:cNvPicPr preferRelativeResize="0"/>
          <p:nvPr/>
        </p:nvPicPr>
        <p:blipFill rotWithShape="1">
          <a:blip r:embed="rId2">
            <a:alphaModFix/>
          </a:blip>
          <a:srcRect t="47006" b="47201"/>
          <a:stretch/>
        </p:blipFill>
        <p:spPr>
          <a:xfrm>
            <a:off x="0" y="5858932"/>
            <a:ext cx="12192000" cy="999068"/>
          </a:xfrm>
          <a:prstGeom prst="rect">
            <a:avLst/>
          </a:prstGeom>
          <a:noFill/>
          <a:ln>
            <a:noFill/>
          </a:ln>
        </p:spPr>
      </p:pic>
      <p:sp>
        <p:nvSpPr>
          <p:cNvPr id="26" name="Google Shape;26;p3"/>
          <p:cNvSpPr txBox="1">
            <a:spLocks noGrp="1"/>
          </p:cNvSpPr>
          <p:nvPr>
            <p:ph type="title"/>
          </p:nvPr>
        </p:nvSpPr>
        <p:spPr>
          <a:xfrm>
            <a:off x="838200" y="36344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5668433"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9" name="Google Shape;29;p3"/>
          <p:cNvSpPr/>
          <p:nvPr/>
        </p:nvSpPr>
        <p:spPr>
          <a:xfrm>
            <a:off x="765255" y="6108474"/>
            <a:ext cx="3924300" cy="312737"/>
          </a:xfrm>
          <a:prstGeom prst="roundRect">
            <a:avLst>
              <a:gd name="adj" fmla="val 16667"/>
            </a:avLst>
          </a:prstGeom>
          <a:solidFill>
            <a:srgbClr val="F9AF70"/>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i="0" u="none" strike="noStrike" cap="none">
                <a:solidFill>
                  <a:schemeClr val="accent6"/>
                </a:solidFill>
                <a:latin typeface="Livvic"/>
                <a:ea typeface="Livvic"/>
                <a:cs typeface="Livvic"/>
                <a:sym typeface="Livvic"/>
              </a:rPr>
              <a:t>Journées Mondiale des Sols 2025</a:t>
            </a:r>
            <a:endParaRPr/>
          </a:p>
        </p:txBody>
      </p:sp>
      <p:grpSp>
        <p:nvGrpSpPr>
          <p:cNvPr id="30" name="Google Shape;30;p3"/>
          <p:cNvGrpSpPr/>
          <p:nvPr/>
        </p:nvGrpSpPr>
        <p:grpSpPr>
          <a:xfrm>
            <a:off x="131500" y="5997939"/>
            <a:ext cx="515345" cy="847360"/>
            <a:chOff x="544678" y="6083332"/>
            <a:chExt cx="515345" cy="847360"/>
          </a:xfrm>
        </p:grpSpPr>
        <p:sp>
          <p:nvSpPr>
            <p:cNvPr id="31" name="Google Shape;31;p3"/>
            <p:cNvSpPr/>
            <p:nvPr/>
          </p:nvSpPr>
          <p:spPr>
            <a:xfrm>
              <a:off x="544678" y="6083332"/>
              <a:ext cx="508000" cy="807043"/>
            </a:xfrm>
            <a:prstGeom prst="roundRect">
              <a:avLst>
                <a:gd name="adj" fmla="val 16667"/>
              </a:avLst>
            </a:prstGeom>
            <a:solidFill>
              <a:schemeClr val="lt1"/>
            </a:solidFill>
            <a:ln w="19050" cap="flat" cmpd="sng">
              <a:solidFill>
                <a:srgbClr val="F9AF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2" name="Google Shape;32;p3" descr="Une image contenant texte, livre, Police, affiche&#10;&#10;Description générée automatiquement"/>
            <p:cNvPicPr preferRelativeResize="0"/>
            <p:nvPr/>
          </p:nvPicPr>
          <p:blipFill rotWithShape="1">
            <a:blip r:embed="rId3">
              <a:alphaModFix/>
            </a:blip>
            <a:srcRect/>
            <a:stretch/>
          </p:blipFill>
          <p:spPr>
            <a:xfrm>
              <a:off x="552023" y="6084025"/>
              <a:ext cx="508000" cy="846667"/>
            </a:xfrm>
            <a:prstGeom prst="rect">
              <a:avLst/>
            </a:prstGeom>
            <a:noFill/>
            <a:ln>
              <a:noFill/>
            </a:ln>
          </p:spPr>
        </p:pic>
      </p:grpSp>
      <p:sp>
        <p:nvSpPr>
          <p:cNvPr id="33" name="Google Shape;33;p3"/>
          <p:cNvSpPr/>
          <p:nvPr/>
        </p:nvSpPr>
        <p:spPr>
          <a:xfrm>
            <a:off x="765255" y="6408737"/>
            <a:ext cx="4704212" cy="312737"/>
          </a:xfrm>
          <a:prstGeom prst="roundRect">
            <a:avLst>
              <a:gd name="adj" fmla="val 16667"/>
            </a:avLst>
          </a:prstGeom>
          <a:solidFill>
            <a:srgbClr val="F6E0B2"/>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0" i="0" u="none" strike="noStrike" cap="none">
                <a:solidFill>
                  <a:schemeClr val="accent6"/>
                </a:solidFill>
                <a:latin typeface="Livvic"/>
                <a:ea typeface="Livvic"/>
                <a:cs typeface="Livvic"/>
                <a:sym typeface="Livvic"/>
              </a:rPr>
              <a:t>Santé des sols : un continuum de l’urbain au rural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34"/>
        <p:cNvGrpSpPr/>
        <p:nvPr/>
      </p:nvGrpSpPr>
      <p:grpSpPr>
        <a:xfrm>
          <a:off x="0" y="0"/>
          <a:ext cx="0" cy="0"/>
          <a:chOff x="0" y="0"/>
          <a:chExt cx="0" cy="0"/>
        </a:xfrm>
      </p:grpSpPr>
      <p:pic>
        <p:nvPicPr>
          <p:cNvPr id="35" name="Google Shape;35;p4" descr="Une image contenant arbre, plante, ciel, dessin humoristique&#10;&#10;Le contenu généré par l’IA peut être incorrect."/>
          <p:cNvPicPr preferRelativeResize="0"/>
          <p:nvPr/>
        </p:nvPicPr>
        <p:blipFill rotWithShape="1">
          <a:blip r:embed="rId2">
            <a:alphaModFix/>
          </a:blip>
          <a:srcRect t="47006" b="47201"/>
          <a:stretch/>
        </p:blipFill>
        <p:spPr>
          <a:xfrm>
            <a:off x="0" y="5858932"/>
            <a:ext cx="12192000" cy="999068"/>
          </a:xfrm>
          <a:prstGeom prst="rect">
            <a:avLst/>
          </a:prstGeom>
          <a:noFill/>
          <a:ln>
            <a:noFill/>
          </a:ln>
        </p:spPr>
      </p:pic>
      <p:grpSp>
        <p:nvGrpSpPr>
          <p:cNvPr id="36" name="Google Shape;36;p4"/>
          <p:cNvGrpSpPr/>
          <p:nvPr/>
        </p:nvGrpSpPr>
        <p:grpSpPr>
          <a:xfrm>
            <a:off x="131500" y="5997939"/>
            <a:ext cx="515345" cy="847360"/>
            <a:chOff x="544678" y="6083332"/>
            <a:chExt cx="515345" cy="847360"/>
          </a:xfrm>
        </p:grpSpPr>
        <p:sp>
          <p:nvSpPr>
            <p:cNvPr id="37" name="Google Shape;37;p4"/>
            <p:cNvSpPr/>
            <p:nvPr/>
          </p:nvSpPr>
          <p:spPr>
            <a:xfrm>
              <a:off x="544678" y="6083332"/>
              <a:ext cx="508000" cy="807043"/>
            </a:xfrm>
            <a:prstGeom prst="roundRect">
              <a:avLst>
                <a:gd name="adj" fmla="val 16667"/>
              </a:avLst>
            </a:prstGeom>
            <a:solidFill>
              <a:schemeClr val="lt1"/>
            </a:solidFill>
            <a:ln w="19050" cap="flat" cmpd="sng">
              <a:solidFill>
                <a:srgbClr val="F9AF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Google Shape;38;p4" descr="Une image contenant texte, livre, Police, affiche&#10;&#10;Description générée automatiquement"/>
            <p:cNvPicPr preferRelativeResize="0"/>
            <p:nvPr/>
          </p:nvPicPr>
          <p:blipFill rotWithShape="1">
            <a:blip r:embed="rId3">
              <a:alphaModFix/>
            </a:blip>
            <a:srcRect/>
            <a:stretch/>
          </p:blipFill>
          <p:spPr>
            <a:xfrm>
              <a:off x="552023" y="6084025"/>
              <a:ext cx="508000" cy="846667"/>
            </a:xfrm>
            <a:prstGeom prst="rect">
              <a:avLst/>
            </a:prstGeom>
            <a:noFill/>
            <a:ln>
              <a:noFill/>
            </a:ln>
          </p:spPr>
        </p:pic>
      </p:grpSp>
      <p:sp>
        <p:nvSpPr>
          <p:cNvPr id="39" name="Google Shape;39;p4"/>
          <p:cNvSpPr txBox="1">
            <a:spLocks noGrp="1"/>
          </p:cNvSpPr>
          <p:nvPr>
            <p:ph type="dt" idx="10"/>
          </p:nvPr>
        </p:nvSpPr>
        <p:spPr>
          <a:xfrm>
            <a:off x="5659966"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41" name="Google Shape;41;p4"/>
          <p:cNvSpPr/>
          <p:nvPr/>
        </p:nvSpPr>
        <p:spPr>
          <a:xfrm>
            <a:off x="765255" y="6108474"/>
            <a:ext cx="3924300" cy="312737"/>
          </a:xfrm>
          <a:prstGeom prst="roundRect">
            <a:avLst>
              <a:gd name="adj" fmla="val 16667"/>
            </a:avLst>
          </a:prstGeom>
          <a:solidFill>
            <a:srgbClr val="F9AF70"/>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i="0" u="none" strike="noStrike" cap="none">
                <a:solidFill>
                  <a:schemeClr val="accent6"/>
                </a:solidFill>
                <a:latin typeface="Livvic"/>
                <a:ea typeface="Livvic"/>
                <a:cs typeface="Livvic"/>
                <a:sym typeface="Livvic"/>
              </a:rPr>
              <a:t>Journées Mondiale des Sols 2025</a:t>
            </a:r>
            <a:endParaRPr/>
          </a:p>
        </p:txBody>
      </p:sp>
      <p:sp>
        <p:nvSpPr>
          <p:cNvPr id="42" name="Google Shape;42;p4"/>
          <p:cNvSpPr/>
          <p:nvPr/>
        </p:nvSpPr>
        <p:spPr>
          <a:xfrm>
            <a:off x="765255" y="6408737"/>
            <a:ext cx="4687278" cy="312737"/>
          </a:xfrm>
          <a:prstGeom prst="roundRect">
            <a:avLst>
              <a:gd name="adj" fmla="val 16667"/>
            </a:avLst>
          </a:prstGeom>
          <a:solidFill>
            <a:srgbClr val="F6E0B2"/>
          </a:solid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0" i="0" u="none" strike="noStrike" cap="none">
                <a:solidFill>
                  <a:schemeClr val="accent6"/>
                </a:solidFill>
                <a:latin typeface="Livvic"/>
                <a:ea typeface="Livvic"/>
                <a:cs typeface="Livvic"/>
                <a:sym typeface="Livvic"/>
              </a:rPr>
              <a:t>Santé des sols : un continuum de l’urbain au rural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clusion">
  <p:cSld name="Conclusion">
    <p:spTree>
      <p:nvGrpSpPr>
        <p:cNvPr id="1" name="Shape 43"/>
        <p:cNvGrpSpPr/>
        <p:nvPr/>
      </p:nvGrpSpPr>
      <p:grpSpPr>
        <a:xfrm>
          <a:off x="0" y="0"/>
          <a:ext cx="0" cy="0"/>
          <a:chOff x="0" y="0"/>
          <a:chExt cx="0" cy="0"/>
        </a:xfrm>
      </p:grpSpPr>
      <p:sp>
        <p:nvSpPr>
          <p:cNvPr id="44" name="Google Shape;44;p5"/>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Arial"/>
                <a:ea typeface="Arial"/>
                <a:cs typeface="Arial"/>
                <a:sym typeface="Arial"/>
              </a:defRPr>
            </a:lvl1pPr>
            <a:lvl2pPr marL="0" lvl="1" indent="0" algn="r">
              <a:spcBef>
                <a:spcPts val="0"/>
              </a:spcBef>
              <a:buNone/>
              <a:defRPr sz="1200" b="0" i="0" u="none" strike="noStrike" cap="none">
                <a:solidFill>
                  <a:schemeClr val="dk1"/>
                </a:solidFill>
                <a:latin typeface="Arial"/>
                <a:ea typeface="Arial"/>
                <a:cs typeface="Arial"/>
                <a:sym typeface="Arial"/>
              </a:defRPr>
            </a:lvl2pPr>
            <a:lvl3pPr marL="0" lvl="2" indent="0" algn="r">
              <a:spcBef>
                <a:spcPts val="0"/>
              </a:spcBef>
              <a:buNone/>
              <a:defRPr sz="1200" b="0" i="0" u="none" strike="noStrike" cap="none">
                <a:solidFill>
                  <a:schemeClr val="dk1"/>
                </a:solidFill>
                <a:latin typeface="Arial"/>
                <a:ea typeface="Arial"/>
                <a:cs typeface="Arial"/>
                <a:sym typeface="Arial"/>
              </a:defRPr>
            </a:lvl3pPr>
            <a:lvl4pPr marL="0" lvl="3" indent="0" algn="r">
              <a:spcBef>
                <a:spcPts val="0"/>
              </a:spcBef>
              <a:buNone/>
              <a:defRPr sz="1200" b="0" i="0" u="none" strike="noStrike" cap="none">
                <a:solidFill>
                  <a:schemeClr val="dk1"/>
                </a:solidFill>
                <a:latin typeface="Arial"/>
                <a:ea typeface="Arial"/>
                <a:cs typeface="Arial"/>
                <a:sym typeface="Arial"/>
              </a:defRPr>
            </a:lvl4pPr>
            <a:lvl5pPr marL="0" lvl="4" indent="0" algn="r">
              <a:spcBef>
                <a:spcPts val="0"/>
              </a:spcBef>
              <a:buNone/>
              <a:defRPr sz="1200" b="0" i="0" u="none" strike="noStrike" cap="none">
                <a:solidFill>
                  <a:schemeClr val="dk1"/>
                </a:solidFill>
                <a:latin typeface="Arial"/>
                <a:ea typeface="Arial"/>
                <a:cs typeface="Arial"/>
                <a:sym typeface="Arial"/>
              </a:defRPr>
            </a:lvl5pPr>
            <a:lvl6pPr marL="0" lvl="5" indent="0" algn="r">
              <a:spcBef>
                <a:spcPts val="0"/>
              </a:spcBef>
              <a:buNone/>
              <a:defRPr sz="1200" b="0" i="0" u="none" strike="noStrike" cap="none">
                <a:solidFill>
                  <a:schemeClr val="dk1"/>
                </a:solidFill>
                <a:latin typeface="Arial"/>
                <a:ea typeface="Arial"/>
                <a:cs typeface="Arial"/>
                <a:sym typeface="Arial"/>
              </a:defRPr>
            </a:lvl6pPr>
            <a:lvl7pPr marL="0" lvl="6" indent="0" algn="r">
              <a:spcBef>
                <a:spcPts val="0"/>
              </a:spcBef>
              <a:buNone/>
              <a:defRPr sz="1200" b="0" i="0" u="none" strike="noStrike" cap="none">
                <a:solidFill>
                  <a:schemeClr val="dk1"/>
                </a:solidFill>
                <a:latin typeface="Arial"/>
                <a:ea typeface="Arial"/>
                <a:cs typeface="Arial"/>
                <a:sym typeface="Arial"/>
              </a:defRPr>
            </a:lvl7pPr>
            <a:lvl8pPr marL="0" lvl="7" indent="0" algn="r">
              <a:spcBef>
                <a:spcPts val="0"/>
              </a:spcBef>
              <a:buNone/>
              <a:defRPr sz="1200" b="0" i="0" u="none" strike="noStrike" cap="none">
                <a:solidFill>
                  <a:schemeClr val="dk1"/>
                </a:solidFill>
                <a:latin typeface="Arial"/>
                <a:ea typeface="Arial"/>
                <a:cs typeface="Arial"/>
                <a:sym typeface="Arial"/>
              </a:defRPr>
            </a:lvl8pPr>
            <a:lvl9pPr marL="0" lvl="8" indent="0" algn="r">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46" name="Google Shape;46;p5"/>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6"/>
              </a:buClr>
              <a:buSzPts val="4400"/>
              <a:buFont typeface="Livvic"/>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838200" y="4273550"/>
            <a:ext cx="10515600" cy="11493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600"/>
              <a:buNone/>
              <a:defRPr sz="3600" b="1">
                <a:solidFill>
                  <a:schemeClr val="accent5"/>
                </a:solidFill>
                <a:latin typeface="Livvic"/>
                <a:ea typeface="Livvic"/>
                <a:cs typeface="Livvic"/>
                <a:sym typeface="Livv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 name="Google Shape;48;p5" descr="Une image contenant Graphique, art, symbole, Police&#10;&#10;Description générée automatiquement"/>
          <p:cNvPicPr preferRelativeResize="0"/>
          <p:nvPr/>
        </p:nvPicPr>
        <p:blipFill rotWithShape="1">
          <a:blip r:embed="rId2">
            <a:alphaModFix/>
          </a:blip>
          <a:srcRect/>
          <a:stretch/>
        </p:blipFill>
        <p:spPr>
          <a:xfrm>
            <a:off x="327774" y="6172962"/>
            <a:ext cx="536929" cy="536929"/>
          </a:xfrm>
          <a:prstGeom prst="rect">
            <a:avLst/>
          </a:prstGeom>
          <a:noFill/>
          <a:ln>
            <a:noFill/>
          </a:ln>
        </p:spPr>
      </p:pic>
      <p:pic>
        <p:nvPicPr>
          <p:cNvPr id="49" name="Google Shape;49;p5" descr="Une image contenant Graphique, Police, graphisme, logo&#10;&#10;Description générée automatiquement"/>
          <p:cNvPicPr preferRelativeResize="0"/>
          <p:nvPr/>
        </p:nvPicPr>
        <p:blipFill rotWithShape="1">
          <a:blip r:embed="rId3">
            <a:alphaModFix/>
          </a:blip>
          <a:srcRect/>
          <a:stretch/>
        </p:blipFill>
        <p:spPr>
          <a:xfrm>
            <a:off x="2958643" y="6273620"/>
            <a:ext cx="1092546" cy="339722"/>
          </a:xfrm>
          <a:prstGeom prst="rect">
            <a:avLst/>
          </a:prstGeom>
          <a:noFill/>
          <a:ln>
            <a:noFill/>
          </a:ln>
        </p:spPr>
      </p:pic>
      <p:pic>
        <p:nvPicPr>
          <p:cNvPr id="50" name="Google Shape;50;p5" descr="Une image contenant texte, capture d’écran, conception&#10;&#10;Description générée automatiquement"/>
          <p:cNvPicPr preferRelativeResize="0"/>
          <p:nvPr/>
        </p:nvPicPr>
        <p:blipFill rotWithShape="1">
          <a:blip r:embed="rId4">
            <a:alphaModFix/>
          </a:blip>
          <a:srcRect/>
          <a:stretch/>
        </p:blipFill>
        <p:spPr>
          <a:xfrm>
            <a:off x="2284015" y="6225053"/>
            <a:ext cx="486530" cy="436857"/>
          </a:xfrm>
          <a:prstGeom prst="rect">
            <a:avLst/>
          </a:prstGeom>
          <a:noFill/>
          <a:ln>
            <a:noFill/>
          </a:ln>
        </p:spPr>
      </p:pic>
      <p:pic>
        <p:nvPicPr>
          <p:cNvPr id="51" name="Google Shape;51;p5" descr="Une image contenant boîte&#10;&#10;Description générée automatiquement"/>
          <p:cNvPicPr preferRelativeResize="0"/>
          <p:nvPr/>
        </p:nvPicPr>
        <p:blipFill rotWithShape="1">
          <a:blip r:embed="rId5">
            <a:alphaModFix/>
          </a:blip>
          <a:srcRect/>
          <a:stretch/>
        </p:blipFill>
        <p:spPr>
          <a:xfrm>
            <a:off x="1052801" y="6203525"/>
            <a:ext cx="1022466" cy="722916"/>
          </a:xfrm>
          <a:prstGeom prst="rect">
            <a:avLst/>
          </a:prstGeom>
          <a:noFill/>
          <a:ln>
            <a:noFill/>
          </a:ln>
        </p:spPr>
      </p:pic>
      <p:pic>
        <p:nvPicPr>
          <p:cNvPr id="52" name="Google Shape;52;p5" descr="Une image contenant texte, capture d’écran, dessin humoristique&#10;&#10;Le contenu généré par l’IA peut être incorrect."/>
          <p:cNvPicPr preferRelativeResize="0"/>
          <p:nvPr/>
        </p:nvPicPr>
        <p:blipFill rotWithShape="1">
          <a:blip r:embed="rId6">
            <a:alphaModFix/>
          </a:blip>
          <a:srcRect/>
          <a:stretch/>
        </p:blipFill>
        <p:spPr>
          <a:xfrm>
            <a:off x="0" y="0"/>
            <a:ext cx="12192000" cy="24519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3442"/>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6"/>
              </a:buClr>
              <a:buSzPts val="4400"/>
              <a:buFont typeface="Livvic"/>
              <a:buNone/>
              <a:defRPr sz="4400" b="1" i="0" u="none" strike="noStrike" cap="none">
                <a:solidFill>
                  <a:schemeClr val="accent6"/>
                </a:solidFill>
                <a:latin typeface="Livvic"/>
                <a:ea typeface="Livvic"/>
                <a:cs typeface="Livvic"/>
                <a:sym typeface="Livv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3" name="Google Shape;13;p1"/>
          <p:cNvSpPr txBox="1">
            <a:spLocks noGrp="1"/>
          </p:cNvSpPr>
          <p:nvPr>
            <p:ph type="body" idx="1"/>
          </p:nvPr>
        </p:nvSpPr>
        <p:spPr>
          <a:xfrm>
            <a:off x="838200" y="177059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www.gissol.fr/" TargetMode="External"/><Relationship Id="rId3" Type="http://schemas.openxmlformats.org/officeDocument/2006/relationships/image" Target="../media/image8.png"/><Relationship Id="rId7" Type="http://schemas.openxmlformats.org/officeDocument/2006/relationships/hyperlink" Target="http://www.afes.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http://www.rnest.fr/" TargetMode="External"/><Relationship Id="rId4" Type="http://schemas.openxmlformats.org/officeDocument/2006/relationships/image" Target="../media/image9.png"/><Relationship Id="rId9" Type="http://schemas.openxmlformats.org/officeDocument/2006/relationships/hyperlink" Target="http://www.sols-et-territoire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dirty="0"/>
              <a:t>Les réseaux sol en France</a:t>
            </a:r>
            <a:endParaRPr dirty="0"/>
          </a:p>
        </p:txBody>
      </p:sp>
      <p:sp>
        <p:nvSpPr>
          <p:cNvPr id="58" name="Google Shape;58;p6"/>
          <p:cNvSpPr txBox="1">
            <a:spLocks noGrp="1"/>
          </p:cNvSpPr>
          <p:nvPr>
            <p:ph type="body" idx="1"/>
          </p:nvPr>
        </p:nvSpPr>
        <p:spPr>
          <a:xfrm>
            <a:off x="838200" y="4273550"/>
            <a:ext cx="10515600" cy="11493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3600"/>
              <a:buNone/>
            </a:pPr>
            <a:r>
              <a:rPr lang="fr-FR" dirty="0"/>
              <a:t>Genèse et fonctionnement d’une coopération</a:t>
            </a:r>
            <a:endParaRPr dirty="0"/>
          </a:p>
        </p:txBody>
      </p:sp>
      <p:sp>
        <p:nvSpPr>
          <p:cNvPr id="59" name="Google Shape;59;p6"/>
          <p:cNvSpPr txBox="1">
            <a:spLocks noGrp="1"/>
          </p:cNvSpPr>
          <p:nvPr>
            <p:ph type="dt" idx="10"/>
          </p:nvPr>
        </p:nvSpPr>
        <p:spPr>
          <a:xfrm>
            <a:off x="5760862" y="635634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
        <p:nvSpPr>
          <p:cNvPr id="60" name="Google Shape;6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
        <p:nvSpPr>
          <p:cNvPr id="150" name="Google Shape;150;p15"/>
          <p:cNvSpPr txBox="1">
            <a:spLocks noGrp="1"/>
          </p:cNvSpPr>
          <p:nvPr>
            <p:ph type="title"/>
          </p:nvPr>
        </p:nvSpPr>
        <p:spPr>
          <a:xfrm>
            <a:off x="838200" y="26281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a:t>Merci de votre attention !</a:t>
            </a:r>
            <a:endParaRPr/>
          </a:p>
        </p:txBody>
      </p:sp>
      <p:sp>
        <p:nvSpPr>
          <p:cNvPr id="151" name="Google Shape;151;p15"/>
          <p:cNvSpPr txBox="1">
            <a:spLocks noGrp="1"/>
          </p:cNvSpPr>
          <p:nvPr>
            <p:ph type="body" idx="1"/>
          </p:nvPr>
        </p:nvSpPr>
        <p:spPr>
          <a:xfrm>
            <a:off x="414875" y="3850225"/>
            <a:ext cx="10515600" cy="20067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accent5"/>
              </a:buClr>
              <a:buSzPct val="100000"/>
              <a:buNone/>
            </a:pPr>
            <a:r>
              <a:rPr lang="fr-FR"/>
              <a:t>Nous contacter : </a:t>
            </a:r>
            <a:endParaRPr/>
          </a:p>
          <a:p>
            <a:pPr marL="0" lvl="0" indent="0" algn="l" rtl="0">
              <a:lnSpc>
                <a:spcPct val="90000"/>
              </a:lnSpc>
              <a:spcBef>
                <a:spcPts val="0"/>
              </a:spcBef>
              <a:spcAft>
                <a:spcPts val="0"/>
              </a:spcAft>
              <a:buClr>
                <a:schemeClr val="accent5"/>
              </a:buClr>
              <a:buSzPct val="100000"/>
              <a:buNone/>
            </a:pPr>
            <a:endParaRPr/>
          </a:p>
          <a:p>
            <a:pPr marL="457200" lvl="0" indent="-371475" algn="l" rtl="0">
              <a:lnSpc>
                <a:spcPct val="115000"/>
              </a:lnSpc>
              <a:spcBef>
                <a:spcPts val="0"/>
              </a:spcBef>
              <a:spcAft>
                <a:spcPts val="0"/>
              </a:spcAft>
              <a:buClr>
                <a:schemeClr val="dk1"/>
              </a:buClr>
              <a:buSzPct val="100000"/>
              <a:buChar char="-"/>
            </a:pPr>
            <a:r>
              <a:rPr lang="fr-FR" b="0">
                <a:solidFill>
                  <a:schemeClr val="dk1"/>
                </a:solidFill>
              </a:rPr>
              <a:t>Antonio BISPO - GIS Sol </a:t>
            </a:r>
            <a:endParaRPr b="0">
              <a:solidFill>
                <a:schemeClr val="dk1"/>
              </a:solidFill>
            </a:endParaRPr>
          </a:p>
          <a:p>
            <a:pPr marL="457200" lvl="0" indent="-371475" algn="l" rtl="0">
              <a:lnSpc>
                <a:spcPct val="115000"/>
              </a:lnSpc>
              <a:spcBef>
                <a:spcPts val="0"/>
              </a:spcBef>
              <a:spcAft>
                <a:spcPts val="0"/>
              </a:spcAft>
              <a:buClr>
                <a:schemeClr val="dk1"/>
              </a:buClr>
              <a:buSzPct val="100000"/>
              <a:buChar char="-"/>
            </a:pPr>
            <a:r>
              <a:rPr lang="fr-FR" b="0">
                <a:solidFill>
                  <a:schemeClr val="dk1"/>
                </a:solidFill>
              </a:rPr>
              <a:t>Baptiste ALGAYER - AFES </a:t>
            </a:r>
            <a:endParaRPr b="0">
              <a:solidFill>
                <a:schemeClr val="dk1"/>
              </a:solidFill>
            </a:endParaRPr>
          </a:p>
          <a:p>
            <a:pPr marL="457200" lvl="0" indent="-371475" algn="l" rtl="0">
              <a:lnSpc>
                <a:spcPct val="115000"/>
              </a:lnSpc>
              <a:spcBef>
                <a:spcPts val="0"/>
              </a:spcBef>
              <a:spcAft>
                <a:spcPts val="0"/>
              </a:spcAft>
              <a:buClr>
                <a:schemeClr val="dk1"/>
              </a:buClr>
              <a:buSzPct val="100000"/>
              <a:buChar char="-"/>
            </a:pPr>
            <a:r>
              <a:rPr lang="fr-FR" b="0">
                <a:solidFill>
                  <a:schemeClr val="dk1"/>
                </a:solidFill>
              </a:rPr>
              <a:t>Flavien POINÇOT - RNEST </a:t>
            </a:r>
            <a:endParaRPr b="0">
              <a:solidFill>
                <a:schemeClr val="dk1"/>
              </a:solidFill>
            </a:endParaRPr>
          </a:p>
          <a:p>
            <a:pPr marL="457200" lvl="0" indent="-371475" algn="l" rtl="0">
              <a:lnSpc>
                <a:spcPct val="115000"/>
              </a:lnSpc>
              <a:spcBef>
                <a:spcPts val="0"/>
              </a:spcBef>
              <a:spcAft>
                <a:spcPts val="0"/>
              </a:spcAft>
              <a:buClr>
                <a:schemeClr val="dk1"/>
              </a:buClr>
              <a:buSzPct val="100000"/>
              <a:buChar char="-"/>
            </a:pPr>
            <a:r>
              <a:rPr lang="fr-FR" b="0">
                <a:solidFill>
                  <a:schemeClr val="dk1"/>
                </a:solidFill>
              </a:rPr>
              <a:t>Joëlle SAUTER - RMT Sols et Territoires</a:t>
            </a:r>
            <a:endParaRPr b="0">
              <a:solidFill>
                <a:schemeClr val="dk1"/>
              </a:solidFill>
            </a:endParaRPr>
          </a:p>
        </p:txBody>
      </p:sp>
      <p:sp>
        <p:nvSpPr>
          <p:cNvPr id="152" name="Google Shape;152;p15"/>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0" y="-1"/>
            <a:ext cx="105156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a:t>Qui sommes nous ? </a:t>
            </a:r>
            <a:endParaRPr/>
          </a:p>
        </p:txBody>
      </p:sp>
      <p:sp>
        <p:nvSpPr>
          <p:cNvPr id="66" name="Google Shape;6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pic>
        <p:nvPicPr>
          <p:cNvPr id="67" name="Google Shape;67;p7"/>
          <p:cNvPicPr preferRelativeResize="0"/>
          <p:nvPr/>
        </p:nvPicPr>
        <p:blipFill>
          <a:blip r:embed="rId3">
            <a:alphaModFix/>
          </a:blip>
          <a:stretch>
            <a:fillRect/>
          </a:stretch>
        </p:blipFill>
        <p:spPr>
          <a:xfrm>
            <a:off x="152413" y="1214130"/>
            <a:ext cx="3448050" cy="781050"/>
          </a:xfrm>
          <a:prstGeom prst="rect">
            <a:avLst/>
          </a:prstGeom>
          <a:noFill/>
          <a:ln>
            <a:noFill/>
          </a:ln>
        </p:spPr>
      </p:pic>
      <p:pic>
        <p:nvPicPr>
          <p:cNvPr id="68" name="Google Shape;68;p7"/>
          <p:cNvPicPr preferRelativeResize="0"/>
          <p:nvPr/>
        </p:nvPicPr>
        <p:blipFill>
          <a:blip r:embed="rId4">
            <a:alphaModFix/>
          </a:blip>
          <a:stretch>
            <a:fillRect/>
          </a:stretch>
        </p:blipFill>
        <p:spPr>
          <a:xfrm>
            <a:off x="152423" y="2909626"/>
            <a:ext cx="1545875" cy="1387350"/>
          </a:xfrm>
          <a:prstGeom prst="rect">
            <a:avLst/>
          </a:prstGeom>
          <a:noFill/>
          <a:ln>
            <a:noFill/>
          </a:ln>
        </p:spPr>
      </p:pic>
      <p:pic>
        <p:nvPicPr>
          <p:cNvPr id="69" name="Google Shape;69;p7"/>
          <p:cNvPicPr preferRelativeResize="0"/>
          <p:nvPr/>
        </p:nvPicPr>
        <p:blipFill>
          <a:blip r:embed="rId5">
            <a:alphaModFix/>
          </a:blip>
          <a:stretch>
            <a:fillRect/>
          </a:stretch>
        </p:blipFill>
        <p:spPr>
          <a:xfrm>
            <a:off x="9348377" y="1006093"/>
            <a:ext cx="2543175" cy="790575"/>
          </a:xfrm>
          <a:prstGeom prst="rect">
            <a:avLst/>
          </a:prstGeom>
          <a:noFill/>
          <a:ln>
            <a:noFill/>
          </a:ln>
        </p:spPr>
      </p:pic>
      <p:pic>
        <p:nvPicPr>
          <p:cNvPr id="70" name="Google Shape;70;p7"/>
          <p:cNvPicPr preferRelativeResize="0"/>
          <p:nvPr/>
        </p:nvPicPr>
        <p:blipFill>
          <a:blip r:embed="rId6">
            <a:alphaModFix/>
          </a:blip>
          <a:stretch>
            <a:fillRect/>
          </a:stretch>
        </p:blipFill>
        <p:spPr>
          <a:xfrm>
            <a:off x="9157863" y="3031805"/>
            <a:ext cx="2733675" cy="1143000"/>
          </a:xfrm>
          <a:prstGeom prst="rect">
            <a:avLst/>
          </a:prstGeom>
          <a:noFill/>
          <a:ln>
            <a:noFill/>
          </a:ln>
        </p:spPr>
      </p:pic>
      <p:sp>
        <p:nvSpPr>
          <p:cNvPr id="71" name="Google Shape;71;p7"/>
          <p:cNvSpPr txBox="1"/>
          <p:nvPr/>
        </p:nvSpPr>
        <p:spPr>
          <a:xfrm>
            <a:off x="152425" y="1995175"/>
            <a:ext cx="5516100" cy="74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100" b="1">
                <a:solidFill>
                  <a:schemeClr val="dk1"/>
                </a:solidFill>
                <a:latin typeface="Livvic"/>
                <a:ea typeface="Livvic"/>
                <a:cs typeface="Livvic"/>
                <a:sym typeface="Livvic"/>
              </a:rPr>
              <a:t>L</a:t>
            </a:r>
            <a:r>
              <a:rPr lang="fr-FR" sz="1100" b="1">
                <a:solidFill>
                  <a:schemeClr val="dk1"/>
                </a:solidFill>
                <a:latin typeface="Calibri"/>
                <a:ea typeface="Calibri"/>
                <a:cs typeface="Calibri"/>
                <a:sym typeface="Calibri"/>
              </a:rPr>
              <a:t>’</a:t>
            </a:r>
            <a:r>
              <a:rPr lang="fr-FR" sz="1100" b="1">
                <a:solidFill>
                  <a:schemeClr val="dk1"/>
                </a:solidFill>
                <a:latin typeface="Livvic"/>
                <a:ea typeface="Livvic"/>
                <a:cs typeface="Livvic"/>
                <a:sym typeface="Livvic"/>
              </a:rPr>
              <a:t>AFES</a:t>
            </a:r>
            <a:r>
              <a:rPr lang="fr-FR" sz="1100">
                <a:solidFill>
                  <a:schemeClr val="dk1"/>
                </a:solidFill>
                <a:latin typeface="Livvic"/>
                <a:ea typeface="Livvic"/>
                <a:cs typeface="Livvic"/>
                <a:sym typeface="Livvic"/>
              </a:rPr>
              <a:t> est une soci</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t</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 savante qui </a:t>
            </a:r>
            <a:r>
              <a:rPr lang="fr-FR" sz="1100">
                <a:solidFill>
                  <a:schemeClr val="dk1"/>
                </a:solidFill>
                <a:latin typeface="Calibri"/>
                <a:ea typeface="Calibri"/>
                <a:cs typeface="Calibri"/>
                <a:sym typeface="Calibri"/>
              </a:rPr>
              <a:t>œ</a:t>
            </a:r>
            <a:r>
              <a:rPr lang="fr-FR" sz="1100">
                <a:solidFill>
                  <a:schemeClr val="dk1"/>
                </a:solidFill>
                <a:latin typeface="Livvic"/>
                <a:ea typeface="Livvic"/>
                <a:cs typeface="Livvic"/>
                <a:sym typeface="Livvic"/>
              </a:rPr>
              <a:t>uvre, depuis sa cr</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ation, pour transmettre et valoriser les connaissances issues de l'Enseignement Sup</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rieur et de la Recherche sur les enjeux de la pr</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servation des sols. </a:t>
            </a:r>
            <a:r>
              <a:rPr lang="fr-FR" sz="1100" i="1">
                <a:solidFill>
                  <a:schemeClr val="dk1"/>
                </a:solidFill>
                <a:latin typeface="Livvic"/>
                <a:ea typeface="Livvic"/>
                <a:cs typeface="Livvic"/>
                <a:sym typeface="Livvic"/>
              </a:rPr>
              <a:t>Site internet :</a:t>
            </a:r>
            <a:r>
              <a:rPr lang="fr-FR" sz="1100" i="1">
                <a:solidFill>
                  <a:schemeClr val="dk1"/>
                </a:solidFill>
                <a:uFill>
                  <a:noFill/>
                </a:uFill>
                <a:latin typeface="Livvic"/>
                <a:ea typeface="Livvic"/>
                <a:cs typeface="Livvic"/>
                <a:sym typeface="Livvic"/>
                <a:hlinkClick r:id="rId7">
                  <a:extLst>
                    <a:ext uri="{A12FA001-AC4F-418D-AE19-62706E023703}">
                      <ahyp:hlinkClr xmlns:ahyp="http://schemas.microsoft.com/office/drawing/2018/hyperlinkcolor" val="tx"/>
                    </a:ext>
                  </a:extLst>
                </a:hlinkClick>
              </a:rPr>
              <a:t> </a:t>
            </a:r>
            <a:r>
              <a:rPr lang="fr-FR" sz="1100" i="1" u="sng">
                <a:solidFill>
                  <a:schemeClr val="hlink"/>
                </a:solidFill>
                <a:latin typeface="Livvic"/>
                <a:ea typeface="Livvic"/>
                <a:cs typeface="Livvic"/>
                <a:sym typeface="Livvic"/>
                <a:hlinkClick r:id="rId7"/>
              </a:rPr>
              <a:t>www.afes.fr</a:t>
            </a:r>
            <a:endParaRPr sz="1100" i="1" u="sng">
              <a:solidFill>
                <a:schemeClr val="hlink"/>
              </a:solidFill>
              <a:latin typeface="Livvic"/>
              <a:ea typeface="Livvic"/>
              <a:cs typeface="Livvic"/>
              <a:sym typeface="Livvic"/>
            </a:endParaRPr>
          </a:p>
        </p:txBody>
      </p:sp>
      <p:sp>
        <p:nvSpPr>
          <p:cNvPr id="72" name="Google Shape;72;p7"/>
          <p:cNvSpPr txBox="1"/>
          <p:nvPr/>
        </p:nvSpPr>
        <p:spPr>
          <a:xfrm>
            <a:off x="6479925" y="1995175"/>
            <a:ext cx="5328000" cy="7434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100">
                <a:solidFill>
                  <a:schemeClr val="dk1"/>
                </a:solidFill>
                <a:latin typeface="Livvic"/>
                <a:ea typeface="Livvic"/>
                <a:cs typeface="Livvic"/>
                <a:sym typeface="Livvic"/>
              </a:rPr>
              <a:t>Le </a:t>
            </a:r>
            <a:r>
              <a:rPr lang="fr-FR" sz="1100" b="1">
                <a:solidFill>
                  <a:schemeClr val="dk1"/>
                </a:solidFill>
                <a:latin typeface="Livvic"/>
                <a:ea typeface="Livvic"/>
                <a:cs typeface="Livvic"/>
                <a:sym typeface="Livvic"/>
              </a:rPr>
              <a:t>Gis Sol</a:t>
            </a:r>
            <a:r>
              <a:rPr lang="fr-FR" sz="1100">
                <a:solidFill>
                  <a:schemeClr val="dk1"/>
                </a:solidFill>
                <a:latin typeface="Livvic"/>
                <a:ea typeface="Livvic"/>
                <a:cs typeface="Livvic"/>
                <a:sym typeface="Livvic"/>
              </a:rPr>
              <a:t> a pour missions de constituer et de g</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rer le syst</a:t>
            </a:r>
            <a:r>
              <a:rPr lang="fr-FR" sz="1100">
                <a:solidFill>
                  <a:schemeClr val="dk1"/>
                </a:solidFill>
                <a:latin typeface="Calibri"/>
                <a:ea typeface="Calibri"/>
                <a:cs typeface="Calibri"/>
                <a:sym typeface="Calibri"/>
              </a:rPr>
              <a:t>è</a:t>
            </a:r>
            <a:r>
              <a:rPr lang="fr-FR" sz="1100">
                <a:solidFill>
                  <a:schemeClr val="dk1"/>
                </a:solidFill>
                <a:latin typeface="Livvic"/>
                <a:ea typeface="Livvic"/>
                <a:cs typeface="Livvic"/>
                <a:sym typeface="Livvic"/>
              </a:rPr>
              <a:t>me d</a:t>
            </a:r>
            <a:r>
              <a:rPr lang="fr-FR" sz="1100">
                <a:solidFill>
                  <a:schemeClr val="dk1"/>
                </a:solidFill>
                <a:latin typeface="Calibri"/>
                <a:ea typeface="Calibri"/>
                <a:cs typeface="Calibri"/>
                <a:sym typeface="Calibri"/>
              </a:rPr>
              <a:t>’</a:t>
            </a:r>
            <a:r>
              <a:rPr lang="fr-FR" sz="1100">
                <a:solidFill>
                  <a:schemeClr val="dk1"/>
                </a:solidFill>
                <a:latin typeface="Livvic"/>
                <a:ea typeface="Livvic"/>
                <a:cs typeface="Livvic"/>
                <a:sym typeface="Livvic"/>
              </a:rPr>
              <a:t>information sur les sols de France afin de r</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pondre aux demandes des pouvoirs publics et de la soci</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t</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 </a:t>
            </a:r>
            <a:r>
              <a:rPr lang="fr-FR" sz="1100" i="1">
                <a:solidFill>
                  <a:schemeClr val="dk1"/>
                </a:solidFill>
                <a:latin typeface="Livvic"/>
                <a:ea typeface="Livvic"/>
                <a:cs typeface="Livvic"/>
                <a:sym typeface="Livvic"/>
              </a:rPr>
              <a:t>Site internet :</a:t>
            </a:r>
            <a:r>
              <a:rPr lang="fr-FR" sz="1100" i="1">
                <a:solidFill>
                  <a:schemeClr val="dk1"/>
                </a:solidFill>
                <a:uFill>
                  <a:noFill/>
                </a:uFill>
                <a:latin typeface="Livvic"/>
                <a:ea typeface="Livvic"/>
                <a:cs typeface="Livvic"/>
                <a:sym typeface="Livvic"/>
                <a:hlinkClick r:id="rId8">
                  <a:extLst>
                    <a:ext uri="{A12FA001-AC4F-418D-AE19-62706E023703}">
                      <ahyp:hlinkClr xmlns:ahyp="http://schemas.microsoft.com/office/drawing/2018/hyperlinkcolor" val="tx"/>
                    </a:ext>
                  </a:extLst>
                </a:hlinkClick>
              </a:rPr>
              <a:t> </a:t>
            </a:r>
            <a:r>
              <a:rPr lang="fr-FR" sz="1100" i="1" u="sng">
                <a:solidFill>
                  <a:schemeClr val="hlink"/>
                </a:solidFill>
                <a:latin typeface="Livvic"/>
                <a:ea typeface="Livvic"/>
                <a:cs typeface="Livvic"/>
                <a:sym typeface="Livvic"/>
                <a:hlinkClick r:id="rId8"/>
              </a:rPr>
              <a:t>www.gissol.fr</a:t>
            </a:r>
            <a:endParaRPr sz="1100" i="1" u="sng">
              <a:solidFill>
                <a:schemeClr val="hlink"/>
              </a:solidFill>
              <a:latin typeface="Livvic"/>
              <a:ea typeface="Livvic"/>
              <a:cs typeface="Livvic"/>
              <a:sym typeface="Livvic"/>
            </a:endParaRPr>
          </a:p>
        </p:txBody>
      </p:sp>
      <p:sp>
        <p:nvSpPr>
          <p:cNvPr id="73" name="Google Shape;73;p7"/>
          <p:cNvSpPr txBox="1"/>
          <p:nvPr/>
        </p:nvSpPr>
        <p:spPr>
          <a:xfrm>
            <a:off x="215875" y="4468025"/>
            <a:ext cx="5389200" cy="938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100" b="1">
                <a:solidFill>
                  <a:schemeClr val="dk1"/>
                </a:solidFill>
                <a:latin typeface="Livvic"/>
                <a:ea typeface="Livvic"/>
                <a:cs typeface="Livvic"/>
                <a:sym typeface="Livvic"/>
              </a:rPr>
              <a:t>Le RMT Sols et Territoires,</a:t>
            </a:r>
            <a:r>
              <a:rPr lang="fr-FR" sz="1100">
                <a:solidFill>
                  <a:schemeClr val="dk1"/>
                </a:solidFill>
                <a:latin typeface="Livvic"/>
                <a:ea typeface="Livvic"/>
                <a:cs typeface="Livvic"/>
                <a:sym typeface="Livvic"/>
              </a:rPr>
              <a:t> mis en place par le ministère chargé de l’Agriculture en 2010, constitue une sorte d’incubateur permettant d’associer des compétences autour de projets « à venir » mobilisant des données numériques sur les sols.</a:t>
            </a:r>
            <a:endParaRPr sz="1100">
              <a:solidFill>
                <a:schemeClr val="dk1"/>
              </a:solidFill>
              <a:latin typeface="Livvic"/>
              <a:ea typeface="Livvic"/>
              <a:cs typeface="Livvic"/>
              <a:sym typeface="Livvic"/>
            </a:endParaRPr>
          </a:p>
          <a:p>
            <a:pPr marL="0" lvl="0" indent="0" algn="just" rtl="0">
              <a:spcBef>
                <a:spcPts val="0"/>
              </a:spcBef>
              <a:spcAft>
                <a:spcPts val="0"/>
              </a:spcAft>
              <a:buNone/>
            </a:pPr>
            <a:r>
              <a:rPr lang="fr-FR" sz="1100" i="1">
                <a:solidFill>
                  <a:schemeClr val="dk1"/>
                </a:solidFill>
                <a:latin typeface="Livvic"/>
                <a:ea typeface="Livvic"/>
                <a:cs typeface="Livvic"/>
                <a:sym typeface="Livvic"/>
              </a:rPr>
              <a:t>Site internet :</a:t>
            </a:r>
            <a:r>
              <a:rPr lang="fr-FR" sz="1100" i="1">
                <a:solidFill>
                  <a:schemeClr val="dk1"/>
                </a:solidFill>
                <a:uFill>
                  <a:noFill/>
                </a:uFill>
                <a:latin typeface="Livvic"/>
                <a:ea typeface="Livvic"/>
                <a:cs typeface="Livvic"/>
                <a:sym typeface="Livvic"/>
                <a:hlinkClick r:id="rId9">
                  <a:extLst>
                    <a:ext uri="{A12FA001-AC4F-418D-AE19-62706E023703}">
                      <ahyp:hlinkClr xmlns:ahyp="http://schemas.microsoft.com/office/drawing/2018/hyperlinkcolor" val="tx"/>
                    </a:ext>
                  </a:extLst>
                </a:hlinkClick>
              </a:rPr>
              <a:t> </a:t>
            </a:r>
            <a:r>
              <a:rPr lang="fr-FR" sz="1100" i="1" u="sng">
                <a:solidFill>
                  <a:schemeClr val="hlink"/>
                </a:solidFill>
                <a:latin typeface="Livvic"/>
                <a:ea typeface="Livvic"/>
                <a:cs typeface="Livvic"/>
                <a:sym typeface="Livvic"/>
                <a:hlinkClick r:id="rId9"/>
              </a:rPr>
              <a:t>www.sols-et-territoires.org</a:t>
            </a:r>
            <a:endParaRPr sz="1100">
              <a:latin typeface="Livvic"/>
              <a:ea typeface="Livvic"/>
              <a:cs typeface="Livvic"/>
              <a:sym typeface="Livvic"/>
            </a:endParaRPr>
          </a:p>
        </p:txBody>
      </p:sp>
      <p:sp>
        <p:nvSpPr>
          <p:cNvPr id="74" name="Google Shape;74;p7"/>
          <p:cNvSpPr txBox="1"/>
          <p:nvPr/>
        </p:nvSpPr>
        <p:spPr>
          <a:xfrm>
            <a:off x="6563550" y="4370675"/>
            <a:ext cx="5328000" cy="1132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FR" sz="1100" b="1">
                <a:solidFill>
                  <a:schemeClr val="dk1"/>
                </a:solidFill>
                <a:latin typeface="Livvic"/>
                <a:ea typeface="Livvic"/>
                <a:cs typeface="Livvic"/>
                <a:sym typeface="Livvic"/>
              </a:rPr>
              <a:t>Le R</a:t>
            </a:r>
            <a:r>
              <a:rPr lang="fr-FR" sz="1100" b="1">
                <a:solidFill>
                  <a:schemeClr val="dk1"/>
                </a:solidFill>
                <a:latin typeface="Calibri"/>
                <a:ea typeface="Calibri"/>
                <a:cs typeface="Calibri"/>
                <a:sym typeface="Calibri"/>
              </a:rPr>
              <a:t>é</a:t>
            </a:r>
            <a:r>
              <a:rPr lang="fr-FR" sz="1100" b="1">
                <a:solidFill>
                  <a:schemeClr val="dk1"/>
                </a:solidFill>
                <a:latin typeface="Livvic"/>
                <a:ea typeface="Livvic"/>
                <a:cs typeface="Livvic"/>
                <a:sym typeface="Livvic"/>
              </a:rPr>
              <a:t>seau National d</a:t>
            </a:r>
            <a:r>
              <a:rPr lang="fr-FR" sz="1100" b="1">
                <a:solidFill>
                  <a:schemeClr val="dk1"/>
                </a:solidFill>
                <a:latin typeface="Calibri"/>
                <a:ea typeface="Calibri"/>
                <a:cs typeface="Calibri"/>
                <a:sym typeface="Calibri"/>
              </a:rPr>
              <a:t>’</a:t>
            </a:r>
            <a:r>
              <a:rPr lang="fr-FR" sz="1100" b="1">
                <a:solidFill>
                  <a:schemeClr val="dk1"/>
                </a:solidFill>
                <a:latin typeface="Livvic"/>
                <a:ea typeface="Livvic"/>
                <a:cs typeface="Livvic"/>
                <a:sym typeface="Livvic"/>
              </a:rPr>
              <a:t>Expertise Scientifique et Technique (RNEST)</a:t>
            </a:r>
            <a:r>
              <a:rPr lang="fr-FR" sz="1100">
                <a:solidFill>
                  <a:schemeClr val="dk1"/>
                </a:solidFill>
                <a:latin typeface="Livvic"/>
                <a:ea typeface="Livvic"/>
                <a:cs typeface="Livvic"/>
                <a:sym typeface="Livvic"/>
              </a:rPr>
              <a:t> sur les sols est co-pilot</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 par les minist</a:t>
            </a:r>
            <a:r>
              <a:rPr lang="fr-FR" sz="1100">
                <a:solidFill>
                  <a:schemeClr val="dk1"/>
                </a:solidFill>
                <a:latin typeface="Calibri"/>
                <a:ea typeface="Calibri"/>
                <a:cs typeface="Calibri"/>
                <a:sym typeface="Calibri"/>
              </a:rPr>
              <a:t>è</a:t>
            </a:r>
            <a:r>
              <a:rPr lang="fr-FR" sz="1100">
                <a:solidFill>
                  <a:schemeClr val="dk1"/>
                </a:solidFill>
                <a:latin typeface="Livvic"/>
                <a:ea typeface="Livvic"/>
                <a:cs typeface="Livvic"/>
                <a:sym typeface="Livvic"/>
              </a:rPr>
              <a:t>res en charge de l</a:t>
            </a:r>
            <a:r>
              <a:rPr lang="fr-FR" sz="1100">
                <a:solidFill>
                  <a:schemeClr val="dk1"/>
                </a:solidFill>
                <a:latin typeface="Calibri"/>
                <a:ea typeface="Calibri"/>
                <a:cs typeface="Calibri"/>
                <a:sym typeface="Calibri"/>
              </a:rPr>
              <a:t>’</a:t>
            </a:r>
            <a:r>
              <a:rPr lang="fr-FR" sz="1100">
                <a:solidFill>
                  <a:schemeClr val="dk1"/>
                </a:solidFill>
                <a:latin typeface="Livvic"/>
                <a:ea typeface="Livvic"/>
                <a:cs typeface="Livvic"/>
                <a:sym typeface="Livvic"/>
              </a:rPr>
              <a:t>agriculture, de l</a:t>
            </a:r>
            <a:r>
              <a:rPr lang="fr-FR" sz="1100">
                <a:solidFill>
                  <a:schemeClr val="dk1"/>
                </a:solidFill>
                <a:latin typeface="Calibri"/>
                <a:ea typeface="Calibri"/>
                <a:cs typeface="Calibri"/>
                <a:sym typeface="Calibri"/>
              </a:rPr>
              <a:t>’</a:t>
            </a:r>
            <a:r>
              <a:rPr lang="fr-FR" sz="1100">
                <a:solidFill>
                  <a:schemeClr val="dk1"/>
                </a:solidFill>
                <a:latin typeface="Livvic"/>
                <a:ea typeface="Livvic"/>
                <a:cs typeface="Livvic"/>
                <a:sym typeface="Livvic"/>
              </a:rPr>
              <a:t>environnement et de l</a:t>
            </a:r>
            <a:r>
              <a:rPr lang="fr-FR" sz="1100">
                <a:solidFill>
                  <a:schemeClr val="dk1"/>
                </a:solidFill>
                <a:latin typeface="Calibri"/>
                <a:ea typeface="Calibri"/>
                <a:cs typeface="Calibri"/>
                <a:sym typeface="Calibri"/>
              </a:rPr>
              <a:t>’</a:t>
            </a:r>
            <a:r>
              <a:rPr lang="fr-FR" sz="1100">
                <a:solidFill>
                  <a:schemeClr val="dk1"/>
                </a:solidFill>
                <a:latin typeface="Livvic"/>
                <a:ea typeface="Livvic"/>
                <a:cs typeface="Livvic"/>
                <a:sym typeface="Livvic"/>
              </a:rPr>
              <a:t>enseignement sup</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rieur et de la recherche. Il vise </a:t>
            </a:r>
            <a:r>
              <a:rPr lang="fr-FR" sz="1100">
                <a:solidFill>
                  <a:schemeClr val="dk1"/>
                </a:solidFill>
                <a:latin typeface="Calibri"/>
                <a:ea typeface="Calibri"/>
                <a:cs typeface="Calibri"/>
                <a:sym typeface="Calibri"/>
              </a:rPr>
              <a:t>à</a:t>
            </a:r>
            <a:r>
              <a:rPr lang="fr-FR" sz="1100">
                <a:solidFill>
                  <a:schemeClr val="dk1"/>
                </a:solidFill>
                <a:latin typeface="Livvic"/>
                <a:ea typeface="Livvic"/>
                <a:cs typeface="Livvic"/>
                <a:sym typeface="Livvic"/>
              </a:rPr>
              <a:t> renforcer la coordination des initiatives scientifiques et techniques sur les sols </a:t>
            </a:r>
            <a:r>
              <a:rPr lang="fr-FR" sz="1100">
                <a:solidFill>
                  <a:schemeClr val="dk1"/>
                </a:solidFill>
                <a:latin typeface="Calibri"/>
                <a:ea typeface="Calibri"/>
                <a:cs typeface="Calibri"/>
                <a:sym typeface="Calibri"/>
              </a:rPr>
              <a:t>à</a:t>
            </a:r>
            <a:r>
              <a:rPr lang="fr-FR" sz="1100">
                <a:solidFill>
                  <a:schemeClr val="dk1"/>
                </a:solidFill>
                <a:latin typeface="Livvic"/>
                <a:ea typeface="Livvic"/>
                <a:cs typeface="Livvic"/>
                <a:sym typeface="Livvic"/>
              </a:rPr>
              <a:t> l</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chelle nationale et </a:t>
            </a:r>
            <a:r>
              <a:rPr lang="fr-FR" sz="1100">
                <a:solidFill>
                  <a:schemeClr val="dk1"/>
                </a:solidFill>
                <a:latin typeface="Calibri"/>
                <a:ea typeface="Calibri"/>
                <a:cs typeface="Calibri"/>
                <a:sym typeface="Calibri"/>
              </a:rPr>
              <a:t>à</a:t>
            </a:r>
            <a:r>
              <a:rPr lang="fr-FR" sz="1100">
                <a:solidFill>
                  <a:schemeClr val="dk1"/>
                </a:solidFill>
                <a:latin typeface="Livvic"/>
                <a:ea typeface="Livvic"/>
                <a:cs typeface="Livvic"/>
                <a:sym typeface="Livvic"/>
              </a:rPr>
              <a:t> contribuer </a:t>
            </a:r>
            <a:r>
              <a:rPr lang="fr-FR" sz="1100">
                <a:solidFill>
                  <a:schemeClr val="dk1"/>
                </a:solidFill>
                <a:latin typeface="Calibri"/>
                <a:ea typeface="Calibri"/>
                <a:cs typeface="Calibri"/>
                <a:sym typeface="Calibri"/>
              </a:rPr>
              <a:t>à</a:t>
            </a:r>
            <a:r>
              <a:rPr lang="fr-FR" sz="1100">
                <a:solidFill>
                  <a:schemeClr val="dk1"/>
                </a:solidFill>
                <a:latin typeface="Livvic"/>
                <a:ea typeface="Livvic"/>
                <a:cs typeface="Livvic"/>
                <a:sym typeface="Livvic"/>
              </a:rPr>
              <a:t> l</a:t>
            </a:r>
            <a:r>
              <a:rPr lang="fr-FR" sz="1100">
                <a:solidFill>
                  <a:schemeClr val="dk1"/>
                </a:solidFill>
                <a:latin typeface="Calibri"/>
                <a:ea typeface="Calibri"/>
                <a:cs typeface="Calibri"/>
                <a:sym typeface="Calibri"/>
              </a:rPr>
              <a:t>’é</a:t>
            </a:r>
            <a:r>
              <a:rPr lang="fr-FR" sz="1100">
                <a:solidFill>
                  <a:schemeClr val="dk1"/>
                </a:solidFill>
                <a:latin typeface="Livvic"/>
                <a:ea typeface="Livvic"/>
                <a:cs typeface="Livvic"/>
                <a:sym typeface="Livvic"/>
              </a:rPr>
              <a:t>clairage des politiques publiques, </a:t>
            </a:r>
            <a:r>
              <a:rPr lang="fr-FR" sz="1100" i="1">
                <a:solidFill>
                  <a:schemeClr val="dk1"/>
                </a:solidFill>
                <a:latin typeface="Livvic"/>
                <a:ea typeface="Livvic"/>
                <a:cs typeface="Livvic"/>
                <a:sym typeface="Livvic"/>
              </a:rPr>
              <a:t>Site internet :</a:t>
            </a:r>
            <a:r>
              <a:rPr lang="fr-FR" sz="1100" i="1">
                <a:solidFill>
                  <a:schemeClr val="dk1"/>
                </a:solidFill>
                <a:uFill>
                  <a:noFill/>
                </a:uFill>
                <a:latin typeface="Livvic"/>
                <a:ea typeface="Livvic"/>
                <a:cs typeface="Livvic"/>
                <a:sym typeface="Livvic"/>
                <a:hlinkClick r:id="rId10">
                  <a:extLst>
                    <a:ext uri="{A12FA001-AC4F-418D-AE19-62706E023703}">
                      <ahyp:hlinkClr xmlns:ahyp="http://schemas.microsoft.com/office/drawing/2018/hyperlinkcolor" val="tx"/>
                    </a:ext>
                  </a:extLst>
                </a:hlinkClick>
              </a:rPr>
              <a:t> </a:t>
            </a:r>
            <a:r>
              <a:rPr lang="fr-FR" sz="1100" i="1" u="sng">
                <a:solidFill>
                  <a:schemeClr val="hlink"/>
                </a:solidFill>
                <a:latin typeface="Livvic"/>
                <a:ea typeface="Livvic"/>
                <a:cs typeface="Livvic"/>
                <a:sym typeface="Livvic"/>
                <a:hlinkClick r:id="rId10"/>
              </a:rPr>
              <a:t>www.rnest.fr</a:t>
            </a:r>
            <a:endParaRPr sz="1100" i="1" u="sng">
              <a:solidFill>
                <a:schemeClr val="hlink"/>
              </a:solidFill>
              <a:latin typeface="Livvic"/>
              <a:ea typeface="Livvic"/>
              <a:cs typeface="Livvic"/>
              <a:sym typeface="Livvic"/>
            </a:endParaRPr>
          </a:p>
        </p:txBody>
      </p:sp>
      <p:sp>
        <p:nvSpPr>
          <p:cNvPr id="75" name="Google Shape;75;p7"/>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3</a:t>
            </a:fld>
            <a:endParaRPr/>
          </a:p>
        </p:txBody>
      </p:sp>
      <p:pic>
        <p:nvPicPr>
          <p:cNvPr id="82" name="Google Shape;82;p8"/>
          <p:cNvPicPr preferRelativeResize="0"/>
          <p:nvPr/>
        </p:nvPicPr>
        <p:blipFill>
          <a:blip r:embed="rId3">
            <a:alphaModFix/>
          </a:blip>
          <a:stretch>
            <a:fillRect/>
          </a:stretch>
        </p:blipFill>
        <p:spPr>
          <a:xfrm>
            <a:off x="3529013" y="0"/>
            <a:ext cx="8541485" cy="5772150"/>
          </a:xfrm>
          <a:prstGeom prst="rect">
            <a:avLst/>
          </a:prstGeom>
          <a:noFill/>
          <a:ln>
            <a:noFill/>
          </a:ln>
        </p:spPr>
      </p:pic>
      <p:sp>
        <p:nvSpPr>
          <p:cNvPr id="83" name="Google Shape;83;p8"/>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
        <p:nvSpPr>
          <p:cNvPr id="80" name="Google Shape;80;p8"/>
          <p:cNvSpPr txBox="1">
            <a:spLocks noGrp="1"/>
          </p:cNvSpPr>
          <p:nvPr>
            <p:ph type="title"/>
          </p:nvPr>
        </p:nvSpPr>
        <p:spPr>
          <a:xfrm>
            <a:off x="0" y="0"/>
            <a:ext cx="4221898" cy="22574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6"/>
              </a:buClr>
              <a:buSzPts val="4400"/>
              <a:buFont typeface="Livvic"/>
              <a:buNone/>
            </a:pPr>
            <a:r>
              <a:rPr lang="fr-FR" sz="3200" dirty="0"/>
              <a:t>Des complémentarités et des synergies</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740350" y="-8"/>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a:t>Exemples de coopération : JMS  </a:t>
            </a:r>
            <a:endParaRPr/>
          </a:p>
        </p:txBody>
      </p:sp>
      <p:sp>
        <p:nvSpPr>
          <p:cNvPr id="89" name="Google Shape;89;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4</a:t>
            </a:fld>
            <a:endParaRPr/>
          </a:p>
        </p:txBody>
      </p:sp>
      <p:pic>
        <p:nvPicPr>
          <p:cNvPr id="90" name="Google Shape;90;p9"/>
          <p:cNvPicPr preferRelativeResize="0"/>
          <p:nvPr/>
        </p:nvPicPr>
        <p:blipFill>
          <a:blip r:embed="rId3">
            <a:alphaModFix/>
          </a:blip>
          <a:stretch>
            <a:fillRect/>
          </a:stretch>
        </p:blipFill>
        <p:spPr>
          <a:xfrm>
            <a:off x="1380100" y="1343062"/>
            <a:ext cx="2930768" cy="4171874"/>
          </a:xfrm>
          <a:prstGeom prst="rect">
            <a:avLst/>
          </a:prstGeom>
          <a:noFill/>
          <a:ln>
            <a:noFill/>
          </a:ln>
        </p:spPr>
      </p:pic>
      <p:pic>
        <p:nvPicPr>
          <p:cNvPr id="91" name="Google Shape;91;p9"/>
          <p:cNvPicPr preferRelativeResize="0"/>
          <p:nvPr/>
        </p:nvPicPr>
        <p:blipFill>
          <a:blip r:embed="rId4">
            <a:alphaModFix/>
          </a:blip>
          <a:stretch>
            <a:fillRect/>
          </a:stretch>
        </p:blipFill>
        <p:spPr>
          <a:xfrm>
            <a:off x="4648201" y="1367042"/>
            <a:ext cx="2930775" cy="4147882"/>
          </a:xfrm>
          <a:prstGeom prst="rect">
            <a:avLst/>
          </a:prstGeom>
          <a:noFill/>
          <a:ln>
            <a:noFill/>
          </a:ln>
        </p:spPr>
      </p:pic>
      <p:pic>
        <p:nvPicPr>
          <p:cNvPr id="92" name="Google Shape;92;p9"/>
          <p:cNvPicPr preferRelativeResize="0"/>
          <p:nvPr/>
        </p:nvPicPr>
        <p:blipFill>
          <a:blip r:embed="rId5">
            <a:alphaModFix/>
          </a:blip>
          <a:stretch>
            <a:fillRect/>
          </a:stretch>
        </p:blipFill>
        <p:spPr>
          <a:xfrm>
            <a:off x="7802026" y="1343050"/>
            <a:ext cx="2999634" cy="4171875"/>
          </a:xfrm>
          <a:prstGeom prst="rect">
            <a:avLst/>
          </a:prstGeom>
          <a:noFill/>
          <a:ln>
            <a:noFill/>
          </a:ln>
        </p:spPr>
      </p:pic>
      <p:sp>
        <p:nvSpPr>
          <p:cNvPr id="93" name="Google Shape;93;p9"/>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0"/>
          <p:cNvSpPr txBox="1">
            <a:spLocks noGrp="1"/>
          </p:cNvSpPr>
          <p:nvPr>
            <p:ph type="title"/>
          </p:nvPr>
        </p:nvSpPr>
        <p:spPr>
          <a:xfrm>
            <a:off x="238950" y="363450"/>
            <a:ext cx="59532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ct val="100000"/>
              <a:buFont typeface="Livvic"/>
              <a:buNone/>
            </a:pPr>
            <a:r>
              <a:rPr lang="fr-FR"/>
              <a:t>Genèse d’e-Sol : le fonctionnement de la coopération </a:t>
            </a:r>
            <a:endParaRPr/>
          </a:p>
        </p:txBody>
      </p:sp>
      <p:sp>
        <p:nvSpPr>
          <p:cNvPr id="99" name="Google Shape;99;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5</a:t>
            </a:fld>
            <a:endParaRPr/>
          </a:p>
        </p:txBody>
      </p:sp>
      <p:sp>
        <p:nvSpPr>
          <p:cNvPr id="100" name="Google Shape;100;p10"/>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
        <p:nvSpPr>
          <p:cNvPr id="101" name="Google Shape;101;p10"/>
          <p:cNvSpPr txBox="1"/>
          <p:nvPr/>
        </p:nvSpPr>
        <p:spPr>
          <a:xfrm>
            <a:off x="293425" y="2515850"/>
            <a:ext cx="6809700" cy="26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600">
                <a:solidFill>
                  <a:schemeClr val="dk1"/>
                </a:solidFill>
                <a:latin typeface="Calibri"/>
                <a:ea typeface="Calibri"/>
                <a:cs typeface="Calibri"/>
                <a:sym typeface="Calibri"/>
              </a:rPr>
              <a:t>-toucher une large communauté d’acteurs</a:t>
            </a: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fr-FR" sz="2600">
                <a:solidFill>
                  <a:schemeClr val="dk1"/>
                </a:solidFill>
                <a:latin typeface="Calibri"/>
                <a:ea typeface="Calibri"/>
                <a:cs typeface="Calibri"/>
                <a:sym typeface="Calibri"/>
              </a:rPr>
              <a:t>-des compétences diversifiées</a:t>
            </a: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fr-FR" sz="2600">
                <a:solidFill>
                  <a:schemeClr val="dk1"/>
                </a:solidFill>
                <a:latin typeface="Calibri"/>
                <a:ea typeface="Calibri"/>
                <a:cs typeface="Calibri"/>
                <a:sym typeface="Calibri"/>
              </a:rPr>
              <a:t>-favoriser l’interconnaissance</a:t>
            </a: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fr-FR" sz="2600">
                <a:solidFill>
                  <a:schemeClr val="dk1"/>
                </a:solidFill>
                <a:latin typeface="Calibri"/>
                <a:ea typeface="Calibri"/>
                <a:cs typeface="Calibri"/>
                <a:sym typeface="Calibri"/>
              </a:rPr>
              <a:t>-identifier les besoins et motivations</a:t>
            </a:r>
            <a:endParaRPr sz="2600">
              <a:solidFill>
                <a:schemeClr val="dk1"/>
              </a:solidFill>
              <a:latin typeface="Calibri"/>
              <a:ea typeface="Calibri"/>
              <a:cs typeface="Calibri"/>
              <a:sym typeface="Calibri"/>
            </a:endParaRPr>
          </a:p>
          <a:p>
            <a:pPr marL="0" lvl="0" indent="0" algn="l" rtl="0">
              <a:spcBef>
                <a:spcPts val="0"/>
              </a:spcBef>
              <a:spcAft>
                <a:spcPts val="0"/>
              </a:spcAft>
              <a:buNone/>
            </a:pPr>
            <a:endParaRPr sz="2600">
              <a:solidFill>
                <a:schemeClr val="dk1"/>
              </a:solidFill>
              <a:latin typeface="Calibri"/>
              <a:ea typeface="Calibri"/>
              <a:cs typeface="Calibri"/>
              <a:sym typeface="Calibri"/>
            </a:endParaRPr>
          </a:p>
          <a:p>
            <a:pPr marL="0" lvl="0" indent="0" algn="l" rtl="0">
              <a:spcBef>
                <a:spcPts val="0"/>
              </a:spcBef>
              <a:spcAft>
                <a:spcPts val="0"/>
              </a:spcAft>
              <a:buNone/>
            </a:pPr>
            <a:r>
              <a:rPr lang="fr-FR" sz="2600">
                <a:solidFill>
                  <a:schemeClr val="dk1"/>
                </a:solidFill>
                <a:latin typeface="Calibri"/>
                <a:ea typeface="Calibri"/>
                <a:cs typeface="Calibri"/>
                <a:sym typeface="Calibri"/>
              </a:rPr>
              <a:t>→ in fine un petit groupe de pro-actifs</a:t>
            </a:r>
            <a:endParaRPr sz="2600">
              <a:solidFill>
                <a:schemeClr val="dk1"/>
              </a:solidFill>
              <a:latin typeface="Calibri"/>
              <a:ea typeface="Calibri"/>
              <a:cs typeface="Calibri"/>
              <a:sym typeface="Calibri"/>
            </a:endParaRPr>
          </a:p>
        </p:txBody>
      </p:sp>
      <p:sp>
        <p:nvSpPr>
          <p:cNvPr id="102" name="Google Shape;102;p10"/>
          <p:cNvSpPr txBox="1"/>
          <p:nvPr/>
        </p:nvSpPr>
        <p:spPr>
          <a:xfrm>
            <a:off x="355500" y="1900250"/>
            <a:ext cx="620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highlight>
                <a:srgbClr val="FFFF00"/>
              </a:highlight>
            </a:endParaRPr>
          </a:p>
        </p:txBody>
      </p:sp>
      <p:pic>
        <p:nvPicPr>
          <p:cNvPr id="103" name="Google Shape;103;p10"/>
          <p:cNvPicPr preferRelativeResize="0"/>
          <p:nvPr/>
        </p:nvPicPr>
        <p:blipFill>
          <a:blip r:embed="rId3">
            <a:alphaModFix/>
          </a:blip>
          <a:stretch>
            <a:fillRect/>
          </a:stretch>
        </p:blipFill>
        <p:spPr>
          <a:xfrm>
            <a:off x="8504062" y="78575"/>
            <a:ext cx="2083800" cy="833525"/>
          </a:xfrm>
          <a:prstGeom prst="rect">
            <a:avLst/>
          </a:prstGeom>
          <a:noFill/>
          <a:ln>
            <a:noFill/>
          </a:ln>
        </p:spPr>
      </p:pic>
      <p:grpSp>
        <p:nvGrpSpPr>
          <p:cNvPr id="104" name="Google Shape;104;p10"/>
          <p:cNvGrpSpPr/>
          <p:nvPr/>
        </p:nvGrpSpPr>
        <p:grpSpPr>
          <a:xfrm>
            <a:off x="6666925" y="1482147"/>
            <a:ext cx="5419701" cy="3500399"/>
            <a:chOff x="6666925" y="1482147"/>
            <a:chExt cx="5419701" cy="3500399"/>
          </a:xfrm>
        </p:grpSpPr>
        <p:pic>
          <p:nvPicPr>
            <p:cNvPr id="105" name="Google Shape;105;p10"/>
            <p:cNvPicPr preferRelativeResize="0"/>
            <p:nvPr/>
          </p:nvPicPr>
          <p:blipFill rotWithShape="1">
            <a:blip r:embed="rId4">
              <a:alphaModFix/>
            </a:blip>
            <a:srcRect t="26210"/>
            <a:stretch/>
          </p:blipFill>
          <p:spPr>
            <a:xfrm>
              <a:off x="6667600" y="1482147"/>
              <a:ext cx="5419026" cy="3500399"/>
            </a:xfrm>
            <a:prstGeom prst="rect">
              <a:avLst/>
            </a:prstGeom>
            <a:noFill/>
            <a:ln>
              <a:noFill/>
            </a:ln>
          </p:spPr>
        </p:pic>
        <p:sp>
          <p:nvSpPr>
            <p:cNvPr id="106" name="Google Shape;106;p10"/>
            <p:cNvSpPr/>
            <p:nvPr/>
          </p:nvSpPr>
          <p:spPr>
            <a:xfrm rot="5400000">
              <a:off x="7641025" y="513975"/>
              <a:ext cx="1753500" cy="3701700"/>
            </a:xfrm>
            <a:prstGeom prst="rtTriangl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1"/>
          <p:cNvSpPr txBox="1">
            <a:spLocks noGrp="1"/>
          </p:cNvSpPr>
          <p:nvPr>
            <p:ph type="title"/>
          </p:nvPr>
        </p:nvSpPr>
        <p:spPr>
          <a:xfrm>
            <a:off x="728150" y="92198"/>
            <a:ext cx="10515600" cy="1074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4400"/>
              <a:buFont typeface="Livvic"/>
              <a:buNone/>
            </a:pPr>
            <a:r>
              <a:rPr lang="fr-FR"/>
              <a:t>Genèse d’e-Sol</a:t>
            </a:r>
            <a:endParaRPr/>
          </a:p>
        </p:txBody>
      </p:sp>
      <p:sp>
        <p:nvSpPr>
          <p:cNvPr id="112" name="Google Shape;112;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6</a:t>
            </a:fld>
            <a:endParaRPr/>
          </a:p>
        </p:txBody>
      </p:sp>
      <p:sp>
        <p:nvSpPr>
          <p:cNvPr id="113" name="Google Shape;113;p11"/>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
        <p:nvSpPr>
          <p:cNvPr id="114" name="Google Shape;114;p11"/>
          <p:cNvSpPr txBox="1"/>
          <p:nvPr/>
        </p:nvSpPr>
        <p:spPr>
          <a:xfrm>
            <a:off x="348000" y="1007500"/>
            <a:ext cx="9202200" cy="56490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1"/>
              </a:buClr>
              <a:buSzPts val="2300"/>
              <a:buFont typeface="Calibri"/>
              <a:buChar char="●"/>
            </a:pPr>
            <a:r>
              <a:rPr lang="fr-FR" sz="2300">
                <a:solidFill>
                  <a:schemeClr val="dk1"/>
                </a:solidFill>
                <a:latin typeface="Calibri"/>
                <a:ea typeface="Calibri"/>
                <a:cs typeface="Calibri"/>
                <a:sym typeface="Calibri"/>
              </a:rPr>
              <a:t>des participants issus des 4 réseaux</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fr-FR" sz="2300">
                <a:solidFill>
                  <a:schemeClr val="dk1"/>
                </a:solidFill>
                <a:latin typeface="Calibri"/>
                <a:ea typeface="Calibri"/>
                <a:cs typeface="Calibri"/>
                <a:sym typeface="Calibri"/>
              </a:rPr>
              <a:t>benchmarking des plateformes et sites web existants</a:t>
            </a:r>
            <a:endParaRPr sz="2300">
              <a:solidFill>
                <a:schemeClr val="dk1"/>
              </a:solidFill>
              <a:latin typeface="Calibri"/>
              <a:ea typeface="Calibri"/>
              <a:cs typeface="Calibri"/>
              <a:sym typeface="Calibri"/>
            </a:endParaRPr>
          </a:p>
          <a:p>
            <a:pPr marL="0" lvl="0" indent="0" algn="l" rtl="0">
              <a:spcBef>
                <a:spcPts val="0"/>
              </a:spcBef>
              <a:spcAft>
                <a:spcPts val="0"/>
              </a:spcAft>
              <a:buNone/>
            </a:pPr>
            <a:r>
              <a:rPr lang="fr-FR" sz="2300">
                <a:solidFill>
                  <a:schemeClr val="dk1"/>
                </a:solidFill>
                <a:latin typeface="Calibri"/>
                <a:ea typeface="Calibri"/>
                <a:cs typeface="Calibri"/>
                <a:sym typeface="Calibri"/>
              </a:rPr>
              <a:t>analyse des besoins (enquêtes, ateliers collaboratifs)</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fr-FR" sz="2300">
                <a:solidFill>
                  <a:schemeClr val="dk1"/>
                </a:solidFill>
                <a:latin typeface="Calibri"/>
                <a:ea typeface="Calibri"/>
                <a:cs typeface="Calibri"/>
                <a:sym typeface="Calibri"/>
              </a:rPr>
              <a:t>3 cas d’études testés </a:t>
            </a:r>
            <a:endParaRPr sz="2300">
              <a:solidFill>
                <a:schemeClr val="dk1"/>
              </a:solidFill>
              <a:latin typeface="Calibri"/>
              <a:ea typeface="Calibri"/>
              <a:cs typeface="Calibri"/>
              <a:sym typeface="Calibri"/>
            </a:endParaRPr>
          </a:p>
          <a:p>
            <a:pPr marL="0" lvl="0" indent="457200" algn="l" rtl="0">
              <a:spcBef>
                <a:spcPts val="0"/>
              </a:spcBef>
              <a:spcAft>
                <a:spcPts val="0"/>
              </a:spcAft>
              <a:buNone/>
            </a:pPr>
            <a:r>
              <a:rPr lang="fr-FR" sz="2300">
                <a:solidFill>
                  <a:schemeClr val="dk1"/>
                </a:solidFill>
                <a:latin typeface="Calibri"/>
                <a:ea typeface="Calibri"/>
                <a:cs typeface="Calibri"/>
                <a:sym typeface="Calibri"/>
              </a:rPr>
              <a:t>espace de discussion </a:t>
            </a:r>
            <a:endParaRPr sz="2300">
              <a:solidFill>
                <a:schemeClr val="dk1"/>
              </a:solidFill>
              <a:latin typeface="Calibri"/>
              <a:ea typeface="Calibri"/>
              <a:cs typeface="Calibri"/>
              <a:sym typeface="Calibri"/>
            </a:endParaRPr>
          </a:p>
          <a:p>
            <a:pPr marL="0" lvl="0" indent="457200" algn="l" rtl="0">
              <a:spcBef>
                <a:spcPts val="0"/>
              </a:spcBef>
              <a:spcAft>
                <a:spcPts val="0"/>
              </a:spcAft>
              <a:buNone/>
            </a:pPr>
            <a:r>
              <a:rPr lang="fr-FR" sz="2300">
                <a:solidFill>
                  <a:schemeClr val="dk1"/>
                </a:solidFill>
                <a:latin typeface="Calibri"/>
                <a:ea typeface="Calibri"/>
                <a:cs typeface="Calibri"/>
                <a:sym typeface="Calibri"/>
              </a:rPr>
              <a:t>partage et réutilisation de données</a:t>
            </a:r>
            <a:endParaRPr sz="2300">
              <a:solidFill>
                <a:schemeClr val="dk1"/>
              </a:solidFill>
              <a:latin typeface="Calibri"/>
              <a:ea typeface="Calibri"/>
              <a:cs typeface="Calibri"/>
              <a:sym typeface="Calibri"/>
            </a:endParaRPr>
          </a:p>
          <a:p>
            <a:pPr marL="0" lvl="0" indent="457200" algn="l" rtl="0">
              <a:spcBef>
                <a:spcPts val="0"/>
              </a:spcBef>
              <a:spcAft>
                <a:spcPts val="0"/>
              </a:spcAft>
              <a:buNone/>
            </a:pPr>
            <a:r>
              <a:rPr lang="fr-FR" sz="2300">
                <a:solidFill>
                  <a:schemeClr val="dk1"/>
                </a:solidFill>
                <a:latin typeface="Calibri"/>
                <a:ea typeface="Calibri"/>
                <a:cs typeface="Calibri"/>
                <a:sym typeface="Calibri"/>
              </a:rPr>
              <a:t>co-construction d’un outil numérique d’inventaire d’études de sols</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fr-FR" sz="2300">
                <a:solidFill>
                  <a:schemeClr val="dk1"/>
                </a:solidFill>
                <a:latin typeface="Calibri"/>
                <a:ea typeface="Calibri"/>
                <a:cs typeface="Calibri"/>
                <a:sym typeface="Calibri"/>
              </a:rPr>
              <a:t>co-conception d’une solution, avec des ateliers collaboratifs </a:t>
            </a:r>
            <a:endParaRPr sz="2300">
              <a:solidFill>
                <a:schemeClr val="dk1"/>
              </a:solidFill>
              <a:latin typeface="Calibri"/>
              <a:ea typeface="Calibri"/>
              <a:cs typeface="Calibri"/>
              <a:sym typeface="Calibri"/>
            </a:endParaRPr>
          </a:p>
          <a:p>
            <a:pPr marL="5486400" lvl="0" indent="457200" algn="l" rtl="0">
              <a:spcBef>
                <a:spcPts val="0"/>
              </a:spcBef>
              <a:spcAft>
                <a:spcPts val="0"/>
              </a:spcAft>
              <a:buNone/>
            </a:pPr>
            <a:r>
              <a:rPr lang="fr-FR" sz="2300">
                <a:solidFill>
                  <a:schemeClr val="dk1"/>
                </a:solidFill>
                <a:latin typeface="Calibri"/>
                <a:ea typeface="Calibri"/>
                <a:cs typeface="Calibri"/>
                <a:sym typeface="Calibri"/>
              </a:rPr>
              <a:t>méthode  </a:t>
            </a: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fr-FR" sz="2300">
                <a:solidFill>
                  <a:schemeClr val="dk1"/>
                </a:solidFill>
                <a:latin typeface="Calibri"/>
                <a:ea typeface="Calibri"/>
                <a:cs typeface="Calibri"/>
                <a:sym typeface="Calibri"/>
              </a:rPr>
              <a:t>avec </a:t>
            </a:r>
            <a:r>
              <a:rPr lang="fr-FR" sz="2400">
                <a:solidFill>
                  <a:schemeClr val="dk1"/>
                </a:solidFill>
                <a:latin typeface="Calibri"/>
                <a:ea typeface="Calibri"/>
                <a:cs typeface="Calibri"/>
                <a:sym typeface="Calibri"/>
              </a:rPr>
              <a:t>une question centrale : </a:t>
            </a:r>
            <a:r>
              <a:rPr lang="fr-FR" sz="2400" b="1" i="1">
                <a:solidFill>
                  <a:schemeClr val="accent4"/>
                </a:solidFill>
                <a:latin typeface="Calibri"/>
                <a:ea typeface="Calibri"/>
                <a:cs typeface="Calibri"/>
                <a:sym typeface="Calibri"/>
              </a:rPr>
              <a:t>Comment accéder à des ressources fiables sur les sols ou partager celles dont je dispose ? </a:t>
            </a:r>
            <a:endParaRPr sz="2400" b="1" i="1">
              <a:solidFill>
                <a:schemeClr val="accent4"/>
              </a:solidFill>
              <a:latin typeface="Calibri"/>
              <a:ea typeface="Calibri"/>
              <a:cs typeface="Calibri"/>
              <a:sym typeface="Calibri"/>
            </a:endParaRPr>
          </a:p>
          <a:p>
            <a:pPr marL="0" lvl="0" indent="0" algn="l" rtl="0">
              <a:spcBef>
                <a:spcPts val="0"/>
              </a:spcBef>
              <a:spcAft>
                <a:spcPts val="0"/>
              </a:spcAft>
              <a:buNone/>
            </a:pPr>
            <a:endParaRPr sz="2700">
              <a:solidFill>
                <a:schemeClr val="dk1"/>
              </a:solidFill>
              <a:latin typeface="Calibri"/>
              <a:ea typeface="Calibri"/>
              <a:cs typeface="Calibri"/>
              <a:sym typeface="Calibri"/>
            </a:endParaRPr>
          </a:p>
          <a:p>
            <a:pPr marL="0" lvl="0" indent="0" algn="l" rtl="0">
              <a:spcBef>
                <a:spcPts val="0"/>
              </a:spcBef>
              <a:spcAft>
                <a:spcPts val="0"/>
              </a:spcAft>
              <a:buNone/>
            </a:pPr>
            <a:endParaRPr sz="2700">
              <a:solidFill>
                <a:schemeClr val="dk1"/>
              </a:solidFill>
              <a:latin typeface="Calibri"/>
              <a:ea typeface="Calibri"/>
              <a:cs typeface="Calibri"/>
              <a:sym typeface="Calibri"/>
            </a:endParaRPr>
          </a:p>
        </p:txBody>
      </p:sp>
      <p:pic>
        <p:nvPicPr>
          <p:cNvPr id="115" name="Google Shape;115;p11"/>
          <p:cNvPicPr preferRelativeResize="0"/>
          <p:nvPr/>
        </p:nvPicPr>
        <p:blipFill>
          <a:blip r:embed="rId3">
            <a:alphaModFix/>
          </a:blip>
          <a:stretch>
            <a:fillRect/>
          </a:stretch>
        </p:blipFill>
        <p:spPr>
          <a:xfrm>
            <a:off x="9550201" y="235125"/>
            <a:ext cx="2602125" cy="5345450"/>
          </a:xfrm>
          <a:prstGeom prst="rect">
            <a:avLst/>
          </a:prstGeom>
          <a:noFill/>
          <a:ln>
            <a:noFill/>
          </a:ln>
        </p:spPr>
      </p:pic>
      <p:pic>
        <p:nvPicPr>
          <p:cNvPr id="116" name="Google Shape;116;p11"/>
          <p:cNvPicPr preferRelativeResize="0"/>
          <p:nvPr/>
        </p:nvPicPr>
        <p:blipFill>
          <a:blip r:embed="rId4">
            <a:alphaModFix/>
          </a:blip>
          <a:stretch>
            <a:fillRect/>
          </a:stretch>
        </p:blipFill>
        <p:spPr>
          <a:xfrm>
            <a:off x="6526812" y="212888"/>
            <a:ext cx="2083800" cy="833525"/>
          </a:xfrm>
          <a:prstGeom prst="rect">
            <a:avLst/>
          </a:prstGeom>
          <a:noFill/>
          <a:ln>
            <a:noFill/>
          </a:ln>
        </p:spPr>
      </p:pic>
      <p:pic>
        <p:nvPicPr>
          <p:cNvPr id="117" name="Google Shape;117;p11"/>
          <p:cNvPicPr preferRelativeResize="0"/>
          <p:nvPr/>
        </p:nvPicPr>
        <p:blipFill>
          <a:blip r:embed="rId5">
            <a:alphaModFix/>
          </a:blip>
          <a:stretch>
            <a:fillRect/>
          </a:stretch>
        </p:blipFill>
        <p:spPr>
          <a:xfrm>
            <a:off x="7550100" y="4440750"/>
            <a:ext cx="1909200" cy="46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a:t>
            </a:fld>
            <a:endParaRPr/>
          </a:p>
        </p:txBody>
      </p:sp>
      <p:pic>
        <p:nvPicPr>
          <p:cNvPr id="123" name="Google Shape;123;p12"/>
          <p:cNvPicPr preferRelativeResize="0"/>
          <p:nvPr/>
        </p:nvPicPr>
        <p:blipFill>
          <a:blip r:embed="rId3">
            <a:alphaModFix/>
          </a:blip>
          <a:stretch>
            <a:fillRect/>
          </a:stretch>
        </p:blipFill>
        <p:spPr>
          <a:xfrm>
            <a:off x="444700" y="698542"/>
            <a:ext cx="9990244" cy="4362406"/>
          </a:xfrm>
          <a:prstGeom prst="rect">
            <a:avLst/>
          </a:prstGeom>
          <a:noFill/>
          <a:ln>
            <a:noFill/>
          </a:ln>
        </p:spPr>
      </p:pic>
      <p:pic>
        <p:nvPicPr>
          <p:cNvPr id="124" name="Google Shape;124;p12"/>
          <p:cNvPicPr preferRelativeResize="0"/>
          <p:nvPr/>
        </p:nvPicPr>
        <p:blipFill>
          <a:blip r:embed="rId4">
            <a:alphaModFix/>
          </a:blip>
          <a:stretch>
            <a:fillRect/>
          </a:stretch>
        </p:blipFill>
        <p:spPr>
          <a:xfrm>
            <a:off x="10248900" y="2250023"/>
            <a:ext cx="1656802" cy="1661576"/>
          </a:xfrm>
          <a:prstGeom prst="rect">
            <a:avLst/>
          </a:prstGeom>
          <a:noFill/>
          <a:ln>
            <a:noFill/>
          </a:ln>
        </p:spPr>
      </p:pic>
      <p:sp>
        <p:nvSpPr>
          <p:cNvPr id="125" name="Google Shape;125;p12"/>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a:t>
            </a:fld>
            <a:endParaRPr/>
          </a:p>
        </p:txBody>
      </p:sp>
      <p:pic>
        <p:nvPicPr>
          <p:cNvPr id="131" name="Google Shape;131;p13"/>
          <p:cNvPicPr preferRelativeResize="0"/>
          <p:nvPr/>
        </p:nvPicPr>
        <p:blipFill>
          <a:blip r:embed="rId3">
            <a:alphaModFix/>
          </a:blip>
          <a:stretch>
            <a:fillRect/>
          </a:stretch>
        </p:blipFill>
        <p:spPr>
          <a:xfrm>
            <a:off x="9192451" y="4128100"/>
            <a:ext cx="1656802" cy="1661576"/>
          </a:xfrm>
          <a:prstGeom prst="rect">
            <a:avLst/>
          </a:prstGeom>
          <a:noFill/>
          <a:ln>
            <a:noFill/>
          </a:ln>
        </p:spPr>
      </p:pic>
      <p:pic>
        <p:nvPicPr>
          <p:cNvPr id="132" name="Google Shape;132;p13"/>
          <p:cNvPicPr preferRelativeResize="0"/>
          <p:nvPr/>
        </p:nvPicPr>
        <p:blipFill>
          <a:blip r:embed="rId4">
            <a:alphaModFix/>
          </a:blip>
          <a:stretch>
            <a:fillRect/>
          </a:stretch>
        </p:blipFill>
        <p:spPr>
          <a:xfrm>
            <a:off x="364025" y="3131255"/>
            <a:ext cx="5425374" cy="2615420"/>
          </a:xfrm>
          <a:prstGeom prst="rect">
            <a:avLst/>
          </a:prstGeom>
          <a:noFill/>
          <a:ln>
            <a:noFill/>
          </a:ln>
        </p:spPr>
      </p:pic>
      <p:pic>
        <p:nvPicPr>
          <p:cNvPr id="133" name="Google Shape;133;p13"/>
          <p:cNvPicPr preferRelativeResize="0"/>
          <p:nvPr/>
        </p:nvPicPr>
        <p:blipFill>
          <a:blip r:embed="rId5">
            <a:alphaModFix/>
          </a:blip>
          <a:stretch>
            <a:fillRect/>
          </a:stretch>
        </p:blipFill>
        <p:spPr>
          <a:xfrm>
            <a:off x="6766624" y="232850"/>
            <a:ext cx="4436675" cy="3156625"/>
          </a:xfrm>
          <a:prstGeom prst="rect">
            <a:avLst/>
          </a:prstGeom>
          <a:noFill/>
          <a:ln>
            <a:noFill/>
          </a:ln>
        </p:spPr>
      </p:pic>
      <p:sp>
        <p:nvSpPr>
          <p:cNvPr id="134" name="Google Shape;134;p13"/>
          <p:cNvSpPr txBox="1">
            <a:spLocks noGrp="1"/>
          </p:cNvSpPr>
          <p:nvPr>
            <p:ph type="body" idx="4294967295"/>
          </p:nvPr>
        </p:nvSpPr>
        <p:spPr>
          <a:xfrm>
            <a:off x="6252099" y="3762484"/>
            <a:ext cx="4951200" cy="57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3600"/>
              <a:buNone/>
            </a:pPr>
            <a:r>
              <a:rPr lang="fr-FR" dirty="0"/>
              <a:t>Rejoignez la communauté e-Sol </a:t>
            </a:r>
            <a:endParaRPr dirty="0"/>
          </a:p>
        </p:txBody>
      </p:sp>
      <p:pic>
        <p:nvPicPr>
          <p:cNvPr id="135" name="Google Shape;135;p13"/>
          <p:cNvPicPr preferRelativeResize="0"/>
          <p:nvPr/>
        </p:nvPicPr>
        <p:blipFill>
          <a:blip r:embed="rId6">
            <a:alphaModFix/>
          </a:blip>
          <a:stretch>
            <a:fillRect/>
          </a:stretch>
        </p:blipFill>
        <p:spPr>
          <a:xfrm>
            <a:off x="364025" y="232850"/>
            <a:ext cx="4890443" cy="2615425"/>
          </a:xfrm>
          <a:prstGeom prst="rect">
            <a:avLst/>
          </a:prstGeom>
          <a:noFill/>
          <a:ln>
            <a:noFill/>
          </a:ln>
        </p:spPr>
      </p:pic>
      <p:sp>
        <p:nvSpPr>
          <p:cNvPr id="136" name="Google Shape;136;p13"/>
          <p:cNvSpPr/>
          <p:nvPr/>
        </p:nvSpPr>
        <p:spPr>
          <a:xfrm rot="10800000" flipH="1">
            <a:off x="8095125" y="4456107"/>
            <a:ext cx="1030950" cy="766894"/>
          </a:xfrm>
          <a:prstGeom prst="bentArrow">
            <a:avLst>
              <a:gd name="adj1" fmla="val 24308"/>
              <a:gd name="adj2" fmla="val 46735"/>
              <a:gd name="adj3" fmla="val 50000"/>
              <a:gd name="adj4" fmla="val 65419"/>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7" name="Google Shape;137;p13"/>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pic>
        <p:nvPicPr>
          <p:cNvPr id="143" name="Google Shape;143;p14"/>
          <p:cNvPicPr preferRelativeResize="0"/>
          <p:nvPr/>
        </p:nvPicPr>
        <p:blipFill>
          <a:blip r:embed="rId3">
            <a:alphaModFix/>
          </a:blip>
          <a:stretch>
            <a:fillRect/>
          </a:stretch>
        </p:blipFill>
        <p:spPr>
          <a:xfrm>
            <a:off x="1490501" y="215075"/>
            <a:ext cx="9420202" cy="5298874"/>
          </a:xfrm>
          <a:prstGeom prst="rect">
            <a:avLst/>
          </a:prstGeom>
          <a:noFill/>
          <a:ln>
            <a:noFill/>
          </a:ln>
        </p:spPr>
      </p:pic>
      <p:sp>
        <p:nvSpPr>
          <p:cNvPr id="144" name="Google Shape;144;p14"/>
          <p:cNvSpPr txBox="1">
            <a:spLocks noGrp="1"/>
          </p:cNvSpPr>
          <p:nvPr>
            <p:ph type="dt" idx="10"/>
          </p:nvPr>
        </p:nvSpPr>
        <p:spPr>
          <a:xfrm>
            <a:off x="5760862" y="6356349"/>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r-FR"/>
              <a:t>05/12/2025</a:t>
            </a:r>
            <a:endParaRPr/>
          </a:p>
        </p:txBody>
      </p:sp>
    </p:spTree>
  </p:cSld>
  <p:clrMapOvr>
    <a:masterClrMapping/>
  </p:clrMapOvr>
</p:sld>
</file>

<file path=ppt/theme/theme1.xml><?xml version="1.0" encoding="utf-8"?>
<a:theme xmlns:a="http://schemas.openxmlformats.org/drawingml/2006/main" name="Thème Office">
  <a:themeElements>
    <a:clrScheme name="Couleurs AFES">
      <a:dk1>
        <a:srgbClr val="000000"/>
      </a:dk1>
      <a:lt1>
        <a:srgbClr val="FFFFFF"/>
      </a:lt1>
      <a:dk2>
        <a:srgbClr val="44546A"/>
      </a:dk2>
      <a:lt2>
        <a:srgbClr val="EEEEEE"/>
      </a:lt2>
      <a:accent1>
        <a:srgbClr val="F6F5F0"/>
      </a:accent1>
      <a:accent2>
        <a:srgbClr val="EBE6E0"/>
      </a:accent2>
      <a:accent3>
        <a:srgbClr val="F9BF92"/>
      </a:accent3>
      <a:accent4>
        <a:srgbClr val="5EB26C"/>
      </a:accent4>
      <a:accent5>
        <a:srgbClr val="237D3D"/>
      </a:accent5>
      <a:accent6>
        <a:srgbClr val="5F3114"/>
      </a:accent6>
      <a:hlink>
        <a:srgbClr val="BF6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Grand écran</PresentationFormat>
  <Paragraphs>108</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Nunito</vt:lpstr>
      <vt:lpstr>Livvic</vt:lpstr>
      <vt:lpstr>Calibri</vt:lpstr>
      <vt:lpstr>Thème Office</vt:lpstr>
      <vt:lpstr>Les réseaux sol en France</vt:lpstr>
      <vt:lpstr>Qui sommes nous ? </vt:lpstr>
      <vt:lpstr>Des complémentarités et des synergies</vt:lpstr>
      <vt:lpstr>Exemples de coopération : JMS  </vt:lpstr>
      <vt:lpstr>Genèse d’e-Sol : le fonctionnement de la coopération </vt:lpstr>
      <vt:lpstr>Genèse d’e-Sol</vt:lpstr>
      <vt:lpstr>Présentation PowerPoint</vt:lpstr>
      <vt:lpstr>Présentation PowerPoint</vt:lpstr>
      <vt:lpstr>Présentation PowerPoint</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Flavien POINÇOT</cp:lastModifiedBy>
  <cp:revision>2</cp:revision>
  <dcterms:modified xsi:type="dcterms:W3CDTF">2025-12-04T23:02:30Z</dcterms:modified>
</cp:coreProperties>
</file>