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Livvic"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36" autoAdjust="0"/>
  </p:normalViewPr>
  <p:slideViewPr>
    <p:cSldViewPr snapToGrid="0">
      <p:cViewPr varScale="1">
        <p:scale>
          <a:sx n="36" d="100"/>
          <a:sy n="36" d="100"/>
        </p:scale>
        <p:origin x="17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Exposé construit à 3 et porté à 2 voix, à lui seul dejà un exemple de coopération ;)</a:t>
            </a:r>
            <a:endParaRPr/>
          </a:p>
          <a:p>
            <a:pPr marL="0" lvl="0" indent="0" algn="l" rtl="0">
              <a:spcBef>
                <a:spcPts val="0"/>
              </a:spcBef>
              <a:spcAft>
                <a:spcPts val="0"/>
              </a:spcAft>
              <a:buNone/>
            </a:pPr>
            <a:r>
              <a:rPr lang="fr-FR"/>
              <a:t>nous allons illustrer l’intérêt de la coopération à travers 2 exemples que sont l’organisation de la JMS au plan national et l’animation du projet soilscape au plan européen et qui quelque sont tous deux un héritage d’une dynamique née avec le projet de plateforme collaborative e-sol</a:t>
            </a:r>
            <a:endParaRPr/>
          </a:p>
        </p:txBody>
      </p:sp>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aa6680ec5d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3aa6680ec5d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aa6680ec5d_0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3aa6680ec5d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aa6680ec5d_0_1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Dan sle projet SOILSCAPE coordonné par l’AFES nous avons comme enjeu de mettre en place et de partager une méthodologie pour animer le réseau européen des acteurs sol et art. Cette animation passe par la structuration de communautés sol et art dans 8 pays et le partage d’une méthodologie commune pour péréniser l’animation de ces communautés. </a:t>
            </a:r>
            <a:endParaRPr/>
          </a:p>
        </p:txBody>
      </p:sp>
      <p:sp>
        <p:nvSpPr>
          <p:cNvPr id="188" name="Google Shape;188;g3aa6680ec5d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aa6680ec5d_0_1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3aa6680ec5d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aa6680ec5d_0_2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3aa6680ec5d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aa6680ec5d_0_2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3aa6680ec5d_0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aa6680ec5d_0_2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3aa6680ec5d_0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ab62b9bf3f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ab62b9bf3f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nourrir et développer la coopération est notre souhait</a:t>
            </a:r>
            <a:endParaRPr/>
          </a:p>
          <a:p>
            <a:pPr marL="0" lvl="0" indent="0" algn="l" rtl="0">
              <a:spcBef>
                <a:spcPts val="0"/>
              </a:spcBef>
              <a:spcAft>
                <a:spcPts val="0"/>
              </a:spcAft>
              <a:buNone/>
            </a:pPr>
            <a:r>
              <a:rPr lang="fr-FR"/>
              <a:t>de nouvelles communauté émergent et pourront s’appuyer sur e-Sol</a:t>
            </a:r>
            <a:endParaRPr/>
          </a:p>
          <a:p>
            <a:pPr marL="0" lvl="0" indent="0" algn="l" rtl="0">
              <a:spcBef>
                <a:spcPts val="0"/>
              </a:spcBef>
              <a:spcAft>
                <a:spcPts val="0"/>
              </a:spcAft>
              <a:buNone/>
            </a:pPr>
            <a:r>
              <a:rPr lang="fr-FR"/>
              <a:t>c’est le cas par ex pour soutenir la formation des acteurs forestiers sur la qualité des sols en lien avec le PASF</a:t>
            </a:r>
            <a:endParaRPr/>
          </a:p>
          <a:p>
            <a:pPr marL="0" lvl="0" indent="0" algn="l" rtl="0">
              <a:spcBef>
                <a:spcPts val="0"/>
              </a:spcBef>
              <a:spcAft>
                <a:spcPts val="0"/>
              </a:spcAft>
              <a:buNone/>
            </a:pPr>
            <a:r>
              <a:rPr lang="fr-FR"/>
              <a:t>dans le nouveau projet de RMT 2026-2030 dans lequel l’AFES est devenue partenaire à part entière, e-Sol occupe une place déterminante dans l’Axe de transfert et d’appui aux politiques publiques</a:t>
            </a:r>
            <a:endParaRPr/>
          </a:p>
        </p:txBody>
      </p:sp>
      <p:sp>
        <p:nvSpPr>
          <p:cNvPr id="247" name="Google Shape;247;g3ab62b9bf3f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aa6680ec5d_0_3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la motivation est là, les outils sont prêts, alors n’hésitez pas à embarquer dans l’aventure !</a:t>
            </a:r>
            <a:endParaRPr/>
          </a:p>
          <a:p>
            <a:pPr marL="0" lvl="0" indent="0" algn="l" rtl="0">
              <a:spcBef>
                <a:spcPts val="0"/>
              </a:spcBef>
              <a:spcAft>
                <a:spcPts val="0"/>
              </a:spcAft>
              <a:buNone/>
            </a:pPr>
            <a:r>
              <a:rPr lang="fr-FR"/>
              <a:t>rejoignez une des communautés existantes, ou suggérez la création d’une nouvelle répondant à vos besoins</a:t>
            </a:r>
            <a:endParaRPr/>
          </a:p>
          <a:p>
            <a:pPr marL="0" lvl="0" indent="0" algn="l" rtl="0">
              <a:spcBef>
                <a:spcPts val="0"/>
              </a:spcBef>
              <a:spcAft>
                <a:spcPts val="0"/>
              </a:spcAft>
              <a:buNone/>
            </a:pPr>
            <a:r>
              <a:rPr lang="fr-FR"/>
              <a:t>c’est en coopérant que nous irons plus loin, que nous trouverons aussi les moyens de soutenir et faire perdurer ces outils </a:t>
            </a:r>
            <a:endParaRPr/>
          </a:p>
          <a:p>
            <a:pPr marL="0" lvl="0" indent="0" algn="l" rtl="0">
              <a:spcBef>
                <a:spcPts val="0"/>
              </a:spcBef>
              <a:spcAft>
                <a:spcPts val="0"/>
              </a:spcAft>
              <a:buNone/>
            </a:pPr>
            <a:r>
              <a:rPr lang="fr-FR"/>
              <a:t>au service de la santé des sols et de notre santé !</a:t>
            </a:r>
            <a:endParaRPr/>
          </a:p>
          <a:p>
            <a:pPr marL="0" lvl="0" indent="0" algn="l" rtl="0">
              <a:spcBef>
                <a:spcPts val="0"/>
              </a:spcBef>
              <a:spcAft>
                <a:spcPts val="0"/>
              </a:spcAft>
              <a:buNone/>
            </a:pPr>
            <a:r>
              <a:rPr lang="fr-FR"/>
              <a:t>merci de votre attention !</a:t>
            </a:r>
            <a:endParaRPr/>
          </a:p>
        </p:txBody>
      </p:sp>
      <p:sp>
        <p:nvSpPr>
          <p:cNvPr id="266" name="Google Shape;266;g3aa6680ec5d_0_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aa6680ec5d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aa6680ec5d_0_2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fr-FR" sz="1300">
                <a:solidFill>
                  <a:srgbClr val="444041"/>
                </a:solidFill>
                <a:highlight>
                  <a:schemeClr val="lt1"/>
                </a:highlight>
              </a:rPr>
              <a:t>enjeu gestion durable des sols</a:t>
            </a:r>
            <a:endParaRPr sz="1300">
              <a:solidFill>
                <a:srgbClr val="444041"/>
              </a:solidFill>
              <a:highlight>
                <a:schemeClr val="lt1"/>
              </a:highlight>
            </a:endParaRPr>
          </a:p>
          <a:p>
            <a:pPr marL="0" lvl="0" indent="0" algn="just" rtl="0">
              <a:spcBef>
                <a:spcPts val="800"/>
              </a:spcBef>
              <a:spcAft>
                <a:spcPts val="0"/>
              </a:spcAft>
              <a:buNone/>
            </a:pPr>
            <a:r>
              <a:rPr lang="fr-FR" sz="1300">
                <a:solidFill>
                  <a:srgbClr val="444041"/>
                </a:solidFill>
                <a:highlight>
                  <a:schemeClr val="lt1"/>
                </a:highlight>
              </a:rPr>
              <a:t>besoin croissant d’informations, outils connaissance, accompagnement</a:t>
            </a:r>
            <a:endParaRPr sz="1300">
              <a:solidFill>
                <a:srgbClr val="444041"/>
              </a:solidFill>
              <a:highlight>
                <a:schemeClr val="lt1"/>
              </a:highlight>
            </a:endParaRPr>
          </a:p>
          <a:p>
            <a:pPr marL="0" lvl="0" indent="0" algn="just" rtl="0">
              <a:spcBef>
                <a:spcPts val="800"/>
              </a:spcBef>
              <a:spcAft>
                <a:spcPts val="0"/>
              </a:spcAft>
              <a:buNone/>
            </a:pPr>
            <a:r>
              <a:rPr lang="fr-FR" sz="1300">
                <a:solidFill>
                  <a:srgbClr val="444041"/>
                </a:solidFill>
                <a:highlight>
                  <a:schemeClr val="lt1"/>
                </a:highlight>
              </a:rPr>
              <a:t>des ressources La préfiguration de cette plateforme e-Sol a été soutenue par l’ADEME et la DAAP INRAE, et les fonds casdar du MA a travers la participation du RMT Sols et territoires</a:t>
            </a:r>
            <a:endParaRPr sz="1300">
              <a:solidFill>
                <a:srgbClr val="444041"/>
              </a:solidFill>
              <a:highlight>
                <a:schemeClr val="lt1"/>
              </a:highlight>
            </a:endParaRPr>
          </a:p>
          <a:p>
            <a:pPr marL="0" lvl="0" indent="0" algn="just" rtl="0">
              <a:spcBef>
                <a:spcPts val="800"/>
              </a:spcBef>
              <a:spcAft>
                <a:spcPts val="0"/>
              </a:spcAft>
              <a:buNone/>
            </a:pPr>
            <a:r>
              <a:rPr lang="fr-FR" sz="1300">
                <a:solidFill>
                  <a:srgbClr val="444041"/>
                </a:solidFill>
                <a:highlight>
                  <a:schemeClr val="lt1"/>
                </a:highlight>
              </a:rPr>
              <a:t>l’ objectif etait d’explorer comment mieux travailler ensembles et de massifier interactions entre acteurs pour soutenir une gestion durable des sols, </a:t>
            </a:r>
            <a:endParaRPr sz="1300">
              <a:solidFill>
                <a:srgbClr val="444041"/>
              </a:solidFill>
              <a:highlight>
                <a:schemeClr val="lt1"/>
              </a:highlight>
            </a:endParaRPr>
          </a:p>
          <a:p>
            <a:pPr marL="0" lvl="0" indent="0" algn="just" rtl="0">
              <a:spcBef>
                <a:spcPts val="800"/>
              </a:spcBef>
              <a:spcAft>
                <a:spcPts val="0"/>
              </a:spcAft>
              <a:buNone/>
            </a:pPr>
            <a:r>
              <a:rPr lang="fr-FR" sz="1300">
                <a:solidFill>
                  <a:srgbClr val="444041"/>
                </a:solidFill>
                <a:highlight>
                  <a:schemeClr val="lt1"/>
                </a:highlight>
              </a:rPr>
              <a:t>nous sommes ressortis de l’expérience vécue avec la conviction de l’importance de coopérer</a:t>
            </a:r>
            <a:endParaRPr sz="1300">
              <a:solidFill>
                <a:srgbClr val="444041"/>
              </a:solidFill>
              <a:highlight>
                <a:schemeClr val="lt1"/>
              </a:highlight>
            </a:endParaRPr>
          </a:p>
          <a:p>
            <a:pPr marL="0" lvl="0" indent="0" algn="just" rtl="0">
              <a:spcBef>
                <a:spcPts val="800"/>
              </a:spcBef>
              <a:spcAft>
                <a:spcPts val="0"/>
              </a:spcAft>
              <a:buNone/>
            </a:pPr>
            <a:r>
              <a:rPr lang="fr-FR" sz="1300">
                <a:solidFill>
                  <a:srgbClr val="444041"/>
                </a:solidFill>
                <a:highlight>
                  <a:schemeClr val="lt1"/>
                </a:highlight>
              </a:rPr>
              <a:t>accompagnés par la méthode vianeo déployée avec des ateliers et un outils numérique collaboratif, nous avons appris à nous connaître, lever nos inquiétudes, identifier nos complémentarités et réfléchir ensemble à une solution qui soit atteignable et viable en créant de la valeur </a:t>
            </a:r>
            <a:endParaRPr sz="1300">
              <a:solidFill>
                <a:srgbClr val="444041"/>
              </a:solidFill>
              <a:highlight>
                <a:schemeClr val="lt1"/>
              </a:highlight>
            </a:endParaRPr>
          </a:p>
          <a:p>
            <a:pPr marL="0" lvl="0" indent="0" algn="just" rtl="0">
              <a:spcBef>
                <a:spcPts val="800"/>
              </a:spcBef>
              <a:spcAft>
                <a:spcPts val="0"/>
              </a:spcAft>
              <a:buNone/>
            </a:pPr>
            <a:r>
              <a:rPr lang="fr-FR" sz="1300">
                <a:solidFill>
                  <a:srgbClr val="444041"/>
                </a:solidFill>
                <a:highlight>
                  <a:schemeClr val="lt1"/>
                </a:highlight>
              </a:rPr>
              <a:t>2 étapes identifiées et mises en oeuvre</a:t>
            </a:r>
            <a:endParaRPr sz="1300">
              <a:solidFill>
                <a:srgbClr val="444041"/>
              </a:solidFill>
              <a:highlight>
                <a:schemeClr val="lt1"/>
              </a:highlight>
            </a:endParaRPr>
          </a:p>
          <a:p>
            <a:pPr marL="0" lvl="0" indent="0" algn="just" rtl="0">
              <a:spcBef>
                <a:spcPts val="800"/>
              </a:spcBef>
              <a:spcAft>
                <a:spcPts val="800"/>
              </a:spcAft>
              <a:buClr>
                <a:schemeClr val="dk1"/>
              </a:buClr>
              <a:buSzPts val="1100"/>
              <a:buFont typeface="Arial"/>
              <a:buNone/>
            </a:pPr>
            <a:endParaRPr sz="1300">
              <a:solidFill>
                <a:srgbClr val="444041"/>
              </a:solidFill>
              <a:highlight>
                <a:schemeClr val="lt1"/>
              </a:highlight>
            </a:endParaRPr>
          </a:p>
        </p:txBody>
      </p:sp>
      <p:sp>
        <p:nvSpPr>
          <p:cNvPr id="65" name="Google Shape;65;g3aa6680ec5d_0_2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aa6680ec5d_0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aa6680ec5d_0_3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2 piliers de coopération réussie</a:t>
            </a:r>
            <a:endParaRPr/>
          </a:p>
          <a:p>
            <a:pPr marL="0" lvl="0" indent="0" algn="l" rtl="0">
              <a:spcBef>
                <a:spcPts val="0"/>
              </a:spcBef>
              <a:spcAft>
                <a:spcPts val="0"/>
              </a:spcAft>
              <a:buNone/>
            </a:pPr>
            <a:r>
              <a:rPr lang="fr-FR"/>
              <a:t>-socio structure</a:t>
            </a:r>
            <a:endParaRPr/>
          </a:p>
          <a:p>
            <a:pPr marL="0" lvl="0" indent="0" algn="l" rtl="0">
              <a:spcBef>
                <a:spcPts val="0"/>
              </a:spcBef>
              <a:spcAft>
                <a:spcPts val="0"/>
              </a:spcAft>
              <a:buNone/>
            </a:pPr>
            <a:r>
              <a:rPr lang="fr-FR"/>
              <a:t>-technostructure</a:t>
            </a:r>
            <a:endParaRPr/>
          </a:p>
          <a:p>
            <a:pPr marL="0" lvl="0" indent="0" algn="l" rtl="0">
              <a:spcBef>
                <a:spcPts val="0"/>
              </a:spcBef>
              <a:spcAft>
                <a:spcPts val="0"/>
              </a:spcAft>
              <a:buNone/>
            </a:pPr>
            <a:r>
              <a:rPr lang="fr-FR"/>
              <a:t>souple et évolutive</a:t>
            </a:r>
            <a:endParaRPr/>
          </a:p>
          <a:p>
            <a:pPr marL="0" lvl="0" indent="0" algn="l" rtl="0">
              <a:spcBef>
                <a:spcPts val="0"/>
              </a:spcBef>
              <a:spcAft>
                <a:spcPts val="0"/>
              </a:spcAft>
              <a:buNone/>
            </a:pPr>
            <a:r>
              <a:rPr lang="fr-FR"/>
              <a:t>dans les communautés à venir est-ce qu’on évoque</a:t>
            </a:r>
            <a:endParaRPr/>
          </a:p>
        </p:txBody>
      </p:sp>
      <p:sp>
        <p:nvSpPr>
          <p:cNvPr id="81" name="Google Shape;81;g3aa6680ec5d_0_3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aa6680ec5d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3aa6680ec5d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aa6680ec5d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3aa6680ec5d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aa6680ec5d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3aa6680ec5d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aa6680ec5d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3aa6680ec5d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aa6680ec5d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3aa6680ec5d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de la présentation">
  <p:cSld name="Titre de la présentation">
    <p:spTree>
      <p:nvGrpSpPr>
        <p:cNvPr id="1" name="Shape 14"/>
        <p:cNvGrpSpPr/>
        <p:nvPr/>
      </p:nvGrpSpPr>
      <p:grpSpPr>
        <a:xfrm>
          <a:off x="0" y="0"/>
          <a:ext cx="0" cy="0"/>
          <a:chOff x="0" y="0"/>
          <a:chExt cx="0" cy="0"/>
        </a:xfrm>
      </p:grpSpPr>
      <p:sp>
        <p:nvSpPr>
          <p:cNvPr id="15" name="Google Shape;15;p2"/>
          <p:cNvSpPr txBox="1">
            <a:spLocks noGrp="1"/>
          </p:cNvSpPr>
          <p:nvPr>
            <p:ph type="dt" idx="10"/>
          </p:nvPr>
        </p:nvSpPr>
        <p:spPr>
          <a:xfrm>
            <a:off x="5760862" y="6356349"/>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Arial"/>
                <a:ea typeface="Arial"/>
                <a:cs typeface="Arial"/>
                <a:sym typeface="Arial"/>
              </a:defRPr>
            </a:lvl1pPr>
            <a:lvl2pPr marL="0" lvl="1" indent="0" algn="r">
              <a:spcBef>
                <a:spcPts val="0"/>
              </a:spcBef>
              <a:buNone/>
              <a:defRPr sz="1200" b="0" i="0" u="none" strike="noStrike" cap="none">
                <a:solidFill>
                  <a:schemeClr val="dk1"/>
                </a:solidFill>
                <a:latin typeface="Arial"/>
                <a:ea typeface="Arial"/>
                <a:cs typeface="Arial"/>
                <a:sym typeface="Arial"/>
              </a:defRPr>
            </a:lvl2pPr>
            <a:lvl3pPr marL="0" lvl="2" indent="0" algn="r">
              <a:spcBef>
                <a:spcPts val="0"/>
              </a:spcBef>
              <a:buNone/>
              <a:defRPr sz="1200" b="0" i="0" u="none" strike="noStrike" cap="none">
                <a:solidFill>
                  <a:schemeClr val="dk1"/>
                </a:solidFill>
                <a:latin typeface="Arial"/>
                <a:ea typeface="Arial"/>
                <a:cs typeface="Arial"/>
                <a:sym typeface="Arial"/>
              </a:defRPr>
            </a:lvl3pPr>
            <a:lvl4pPr marL="0" lvl="3" indent="0" algn="r">
              <a:spcBef>
                <a:spcPts val="0"/>
              </a:spcBef>
              <a:buNone/>
              <a:defRPr sz="1200" b="0" i="0" u="none" strike="noStrike" cap="none">
                <a:solidFill>
                  <a:schemeClr val="dk1"/>
                </a:solidFill>
                <a:latin typeface="Arial"/>
                <a:ea typeface="Arial"/>
                <a:cs typeface="Arial"/>
                <a:sym typeface="Arial"/>
              </a:defRPr>
            </a:lvl4pPr>
            <a:lvl5pPr marL="0" lvl="4" indent="0" algn="r">
              <a:spcBef>
                <a:spcPts val="0"/>
              </a:spcBef>
              <a:buNone/>
              <a:defRPr sz="1200" b="0" i="0" u="none" strike="noStrike" cap="none">
                <a:solidFill>
                  <a:schemeClr val="dk1"/>
                </a:solidFill>
                <a:latin typeface="Arial"/>
                <a:ea typeface="Arial"/>
                <a:cs typeface="Arial"/>
                <a:sym typeface="Arial"/>
              </a:defRPr>
            </a:lvl5pPr>
            <a:lvl6pPr marL="0" lvl="5" indent="0" algn="r">
              <a:spcBef>
                <a:spcPts val="0"/>
              </a:spcBef>
              <a:buNone/>
              <a:defRPr sz="1200" b="0" i="0" u="none" strike="noStrike" cap="none">
                <a:solidFill>
                  <a:schemeClr val="dk1"/>
                </a:solidFill>
                <a:latin typeface="Arial"/>
                <a:ea typeface="Arial"/>
                <a:cs typeface="Arial"/>
                <a:sym typeface="Arial"/>
              </a:defRPr>
            </a:lvl6pPr>
            <a:lvl7pPr marL="0" lvl="6" indent="0" algn="r">
              <a:spcBef>
                <a:spcPts val="0"/>
              </a:spcBef>
              <a:buNone/>
              <a:defRPr sz="1200" b="0" i="0" u="none" strike="noStrike" cap="none">
                <a:solidFill>
                  <a:schemeClr val="dk1"/>
                </a:solidFill>
                <a:latin typeface="Arial"/>
                <a:ea typeface="Arial"/>
                <a:cs typeface="Arial"/>
                <a:sym typeface="Arial"/>
              </a:defRPr>
            </a:lvl7pPr>
            <a:lvl8pPr marL="0" lvl="7" indent="0" algn="r">
              <a:spcBef>
                <a:spcPts val="0"/>
              </a:spcBef>
              <a:buNone/>
              <a:defRPr sz="1200" b="0" i="0" u="none" strike="noStrike" cap="none">
                <a:solidFill>
                  <a:schemeClr val="dk1"/>
                </a:solidFill>
                <a:latin typeface="Arial"/>
                <a:ea typeface="Arial"/>
                <a:cs typeface="Arial"/>
                <a:sym typeface="Arial"/>
              </a:defRPr>
            </a:lvl8pPr>
            <a:lvl9pPr marL="0" lvl="8" indent="0" algn="r">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7" name="Google Shape;17;p2"/>
          <p:cNvSpPr txBox="1">
            <a:spLocks noGrp="1"/>
          </p:cNvSpPr>
          <p:nvPr>
            <p:ph type="title"/>
          </p:nvPr>
        </p:nvSpPr>
        <p:spPr>
          <a:xfrm>
            <a:off x="838200" y="262817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6"/>
              </a:buClr>
              <a:buSzPts val="4400"/>
              <a:buFont typeface="Livvic"/>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4273550"/>
            <a:ext cx="10515600" cy="11493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600"/>
              <a:buNone/>
              <a:defRPr sz="3600" b="1">
                <a:solidFill>
                  <a:schemeClr val="accent5"/>
                </a:solidFill>
                <a:latin typeface="Livvic"/>
                <a:ea typeface="Livvic"/>
                <a:cs typeface="Livvic"/>
                <a:sym typeface="Livv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2" descr="Une image contenant Graphique, art, symbole, Police&#10;&#10;Description générée automatiquement"/>
          <p:cNvPicPr preferRelativeResize="0"/>
          <p:nvPr/>
        </p:nvPicPr>
        <p:blipFill rotWithShape="1">
          <a:blip r:embed="rId2">
            <a:alphaModFix/>
          </a:blip>
          <a:srcRect/>
          <a:stretch/>
        </p:blipFill>
        <p:spPr>
          <a:xfrm>
            <a:off x="327774" y="6172962"/>
            <a:ext cx="536929" cy="536929"/>
          </a:xfrm>
          <a:prstGeom prst="rect">
            <a:avLst/>
          </a:prstGeom>
          <a:noFill/>
          <a:ln>
            <a:noFill/>
          </a:ln>
        </p:spPr>
      </p:pic>
      <p:pic>
        <p:nvPicPr>
          <p:cNvPr id="20" name="Google Shape;20;p2" descr="Une image contenant Graphique, Police, graphisme, logo&#10;&#10;Description générée automatiquement"/>
          <p:cNvPicPr preferRelativeResize="0"/>
          <p:nvPr/>
        </p:nvPicPr>
        <p:blipFill rotWithShape="1">
          <a:blip r:embed="rId3">
            <a:alphaModFix/>
          </a:blip>
          <a:srcRect/>
          <a:stretch/>
        </p:blipFill>
        <p:spPr>
          <a:xfrm>
            <a:off x="2958643" y="6273620"/>
            <a:ext cx="1092546" cy="339722"/>
          </a:xfrm>
          <a:prstGeom prst="rect">
            <a:avLst/>
          </a:prstGeom>
          <a:noFill/>
          <a:ln>
            <a:noFill/>
          </a:ln>
        </p:spPr>
      </p:pic>
      <p:pic>
        <p:nvPicPr>
          <p:cNvPr id="21" name="Google Shape;21;p2" descr="Une image contenant texte, capture d’écran, conception&#10;&#10;Description générée automatiquement"/>
          <p:cNvPicPr preferRelativeResize="0"/>
          <p:nvPr/>
        </p:nvPicPr>
        <p:blipFill rotWithShape="1">
          <a:blip r:embed="rId4">
            <a:alphaModFix/>
          </a:blip>
          <a:srcRect/>
          <a:stretch/>
        </p:blipFill>
        <p:spPr>
          <a:xfrm>
            <a:off x="2284015" y="6225053"/>
            <a:ext cx="486530" cy="436857"/>
          </a:xfrm>
          <a:prstGeom prst="rect">
            <a:avLst/>
          </a:prstGeom>
          <a:noFill/>
          <a:ln>
            <a:noFill/>
          </a:ln>
        </p:spPr>
      </p:pic>
      <p:pic>
        <p:nvPicPr>
          <p:cNvPr id="22" name="Google Shape;22;p2" descr="Une image contenant boîte&#10;&#10;Description générée automatiquement"/>
          <p:cNvPicPr preferRelativeResize="0"/>
          <p:nvPr/>
        </p:nvPicPr>
        <p:blipFill rotWithShape="1">
          <a:blip r:embed="rId5">
            <a:alphaModFix/>
          </a:blip>
          <a:srcRect/>
          <a:stretch/>
        </p:blipFill>
        <p:spPr>
          <a:xfrm>
            <a:off x="1052801" y="6203525"/>
            <a:ext cx="1022466" cy="722916"/>
          </a:xfrm>
          <a:prstGeom prst="rect">
            <a:avLst/>
          </a:prstGeom>
          <a:noFill/>
          <a:ln>
            <a:noFill/>
          </a:ln>
        </p:spPr>
      </p:pic>
      <p:pic>
        <p:nvPicPr>
          <p:cNvPr id="23" name="Google Shape;23;p2" descr="Une image contenant texte, capture d’écran, dessin humoristique&#10;&#10;Le contenu généré par l’IA peut être incorrect."/>
          <p:cNvPicPr preferRelativeResize="0"/>
          <p:nvPr/>
        </p:nvPicPr>
        <p:blipFill rotWithShape="1">
          <a:blip r:embed="rId6">
            <a:alphaModFix/>
          </a:blip>
          <a:srcRect/>
          <a:stretch/>
        </p:blipFill>
        <p:spPr>
          <a:xfrm>
            <a:off x="0" y="0"/>
            <a:ext cx="12192000" cy="24519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p:cSld name="Titre">
    <p:spTree>
      <p:nvGrpSpPr>
        <p:cNvPr id="1" name="Shape 24"/>
        <p:cNvGrpSpPr/>
        <p:nvPr/>
      </p:nvGrpSpPr>
      <p:grpSpPr>
        <a:xfrm>
          <a:off x="0" y="0"/>
          <a:ext cx="0" cy="0"/>
          <a:chOff x="0" y="0"/>
          <a:chExt cx="0" cy="0"/>
        </a:xfrm>
      </p:grpSpPr>
      <p:pic>
        <p:nvPicPr>
          <p:cNvPr id="25" name="Google Shape;25;p3" descr="Une image contenant arbre, plante, ciel, dessin humoristique&#10;&#10;Le contenu généré par l’IA peut être incorrect."/>
          <p:cNvPicPr preferRelativeResize="0"/>
          <p:nvPr/>
        </p:nvPicPr>
        <p:blipFill rotWithShape="1">
          <a:blip r:embed="rId2">
            <a:alphaModFix/>
          </a:blip>
          <a:srcRect t="47006" b="47201"/>
          <a:stretch/>
        </p:blipFill>
        <p:spPr>
          <a:xfrm>
            <a:off x="0" y="5858932"/>
            <a:ext cx="12192000" cy="999068"/>
          </a:xfrm>
          <a:prstGeom prst="rect">
            <a:avLst/>
          </a:prstGeom>
          <a:noFill/>
          <a:ln>
            <a:noFill/>
          </a:ln>
        </p:spPr>
      </p:pic>
      <p:sp>
        <p:nvSpPr>
          <p:cNvPr id="26" name="Google Shape;26;p3"/>
          <p:cNvSpPr txBox="1">
            <a:spLocks noGrp="1"/>
          </p:cNvSpPr>
          <p:nvPr>
            <p:ph type="title"/>
          </p:nvPr>
        </p:nvSpPr>
        <p:spPr>
          <a:xfrm>
            <a:off x="838200" y="36344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5668433" y="6356349"/>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29" name="Google Shape;29;p3"/>
          <p:cNvSpPr/>
          <p:nvPr/>
        </p:nvSpPr>
        <p:spPr>
          <a:xfrm>
            <a:off x="765255" y="6108474"/>
            <a:ext cx="3924300" cy="312737"/>
          </a:xfrm>
          <a:prstGeom prst="roundRect">
            <a:avLst>
              <a:gd name="adj" fmla="val 16667"/>
            </a:avLst>
          </a:prstGeom>
          <a:solidFill>
            <a:srgbClr val="F9AF70"/>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i="0" u="none" strike="noStrike" cap="none">
                <a:solidFill>
                  <a:schemeClr val="accent6"/>
                </a:solidFill>
                <a:latin typeface="Livvic"/>
                <a:ea typeface="Livvic"/>
                <a:cs typeface="Livvic"/>
                <a:sym typeface="Livvic"/>
              </a:rPr>
              <a:t>Journées Mondiale des Sols 2025</a:t>
            </a:r>
            <a:endParaRPr/>
          </a:p>
        </p:txBody>
      </p:sp>
      <p:grpSp>
        <p:nvGrpSpPr>
          <p:cNvPr id="30" name="Google Shape;30;p3"/>
          <p:cNvGrpSpPr/>
          <p:nvPr/>
        </p:nvGrpSpPr>
        <p:grpSpPr>
          <a:xfrm>
            <a:off x="131500" y="5997939"/>
            <a:ext cx="515345" cy="847360"/>
            <a:chOff x="544678" y="6083332"/>
            <a:chExt cx="515345" cy="847360"/>
          </a:xfrm>
        </p:grpSpPr>
        <p:sp>
          <p:nvSpPr>
            <p:cNvPr id="31" name="Google Shape;31;p3"/>
            <p:cNvSpPr/>
            <p:nvPr/>
          </p:nvSpPr>
          <p:spPr>
            <a:xfrm>
              <a:off x="544678" y="6083332"/>
              <a:ext cx="508000" cy="807043"/>
            </a:xfrm>
            <a:prstGeom prst="roundRect">
              <a:avLst>
                <a:gd name="adj" fmla="val 16667"/>
              </a:avLst>
            </a:prstGeom>
            <a:solidFill>
              <a:schemeClr val="lt1"/>
            </a:solidFill>
            <a:ln w="19050" cap="flat" cmpd="sng">
              <a:solidFill>
                <a:srgbClr val="F9AF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 name="Google Shape;32;p3" descr="Une image contenant texte, livre, Police, affiche&#10;&#10;Description générée automatiquement"/>
            <p:cNvPicPr preferRelativeResize="0"/>
            <p:nvPr/>
          </p:nvPicPr>
          <p:blipFill rotWithShape="1">
            <a:blip r:embed="rId3">
              <a:alphaModFix/>
            </a:blip>
            <a:srcRect/>
            <a:stretch/>
          </p:blipFill>
          <p:spPr>
            <a:xfrm>
              <a:off x="552023" y="6084025"/>
              <a:ext cx="508000" cy="846667"/>
            </a:xfrm>
            <a:prstGeom prst="rect">
              <a:avLst/>
            </a:prstGeom>
            <a:noFill/>
            <a:ln>
              <a:noFill/>
            </a:ln>
          </p:spPr>
        </p:pic>
      </p:grpSp>
      <p:sp>
        <p:nvSpPr>
          <p:cNvPr id="33" name="Google Shape;33;p3"/>
          <p:cNvSpPr/>
          <p:nvPr/>
        </p:nvSpPr>
        <p:spPr>
          <a:xfrm>
            <a:off x="765255" y="6408737"/>
            <a:ext cx="4704212" cy="312737"/>
          </a:xfrm>
          <a:prstGeom prst="roundRect">
            <a:avLst>
              <a:gd name="adj" fmla="val 16667"/>
            </a:avLst>
          </a:prstGeom>
          <a:solidFill>
            <a:srgbClr val="F6E0B2"/>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b="0" i="0" u="none" strike="noStrike" cap="none">
                <a:solidFill>
                  <a:schemeClr val="accent6"/>
                </a:solidFill>
                <a:latin typeface="Livvic"/>
                <a:ea typeface="Livvic"/>
                <a:cs typeface="Livvic"/>
                <a:sym typeface="Livvic"/>
              </a:rPr>
              <a:t>Santé des sols : un continuum de l’urbain au rural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4"/>
        <p:cNvGrpSpPr/>
        <p:nvPr/>
      </p:nvGrpSpPr>
      <p:grpSpPr>
        <a:xfrm>
          <a:off x="0" y="0"/>
          <a:ext cx="0" cy="0"/>
          <a:chOff x="0" y="0"/>
          <a:chExt cx="0" cy="0"/>
        </a:xfrm>
      </p:grpSpPr>
      <p:pic>
        <p:nvPicPr>
          <p:cNvPr id="35" name="Google Shape;35;p4" descr="Une image contenant arbre, plante, ciel, dessin humoristique&#10;&#10;Le contenu généré par l’IA peut être incorrect."/>
          <p:cNvPicPr preferRelativeResize="0"/>
          <p:nvPr/>
        </p:nvPicPr>
        <p:blipFill rotWithShape="1">
          <a:blip r:embed="rId2">
            <a:alphaModFix/>
          </a:blip>
          <a:srcRect t="47006" b="47201"/>
          <a:stretch/>
        </p:blipFill>
        <p:spPr>
          <a:xfrm>
            <a:off x="0" y="5858932"/>
            <a:ext cx="12192000" cy="999068"/>
          </a:xfrm>
          <a:prstGeom prst="rect">
            <a:avLst/>
          </a:prstGeom>
          <a:noFill/>
          <a:ln>
            <a:noFill/>
          </a:ln>
        </p:spPr>
      </p:pic>
      <p:grpSp>
        <p:nvGrpSpPr>
          <p:cNvPr id="36" name="Google Shape;36;p4"/>
          <p:cNvGrpSpPr/>
          <p:nvPr/>
        </p:nvGrpSpPr>
        <p:grpSpPr>
          <a:xfrm>
            <a:off x="131500" y="5997939"/>
            <a:ext cx="515345" cy="847360"/>
            <a:chOff x="544678" y="6083332"/>
            <a:chExt cx="515345" cy="847360"/>
          </a:xfrm>
        </p:grpSpPr>
        <p:sp>
          <p:nvSpPr>
            <p:cNvPr id="37" name="Google Shape;37;p4"/>
            <p:cNvSpPr/>
            <p:nvPr/>
          </p:nvSpPr>
          <p:spPr>
            <a:xfrm>
              <a:off x="544678" y="6083332"/>
              <a:ext cx="508000" cy="807043"/>
            </a:xfrm>
            <a:prstGeom prst="roundRect">
              <a:avLst>
                <a:gd name="adj" fmla="val 16667"/>
              </a:avLst>
            </a:prstGeom>
            <a:solidFill>
              <a:schemeClr val="lt1"/>
            </a:solidFill>
            <a:ln w="19050" cap="flat" cmpd="sng">
              <a:solidFill>
                <a:srgbClr val="F9AF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8" name="Google Shape;38;p4" descr="Une image contenant texte, livre, Police, affiche&#10;&#10;Description générée automatiquement"/>
            <p:cNvPicPr preferRelativeResize="0"/>
            <p:nvPr/>
          </p:nvPicPr>
          <p:blipFill rotWithShape="1">
            <a:blip r:embed="rId3">
              <a:alphaModFix/>
            </a:blip>
            <a:srcRect/>
            <a:stretch/>
          </p:blipFill>
          <p:spPr>
            <a:xfrm>
              <a:off x="552023" y="6084025"/>
              <a:ext cx="508000" cy="846667"/>
            </a:xfrm>
            <a:prstGeom prst="rect">
              <a:avLst/>
            </a:prstGeom>
            <a:noFill/>
            <a:ln>
              <a:noFill/>
            </a:ln>
          </p:spPr>
        </p:pic>
      </p:grpSp>
      <p:sp>
        <p:nvSpPr>
          <p:cNvPr id="39" name="Google Shape;39;p4"/>
          <p:cNvSpPr txBox="1">
            <a:spLocks noGrp="1"/>
          </p:cNvSpPr>
          <p:nvPr>
            <p:ph type="dt" idx="10"/>
          </p:nvPr>
        </p:nvSpPr>
        <p:spPr>
          <a:xfrm>
            <a:off x="5659966" y="6356349"/>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41" name="Google Shape;41;p4"/>
          <p:cNvSpPr/>
          <p:nvPr/>
        </p:nvSpPr>
        <p:spPr>
          <a:xfrm>
            <a:off x="765255" y="6108474"/>
            <a:ext cx="3924300" cy="312737"/>
          </a:xfrm>
          <a:prstGeom prst="roundRect">
            <a:avLst>
              <a:gd name="adj" fmla="val 16667"/>
            </a:avLst>
          </a:prstGeom>
          <a:solidFill>
            <a:srgbClr val="F9AF70"/>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i="0" u="none" strike="noStrike" cap="none">
                <a:solidFill>
                  <a:schemeClr val="accent6"/>
                </a:solidFill>
                <a:latin typeface="Livvic"/>
                <a:ea typeface="Livvic"/>
                <a:cs typeface="Livvic"/>
                <a:sym typeface="Livvic"/>
              </a:rPr>
              <a:t>Journées Mondiale des Sols 2025</a:t>
            </a:r>
            <a:endParaRPr/>
          </a:p>
        </p:txBody>
      </p:sp>
      <p:sp>
        <p:nvSpPr>
          <p:cNvPr id="42" name="Google Shape;42;p4"/>
          <p:cNvSpPr/>
          <p:nvPr/>
        </p:nvSpPr>
        <p:spPr>
          <a:xfrm>
            <a:off x="765255" y="6408737"/>
            <a:ext cx="4687278" cy="312737"/>
          </a:xfrm>
          <a:prstGeom prst="roundRect">
            <a:avLst>
              <a:gd name="adj" fmla="val 16667"/>
            </a:avLst>
          </a:prstGeom>
          <a:solidFill>
            <a:srgbClr val="F6E0B2"/>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b="0" i="0" u="none" strike="noStrike" cap="none">
                <a:solidFill>
                  <a:schemeClr val="accent6"/>
                </a:solidFill>
                <a:latin typeface="Livvic"/>
                <a:ea typeface="Livvic"/>
                <a:cs typeface="Livvic"/>
                <a:sym typeface="Livvic"/>
              </a:rPr>
              <a:t>Santé des sols : un continuum de l’urbain au rural</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clusion">
  <p:cSld name="Conclusion">
    <p:spTree>
      <p:nvGrpSpPr>
        <p:cNvPr id="1" name="Shape 43"/>
        <p:cNvGrpSpPr/>
        <p:nvPr/>
      </p:nvGrpSpPr>
      <p:grpSpPr>
        <a:xfrm>
          <a:off x="0" y="0"/>
          <a:ext cx="0" cy="0"/>
          <a:chOff x="0" y="0"/>
          <a:chExt cx="0" cy="0"/>
        </a:xfrm>
      </p:grpSpPr>
      <p:sp>
        <p:nvSpPr>
          <p:cNvPr id="44" name="Google Shape;44;p5"/>
          <p:cNvSpPr txBox="1">
            <a:spLocks noGrp="1"/>
          </p:cNvSpPr>
          <p:nvPr>
            <p:ph type="dt" idx="10"/>
          </p:nvPr>
        </p:nvSpPr>
        <p:spPr>
          <a:xfrm>
            <a:off x="5760862" y="6356349"/>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Arial"/>
                <a:ea typeface="Arial"/>
                <a:cs typeface="Arial"/>
                <a:sym typeface="Arial"/>
              </a:defRPr>
            </a:lvl1pPr>
            <a:lvl2pPr marL="0" lvl="1" indent="0" algn="r">
              <a:spcBef>
                <a:spcPts val="0"/>
              </a:spcBef>
              <a:buNone/>
              <a:defRPr sz="1200" b="0" i="0" u="none" strike="noStrike" cap="none">
                <a:solidFill>
                  <a:schemeClr val="dk1"/>
                </a:solidFill>
                <a:latin typeface="Arial"/>
                <a:ea typeface="Arial"/>
                <a:cs typeface="Arial"/>
                <a:sym typeface="Arial"/>
              </a:defRPr>
            </a:lvl2pPr>
            <a:lvl3pPr marL="0" lvl="2" indent="0" algn="r">
              <a:spcBef>
                <a:spcPts val="0"/>
              </a:spcBef>
              <a:buNone/>
              <a:defRPr sz="1200" b="0" i="0" u="none" strike="noStrike" cap="none">
                <a:solidFill>
                  <a:schemeClr val="dk1"/>
                </a:solidFill>
                <a:latin typeface="Arial"/>
                <a:ea typeface="Arial"/>
                <a:cs typeface="Arial"/>
                <a:sym typeface="Arial"/>
              </a:defRPr>
            </a:lvl3pPr>
            <a:lvl4pPr marL="0" lvl="3" indent="0" algn="r">
              <a:spcBef>
                <a:spcPts val="0"/>
              </a:spcBef>
              <a:buNone/>
              <a:defRPr sz="1200" b="0" i="0" u="none" strike="noStrike" cap="none">
                <a:solidFill>
                  <a:schemeClr val="dk1"/>
                </a:solidFill>
                <a:latin typeface="Arial"/>
                <a:ea typeface="Arial"/>
                <a:cs typeface="Arial"/>
                <a:sym typeface="Arial"/>
              </a:defRPr>
            </a:lvl4pPr>
            <a:lvl5pPr marL="0" lvl="4" indent="0" algn="r">
              <a:spcBef>
                <a:spcPts val="0"/>
              </a:spcBef>
              <a:buNone/>
              <a:defRPr sz="1200" b="0" i="0" u="none" strike="noStrike" cap="none">
                <a:solidFill>
                  <a:schemeClr val="dk1"/>
                </a:solidFill>
                <a:latin typeface="Arial"/>
                <a:ea typeface="Arial"/>
                <a:cs typeface="Arial"/>
                <a:sym typeface="Arial"/>
              </a:defRPr>
            </a:lvl5pPr>
            <a:lvl6pPr marL="0" lvl="5" indent="0" algn="r">
              <a:spcBef>
                <a:spcPts val="0"/>
              </a:spcBef>
              <a:buNone/>
              <a:defRPr sz="1200" b="0" i="0" u="none" strike="noStrike" cap="none">
                <a:solidFill>
                  <a:schemeClr val="dk1"/>
                </a:solidFill>
                <a:latin typeface="Arial"/>
                <a:ea typeface="Arial"/>
                <a:cs typeface="Arial"/>
                <a:sym typeface="Arial"/>
              </a:defRPr>
            </a:lvl6pPr>
            <a:lvl7pPr marL="0" lvl="6" indent="0" algn="r">
              <a:spcBef>
                <a:spcPts val="0"/>
              </a:spcBef>
              <a:buNone/>
              <a:defRPr sz="1200" b="0" i="0" u="none" strike="noStrike" cap="none">
                <a:solidFill>
                  <a:schemeClr val="dk1"/>
                </a:solidFill>
                <a:latin typeface="Arial"/>
                <a:ea typeface="Arial"/>
                <a:cs typeface="Arial"/>
                <a:sym typeface="Arial"/>
              </a:defRPr>
            </a:lvl7pPr>
            <a:lvl8pPr marL="0" lvl="7" indent="0" algn="r">
              <a:spcBef>
                <a:spcPts val="0"/>
              </a:spcBef>
              <a:buNone/>
              <a:defRPr sz="1200" b="0" i="0" u="none" strike="noStrike" cap="none">
                <a:solidFill>
                  <a:schemeClr val="dk1"/>
                </a:solidFill>
                <a:latin typeface="Arial"/>
                <a:ea typeface="Arial"/>
                <a:cs typeface="Arial"/>
                <a:sym typeface="Arial"/>
              </a:defRPr>
            </a:lvl8pPr>
            <a:lvl9pPr marL="0" lvl="8" indent="0" algn="r">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46" name="Google Shape;46;p5"/>
          <p:cNvSpPr txBox="1">
            <a:spLocks noGrp="1"/>
          </p:cNvSpPr>
          <p:nvPr>
            <p:ph type="title"/>
          </p:nvPr>
        </p:nvSpPr>
        <p:spPr>
          <a:xfrm>
            <a:off x="838200" y="262817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6"/>
              </a:buClr>
              <a:buSzPts val="4400"/>
              <a:buFont typeface="Livvic"/>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
          <p:cNvSpPr txBox="1">
            <a:spLocks noGrp="1"/>
          </p:cNvSpPr>
          <p:nvPr>
            <p:ph type="body" idx="1"/>
          </p:nvPr>
        </p:nvSpPr>
        <p:spPr>
          <a:xfrm>
            <a:off x="838200" y="4273550"/>
            <a:ext cx="10515600" cy="11493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600"/>
              <a:buNone/>
              <a:defRPr sz="3600" b="1">
                <a:solidFill>
                  <a:schemeClr val="accent5"/>
                </a:solidFill>
                <a:latin typeface="Livvic"/>
                <a:ea typeface="Livvic"/>
                <a:cs typeface="Livvic"/>
                <a:sym typeface="Livv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5" descr="Une image contenant Graphique, art, symbole, Police&#10;&#10;Description générée automatiquement"/>
          <p:cNvPicPr preferRelativeResize="0"/>
          <p:nvPr/>
        </p:nvPicPr>
        <p:blipFill rotWithShape="1">
          <a:blip r:embed="rId2">
            <a:alphaModFix/>
          </a:blip>
          <a:srcRect/>
          <a:stretch/>
        </p:blipFill>
        <p:spPr>
          <a:xfrm>
            <a:off x="327774" y="6172962"/>
            <a:ext cx="536929" cy="536929"/>
          </a:xfrm>
          <a:prstGeom prst="rect">
            <a:avLst/>
          </a:prstGeom>
          <a:noFill/>
          <a:ln>
            <a:noFill/>
          </a:ln>
        </p:spPr>
      </p:pic>
      <p:pic>
        <p:nvPicPr>
          <p:cNvPr id="49" name="Google Shape;49;p5" descr="Une image contenant Graphique, Police, graphisme, logo&#10;&#10;Description générée automatiquement"/>
          <p:cNvPicPr preferRelativeResize="0"/>
          <p:nvPr/>
        </p:nvPicPr>
        <p:blipFill rotWithShape="1">
          <a:blip r:embed="rId3">
            <a:alphaModFix/>
          </a:blip>
          <a:srcRect/>
          <a:stretch/>
        </p:blipFill>
        <p:spPr>
          <a:xfrm>
            <a:off x="2958643" y="6273620"/>
            <a:ext cx="1092546" cy="339722"/>
          </a:xfrm>
          <a:prstGeom prst="rect">
            <a:avLst/>
          </a:prstGeom>
          <a:noFill/>
          <a:ln>
            <a:noFill/>
          </a:ln>
        </p:spPr>
      </p:pic>
      <p:pic>
        <p:nvPicPr>
          <p:cNvPr id="50" name="Google Shape;50;p5" descr="Une image contenant texte, capture d’écran, conception&#10;&#10;Description générée automatiquement"/>
          <p:cNvPicPr preferRelativeResize="0"/>
          <p:nvPr/>
        </p:nvPicPr>
        <p:blipFill rotWithShape="1">
          <a:blip r:embed="rId4">
            <a:alphaModFix/>
          </a:blip>
          <a:srcRect/>
          <a:stretch/>
        </p:blipFill>
        <p:spPr>
          <a:xfrm>
            <a:off x="2284015" y="6225053"/>
            <a:ext cx="486530" cy="436857"/>
          </a:xfrm>
          <a:prstGeom prst="rect">
            <a:avLst/>
          </a:prstGeom>
          <a:noFill/>
          <a:ln>
            <a:noFill/>
          </a:ln>
        </p:spPr>
      </p:pic>
      <p:pic>
        <p:nvPicPr>
          <p:cNvPr id="51" name="Google Shape;51;p5" descr="Une image contenant boîte&#10;&#10;Description générée automatiquement"/>
          <p:cNvPicPr preferRelativeResize="0"/>
          <p:nvPr/>
        </p:nvPicPr>
        <p:blipFill rotWithShape="1">
          <a:blip r:embed="rId5">
            <a:alphaModFix/>
          </a:blip>
          <a:srcRect/>
          <a:stretch/>
        </p:blipFill>
        <p:spPr>
          <a:xfrm>
            <a:off x="1052801" y="6203525"/>
            <a:ext cx="1022466" cy="722916"/>
          </a:xfrm>
          <a:prstGeom prst="rect">
            <a:avLst/>
          </a:prstGeom>
          <a:noFill/>
          <a:ln>
            <a:noFill/>
          </a:ln>
        </p:spPr>
      </p:pic>
      <p:pic>
        <p:nvPicPr>
          <p:cNvPr id="52" name="Google Shape;52;p5" descr="Une image contenant texte, capture d’écran, dessin humoristique&#10;&#10;Le contenu généré par l’IA peut être incorrect."/>
          <p:cNvPicPr preferRelativeResize="0"/>
          <p:nvPr/>
        </p:nvPicPr>
        <p:blipFill rotWithShape="1">
          <a:blip r:embed="rId6">
            <a:alphaModFix/>
          </a:blip>
          <a:srcRect/>
          <a:stretch/>
        </p:blipFill>
        <p:spPr>
          <a:xfrm>
            <a:off x="0" y="0"/>
            <a:ext cx="12192000" cy="24519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344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6"/>
              </a:buClr>
              <a:buSzPts val="4400"/>
              <a:buFont typeface="Livvic"/>
              <a:buNone/>
              <a:defRPr sz="4400" b="1" i="0" u="none" strike="noStrike" cap="none">
                <a:solidFill>
                  <a:schemeClr val="accent6"/>
                </a:solidFill>
                <a:latin typeface="Livvic"/>
                <a:ea typeface="Livvic"/>
                <a:cs typeface="Livvic"/>
                <a:sym typeface="Livv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5760862" y="6356349"/>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3" name="Google Shape;13;p1"/>
          <p:cNvSpPr txBox="1">
            <a:spLocks noGrp="1"/>
          </p:cNvSpPr>
          <p:nvPr>
            <p:ph type="body" idx="1"/>
          </p:nvPr>
        </p:nvSpPr>
        <p:spPr>
          <a:xfrm>
            <a:off x="838200" y="177059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838200" y="262817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Livvic"/>
              <a:buNone/>
            </a:pPr>
            <a:r>
              <a:rPr lang="fr-FR"/>
              <a:t>Mobilisation sur les enjeux sol </a:t>
            </a:r>
            <a:endParaRPr/>
          </a:p>
        </p:txBody>
      </p:sp>
      <p:sp>
        <p:nvSpPr>
          <p:cNvPr id="58" name="Google Shape;58;p6"/>
          <p:cNvSpPr txBox="1">
            <a:spLocks noGrp="1"/>
          </p:cNvSpPr>
          <p:nvPr>
            <p:ph type="body" idx="1"/>
          </p:nvPr>
        </p:nvSpPr>
        <p:spPr>
          <a:xfrm>
            <a:off x="838200" y="4273550"/>
            <a:ext cx="10515600" cy="11493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3600"/>
              <a:buNone/>
            </a:pPr>
            <a:r>
              <a:rPr lang="fr-FR"/>
              <a:t>Préfiguration e-Sol : illustration de l’intérêt de la coopération par deux exemples </a:t>
            </a:r>
            <a:endParaRPr/>
          </a:p>
        </p:txBody>
      </p:sp>
      <p:sp>
        <p:nvSpPr>
          <p:cNvPr id="59" name="Google Shape;59;p6"/>
          <p:cNvSpPr txBox="1">
            <a:spLocks noGrp="1"/>
          </p:cNvSpPr>
          <p:nvPr>
            <p:ph type="dt" idx="10"/>
          </p:nvPr>
        </p:nvSpPr>
        <p:spPr>
          <a:xfrm>
            <a:off x="5760862" y="635634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
        <p:nvSpPr>
          <p:cNvPr id="60" name="Google Shape;6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a:t>
            </a:fld>
            <a:endParaRPr/>
          </a:p>
        </p:txBody>
      </p:sp>
      <p:sp>
        <p:nvSpPr>
          <p:cNvPr id="61" name="Google Shape;61;p6"/>
          <p:cNvSpPr txBox="1"/>
          <p:nvPr/>
        </p:nvSpPr>
        <p:spPr>
          <a:xfrm>
            <a:off x="7820850" y="5380500"/>
            <a:ext cx="43227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a:solidFill>
                  <a:schemeClr val="dk1"/>
                </a:solidFill>
                <a:latin typeface="Calibri"/>
                <a:ea typeface="Calibri"/>
                <a:cs typeface="Calibri"/>
                <a:sym typeface="Calibri"/>
              </a:rPr>
              <a:t>Sophie Raous</a:t>
            </a: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fr-FR" sz="2800">
                <a:solidFill>
                  <a:schemeClr val="dk1"/>
                </a:solidFill>
                <a:latin typeface="Calibri"/>
                <a:ea typeface="Calibri"/>
                <a:cs typeface="Calibri"/>
                <a:sym typeface="Calibri"/>
              </a:rPr>
              <a:t>Alain Brauman</a:t>
            </a: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fr-FR" sz="2800">
                <a:solidFill>
                  <a:schemeClr val="dk1"/>
                </a:solidFill>
                <a:latin typeface="Calibri"/>
                <a:ea typeface="Calibri"/>
                <a:cs typeface="Calibri"/>
                <a:sym typeface="Calibri"/>
              </a:rPr>
              <a:t>Joëlle Sauter</a:t>
            </a:r>
            <a:endParaRPr sz="2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165" name="Google Shape;165;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10</a:t>
            </a:fld>
            <a:endParaRPr/>
          </a:p>
        </p:txBody>
      </p:sp>
      <p:sp>
        <p:nvSpPr>
          <p:cNvPr id="166" name="Google Shape;166;p15"/>
          <p:cNvSpPr txBox="1">
            <a:spLocks noGrp="1"/>
          </p:cNvSpPr>
          <p:nvPr>
            <p:ph type="title" idx="4294967295"/>
          </p:nvPr>
        </p:nvSpPr>
        <p:spPr>
          <a:xfrm>
            <a:off x="60925" y="758300"/>
            <a:ext cx="121311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15000"/>
              </a:lnSpc>
              <a:spcBef>
                <a:spcPts val="0"/>
              </a:spcBef>
              <a:spcAft>
                <a:spcPts val="0"/>
              </a:spcAft>
              <a:buClr>
                <a:schemeClr val="dk1"/>
              </a:buClr>
              <a:buSzPts val="990"/>
              <a:buFont typeface="Arial"/>
              <a:buNone/>
            </a:pPr>
            <a:r>
              <a:rPr lang="fr-FR"/>
              <a:t>Facteur 4. Thèmes du Partenariat mondial pour les sols comme guide pour identifier les initiatives locales vertueuses</a:t>
            </a:r>
            <a:endParaRPr/>
          </a:p>
          <a:p>
            <a:pPr marL="0" lvl="0" indent="0" algn="l" rtl="0">
              <a:lnSpc>
                <a:spcPct val="115000"/>
              </a:lnSpc>
              <a:spcBef>
                <a:spcPts val="0"/>
              </a:spcBef>
              <a:spcAft>
                <a:spcPts val="0"/>
              </a:spcAft>
              <a:buClr>
                <a:schemeClr val="dk1"/>
              </a:buClr>
              <a:buSzPts val="990"/>
              <a:buFont typeface="Arial"/>
              <a:buNone/>
            </a:pPr>
            <a:endParaRPr/>
          </a:p>
        </p:txBody>
      </p:sp>
      <p:pic>
        <p:nvPicPr>
          <p:cNvPr id="167" name="Google Shape;167;p15"/>
          <p:cNvPicPr preferRelativeResize="0"/>
          <p:nvPr/>
        </p:nvPicPr>
        <p:blipFill>
          <a:blip r:embed="rId3">
            <a:alphaModFix/>
          </a:blip>
          <a:stretch>
            <a:fillRect/>
          </a:stretch>
        </p:blipFill>
        <p:spPr>
          <a:xfrm>
            <a:off x="0" y="2018402"/>
            <a:ext cx="9991249" cy="2821200"/>
          </a:xfrm>
          <a:prstGeom prst="rect">
            <a:avLst/>
          </a:prstGeom>
          <a:noFill/>
          <a:ln>
            <a:noFill/>
          </a:ln>
        </p:spPr>
      </p:pic>
      <p:pic>
        <p:nvPicPr>
          <p:cNvPr id="168" name="Google Shape;168;p15"/>
          <p:cNvPicPr preferRelativeResize="0"/>
          <p:nvPr/>
        </p:nvPicPr>
        <p:blipFill>
          <a:blip r:embed="rId4">
            <a:alphaModFix/>
          </a:blip>
          <a:stretch>
            <a:fillRect/>
          </a:stretch>
        </p:blipFill>
        <p:spPr>
          <a:xfrm>
            <a:off x="10084250" y="2005045"/>
            <a:ext cx="1979938" cy="282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6"/>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174" name="Google Shape;174;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11</a:t>
            </a:fld>
            <a:endParaRPr/>
          </a:p>
        </p:txBody>
      </p:sp>
      <p:sp>
        <p:nvSpPr>
          <p:cNvPr id="175" name="Google Shape;175;p16"/>
          <p:cNvSpPr txBox="1">
            <a:spLocks noGrp="1"/>
          </p:cNvSpPr>
          <p:nvPr>
            <p:ph type="title" idx="4294967295"/>
          </p:nvPr>
        </p:nvSpPr>
        <p:spPr>
          <a:xfrm>
            <a:off x="134950" y="320400"/>
            <a:ext cx="119538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15000"/>
              </a:lnSpc>
              <a:spcBef>
                <a:spcPts val="0"/>
              </a:spcBef>
              <a:spcAft>
                <a:spcPts val="0"/>
              </a:spcAft>
              <a:buClr>
                <a:schemeClr val="dk1"/>
              </a:buClr>
              <a:buSzPts val="990"/>
              <a:buFont typeface="Arial"/>
              <a:buNone/>
            </a:pPr>
            <a:r>
              <a:rPr lang="fr-FR"/>
              <a:t>Bilan des 4 facteurs pour mobiliser les réseaux </a:t>
            </a:r>
            <a:endParaRPr/>
          </a:p>
          <a:p>
            <a:pPr marL="0" lvl="0" indent="0" algn="l" rtl="0">
              <a:lnSpc>
                <a:spcPct val="115000"/>
              </a:lnSpc>
              <a:spcBef>
                <a:spcPts val="0"/>
              </a:spcBef>
              <a:spcAft>
                <a:spcPts val="0"/>
              </a:spcAft>
              <a:buClr>
                <a:schemeClr val="dk1"/>
              </a:buClr>
              <a:buSzPts val="990"/>
              <a:buFont typeface="Arial"/>
              <a:buNone/>
            </a:pPr>
            <a:endParaRPr/>
          </a:p>
        </p:txBody>
      </p:sp>
      <p:sp>
        <p:nvSpPr>
          <p:cNvPr id="176" name="Google Shape;176;p16"/>
          <p:cNvSpPr txBox="1"/>
          <p:nvPr/>
        </p:nvSpPr>
        <p:spPr>
          <a:xfrm>
            <a:off x="-103000" y="1533075"/>
            <a:ext cx="30000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800" b="1">
                <a:solidFill>
                  <a:srgbClr val="FFFFFF"/>
                </a:solidFill>
                <a:highlight>
                  <a:srgbClr val="008000"/>
                </a:highlight>
              </a:rPr>
              <a:t>1. 3 réseaux</a:t>
            </a:r>
            <a:endParaRPr sz="1800" b="1">
              <a:solidFill>
                <a:srgbClr val="FFFFFF"/>
              </a:solidFill>
              <a:highlight>
                <a:srgbClr val="008000"/>
              </a:highlight>
            </a:endParaRPr>
          </a:p>
        </p:txBody>
      </p:sp>
      <p:sp>
        <p:nvSpPr>
          <p:cNvPr id="177" name="Google Shape;177;p16"/>
          <p:cNvSpPr txBox="1"/>
          <p:nvPr/>
        </p:nvSpPr>
        <p:spPr>
          <a:xfrm>
            <a:off x="8787600" y="1966450"/>
            <a:ext cx="30000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800" b="1">
                <a:solidFill>
                  <a:srgbClr val="FFFFFF"/>
                </a:solidFill>
                <a:highlight>
                  <a:srgbClr val="008000"/>
                </a:highlight>
              </a:rPr>
              <a:t>2. Travail collaboratif</a:t>
            </a:r>
            <a:endParaRPr sz="1800" b="1">
              <a:solidFill>
                <a:srgbClr val="FFFFFF"/>
              </a:solidFill>
              <a:highlight>
                <a:srgbClr val="008000"/>
              </a:highlight>
            </a:endParaRPr>
          </a:p>
        </p:txBody>
      </p:sp>
      <p:sp>
        <p:nvSpPr>
          <p:cNvPr id="178" name="Google Shape;178;p16"/>
          <p:cNvSpPr txBox="1"/>
          <p:nvPr/>
        </p:nvSpPr>
        <p:spPr>
          <a:xfrm>
            <a:off x="1202225" y="4787550"/>
            <a:ext cx="30000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800" b="1">
                <a:solidFill>
                  <a:srgbClr val="FFFFFF"/>
                </a:solidFill>
                <a:highlight>
                  <a:srgbClr val="008000"/>
                </a:highlight>
              </a:rPr>
              <a:t>3. 1  évènement par type d’audience</a:t>
            </a:r>
            <a:endParaRPr sz="1800" b="1">
              <a:solidFill>
                <a:srgbClr val="FFFFFF"/>
              </a:solidFill>
              <a:highlight>
                <a:srgbClr val="008000"/>
              </a:highlight>
            </a:endParaRPr>
          </a:p>
        </p:txBody>
      </p:sp>
      <p:sp>
        <p:nvSpPr>
          <p:cNvPr id="179" name="Google Shape;179;p16"/>
          <p:cNvSpPr txBox="1"/>
          <p:nvPr/>
        </p:nvSpPr>
        <p:spPr>
          <a:xfrm>
            <a:off x="8787600" y="4787538"/>
            <a:ext cx="30000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800" b="1">
                <a:solidFill>
                  <a:srgbClr val="FFFFFF"/>
                </a:solidFill>
                <a:highlight>
                  <a:srgbClr val="008000"/>
                </a:highlight>
              </a:rPr>
              <a:t>4. thèmes de la FAO </a:t>
            </a:r>
            <a:endParaRPr sz="1800" b="1">
              <a:solidFill>
                <a:srgbClr val="FFFFFF"/>
              </a:solidFill>
              <a:highlight>
                <a:srgbClr val="008000"/>
              </a:highlight>
            </a:endParaRPr>
          </a:p>
        </p:txBody>
      </p:sp>
      <p:sp>
        <p:nvSpPr>
          <p:cNvPr id="180" name="Google Shape;180;p16"/>
          <p:cNvSpPr txBox="1"/>
          <p:nvPr/>
        </p:nvSpPr>
        <p:spPr>
          <a:xfrm>
            <a:off x="4516700" y="2377650"/>
            <a:ext cx="3000000" cy="2102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fr-FR" sz="2800" b="1">
                <a:solidFill>
                  <a:schemeClr val="dk1"/>
                </a:solidFill>
              </a:rPr>
              <a:t>Appropriation de la JMS par les acteurs locaux</a:t>
            </a:r>
            <a:endParaRPr sz="4500" b="1">
              <a:solidFill>
                <a:srgbClr val="FFFFFF"/>
              </a:solidFill>
              <a:highlight>
                <a:srgbClr val="800000"/>
              </a:highlight>
            </a:endParaRPr>
          </a:p>
        </p:txBody>
      </p:sp>
      <p:pic>
        <p:nvPicPr>
          <p:cNvPr id="181" name="Google Shape;181;p16"/>
          <p:cNvPicPr preferRelativeResize="0"/>
          <p:nvPr/>
        </p:nvPicPr>
        <p:blipFill>
          <a:blip r:embed="rId3">
            <a:alphaModFix/>
          </a:blip>
          <a:stretch>
            <a:fillRect/>
          </a:stretch>
        </p:blipFill>
        <p:spPr>
          <a:xfrm>
            <a:off x="4280725" y="1881550"/>
            <a:ext cx="3553924" cy="2626500"/>
          </a:xfrm>
          <a:prstGeom prst="rect">
            <a:avLst/>
          </a:prstGeom>
          <a:noFill/>
          <a:ln>
            <a:noFill/>
          </a:ln>
        </p:spPr>
      </p:pic>
      <p:pic>
        <p:nvPicPr>
          <p:cNvPr id="182" name="Google Shape;182;p16"/>
          <p:cNvPicPr preferRelativeResize="0"/>
          <p:nvPr/>
        </p:nvPicPr>
        <p:blipFill>
          <a:blip r:embed="rId4">
            <a:alphaModFix/>
          </a:blip>
          <a:stretch>
            <a:fillRect/>
          </a:stretch>
        </p:blipFill>
        <p:spPr>
          <a:xfrm>
            <a:off x="2371733" y="1830575"/>
            <a:ext cx="1830492" cy="1055075"/>
          </a:xfrm>
          <a:prstGeom prst="rect">
            <a:avLst/>
          </a:prstGeom>
          <a:noFill/>
          <a:ln>
            <a:noFill/>
          </a:ln>
        </p:spPr>
      </p:pic>
      <p:pic>
        <p:nvPicPr>
          <p:cNvPr id="183" name="Google Shape;183;p16"/>
          <p:cNvPicPr preferRelativeResize="0"/>
          <p:nvPr/>
        </p:nvPicPr>
        <p:blipFill>
          <a:blip r:embed="rId4">
            <a:alphaModFix/>
          </a:blip>
          <a:stretch>
            <a:fillRect/>
          </a:stretch>
        </p:blipFill>
        <p:spPr>
          <a:xfrm>
            <a:off x="7476775" y="3996979"/>
            <a:ext cx="1787775" cy="1030454"/>
          </a:xfrm>
          <a:prstGeom prst="rect">
            <a:avLst/>
          </a:prstGeom>
          <a:noFill/>
          <a:ln>
            <a:noFill/>
          </a:ln>
        </p:spPr>
      </p:pic>
      <p:pic>
        <p:nvPicPr>
          <p:cNvPr id="184" name="Google Shape;184;p16"/>
          <p:cNvPicPr preferRelativeResize="0"/>
          <p:nvPr/>
        </p:nvPicPr>
        <p:blipFill>
          <a:blip r:embed="rId4">
            <a:alphaModFix/>
          </a:blip>
          <a:stretch>
            <a:fillRect/>
          </a:stretch>
        </p:blipFill>
        <p:spPr>
          <a:xfrm rot="-2700024">
            <a:off x="7599481" y="2003351"/>
            <a:ext cx="1603864" cy="924449"/>
          </a:xfrm>
          <a:prstGeom prst="rect">
            <a:avLst/>
          </a:prstGeom>
          <a:noFill/>
          <a:ln>
            <a:noFill/>
          </a:ln>
        </p:spPr>
      </p:pic>
      <p:pic>
        <p:nvPicPr>
          <p:cNvPr id="185" name="Google Shape;185;p16"/>
          <p:cNvPicPr preferRelativeResize="0"/>
          <p:nvPr/>
        </p:nvPicPr>
        <p:blipFill>
          <a:blip r:embed="rId4">
            <a:alphaModFix/>
          </a:blip>
          <a:stretch>
            <a:fillRect/>
          </a:stretch>
        </p:blipFill>
        <p:spPr>
          <a:xfrm rot="-2118755">
            <a:off x="3333105" y="3932721"/>
            <a:ext cx="2087529" cy="12032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191" name="Google Shape;191;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12</a:t>
            </a:fld>
            <a:endParaRPr/>
          </a:p>
        </p:txBody>
      </p:sp>
      <p:sp>
        <p:nvSpPr>
          <p:cNvPr id="192" name="Google Shape;192;p17"/>
          <p:cNvSpPr txBox="1">
            <a:spLocks noGrp="1"/>
          </p:cNvSpPr>
          <p:nvPr>
            <p:ph type="title" idx="4294967295"/>
          </p:nvPr>
        </p:nvSpPr>
        <p:spPr>
          <a:xfrm>
            <a:off x="0" y="231700"/>
            <a:ext cx="12192000" cy="17358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990"/>
              <a:buFont typeface="Arial"/>
              <a:buNone/>
            </a:pPr>
            <a:r>
              <a:rPr lang="fr-FR" sz="3459"/>
              <a:t>Vers une méthodologie de mobilisation et d’animation de réseau - transposition à l’échelle européenne </a:t>
            </a:r>
            <a:endParaRPr sz="3459"/>
          </a:p>
          <a:p>
            <a:pPr marL="0" lvl="0" indent="0" algn="l" rtl="0">
              <a:lnSpc>
                <a:spcPct val="115000"/>
              </a:lnSpc>
              <a:spcBef>
                <a:spcPts val="0"/>
              </a:spcBef>
              <a:spcAft>
                <a:spcPts val="0"/>
              </a:spcAft>
              <a:buClr>
                <a:schemeClr val="dk1"/>
              </a:buClr>
              <a:buSzPts val="990"/>
              <a:buFont typeface="Arial"/>
              <a:buNone/>
            </a:pPr>
            <a:endParaRPr sz="3459"/>
          </a:p>
        </p:txBody>
      </p:sp>
      <p:pic>
        <p:nvPicPr>
          <p:cNvPr id="193" name="Google Shape;193;p17"/>
          <p:cNvPicPr preferRelativeResize="0"/>
          <p:nvPr/>
        </p:nvPicPr>
        <p:blipFill rotWithShape="1">
          <a:blip r:embed="rId3">
            <a:alphaModFix/>
          </a:blip>
          <a:srcRect t="14075" b="16242"/>
          <a:stretch/>
        </p:blipFill>
        <p:spPr>
          <a:xfrm>
            <a:off x="1717150" y="1523750"/>
            <a:ext cx="8279200" cy="4326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8"/>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199" name="Google Shape;199;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13</a:t>
            </a:fld>
            <a:endParaRPr/>
          </a:p>
        </p:txBody>
      </p:sp>
      <p:sp>
        <p:nvSpPr>
          <p:cNvPr id="200" name="Google Shape;200;p18"/>
          <p:cNvSpPr txBox="1">
            <a:spLocks noGrp="1"/>
          </p:cNvSpPr>
          <p:nvPr>
            <p:ph type="title" idx="4294967295"/>
          </p:nvPr>
        </p:nvSpPr>
        <p:spPr>
          <a:xfrm>
            <a:off x="0" y="368700"/>
            <a:ext cx="12192000" cy="11529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990"/>
              <a:buFont typeface="Arial"/>
              <a:buNone/>
            </a:pPr>
            <a:r>
              <a:rPr lang="fr-FR" sz="2814"/>
              <a:t>Reprise de la méthodologie appliquée pour la JMS pour la transposer à l’échelle européenne sur l’animation du réseau sol et art </a:t>
            </a:r>
            <a:endParaRPr sz="2814"/>
          </a:p>
          <a:p>
            <a:pPr marL="0" lvl="0" indent="0" algn="l" rtl="0">
              <a:lnSpc>
                <a:spcPct val="115000"/>
              </a:lnSpc>
              <a:spcBef>
                <a:spcPts val="0"/>
              </a:spcBef>
              <a:spcAft>
                <a:spcPts val="0"/>
              </a:spcAft>
              <a:buClr>
                <a:schemeClr val="dk1"/>
              </a:buClr>
              <a:buSzPts val="990"/>
              <a:buFont typeface="Arial"/>
              <a:buNone/>
            </a:pPr>
            <a:endParaRPr sz="3959"/>
          </a:p>
        </p:txBody>
      </p:sp>
      <p:sp>
        <p:nvSpPr>
          <p:cNvPr id="201" name="Google Shape;201;p18"/>
          <p:cNvSpPr txBox="1"/>
          <p:nvPr/>
        </p:nvSpPr>
        <p:spPr>
          <a:xfrm>
            <a:off x="151325" y="1700275"/>
            <a:ext cx="30000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2800" b="1">
                <a:solidFill>
                  <a:schemeClr val="dk1"/>
                </a:solidFill>
              </a:rPr>
              <a:t>QUOI ? </a:t>
            </a:r>
            <a:endParaRPr sz="2800" b="1">
              <a:solidFill>
                <a:schemeClr val="dk1"/>
              </a:solidFill>
            </a:endParaRPr>
          </a:p>
        </p:txBody>
      </p:sp>
      <p:sp>
        <p:nvSpPr>
          <p:cNvPr id="202" name="Google Shape;202;p18"/>
          <p:cNvSpPr txBox="1"/>
          <p:nvPr/>
        </p:nvSpPr>
        <p:spPr>
          <a:xfrm>
            <a:off x="4793225" y="1521475"/>
            <a:ext cx="30000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2800" b="1">
                <a:solidFill>
                  <a:schemeClr val="dk1"/>
                </a:solidFill>
              </a:rPr>
              <a:t>COMMENT ?</a:t>
            </a:r>
            <a:endParaRPr sz="2800" b="1">
              <a:solidFill>
                <a:schemeClr val="dk1"/>
              </a:solidFill>
            </a:endParaRPr>
          </a:p>
        </p:txBody>
      </p:sp>
      <p:sp>
        <p:nvSpPr>
          <p:cNvPr id="203" name="Google Shape;203;p18"/>
          <p:cNvSpPr txBox="1"/>
          <p:nvPr/>
        </p:nvSpPr>
        <p:spPr>
          <a:xfrm>
            <a:off x="9192000" y="1521475"/>
            <a:ext cx="30000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2800" b="1">
                <a:solidFill>
                  <a:schemeClr val="dk1"/>
                </a:solidFill>
              </a:rPr>
              <a:t>OU et QUAND ? </a:t>
            </a:r>
            <a:endParaRPr sz="2800" b="1">
              <a:solidFill>
                <a:schemeClr val="dk1"/>
              </a:solidFill>
            </a:endParaRPr>
          </a:p>
        </p:txBody>
      </p:sp>
      <p:pic>
        <p:nvPicPr>
          <p:cNvPr id="204" name="Google Shape;204;p18"/>
          <p:cNvPicPr preferRelativeResize="0"/>
          <p:nvPr/>
        </p:nvPicPr>
        <p:blipFill>
          <a:blip r:embed="rId3">
            <a:alphaModFix/>
          </a:blip>
          <a:stretch>
            <a:fillRect/>
          </a:stretch>
        </p:blipFill>
        <p:spPr>
          <a:xfrm>
            <a:off x="398200" y="2256288"/>
            <a:ext cx="3838575" cy="2345417"/>
          </a:xfrm>
          <a:prstGeom prst="rect">
            <a:avLst/>
          </a:prstGeom>
          <a:noFill/>
          <a:ln>
            <a:noFill/>
          </a:ln>
        </p:spPr>
      </p:pic>
      <p:pic>
        <p:nvPicPr>
          <p:cNvPr id="205" name="Google Shape;205;p18"/>
          <p:cNvPicPr preferRelativeResize="0"/>
          <p:nvPr/>
        </p:nvPicPr>
        <p:blipFill>
          <a:blip r:embed="rId4">
            <a:alphaModFix/>
          </a:blip>
          <a:stretch>
            <a:fillRect/>
          </a:stretch>
        </p:blipFill>
        <p:spPr>
          <a:xfrm>
            <a:off x="4724400" y="2400581"/>
            <a:ext cx="2743200" cy="2443694"/>
          </a:xfrm>
          <a:prstGeom prst="rect">
            <a:avLst/>
          </a:prstGeom>
          <a:noFill/>
          <a:ln>
            <a:noFill/>
          </a:ln>
        </p:spPr>
      </p:pic>
      <p:pic>
        <p:nvPicPr>
          <p:cNvPr id="206" name="Google Shape;206;p18"/>
          <p:cNvPicPr preferRelativeResize="0"/>
          <p:nvPr/>
        </p:nvPicPr>
        <p:blipFill>
          <a:blip r:embed="rId5">
            <a:alphaModFix/>
          </a:blip>
          <a:stretch>
            <a:fillRect/>
          </a:stretch>
        </p:blipFill>
        <p:spPr>
          <a:xfrm>
            <a:off x="9192000" y="2583650"/>
            <a:ext cx="2381250" cy="1690688"/>
          </a:xfrm>
          <a:prstGeom prst="rect">
            <a:avLst/>
          </a:prstGeom>
          <a:noFill/>
          <a:ln>
            <a:noFill/>
          </a:ln>
        </p:spPr>
      </p:pic>
      <p:sp>
        <p:nvSpPr>
          <p:cNvPr id="207" name="Google Shape;207;p18"/>
          <p:cNvSpPr txBox="1"/>
          <p:nvPr/>
        </p:nvSpPr>
        <p:spPr>
          <a:xfrm>
            <a:off x="817488" y="5039025"/>
            <a:ext cx="30000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b="1">
                <a:solidFill>
                  <a:schemeClr val="dk1"/>
                </a:solidFill>
              </a:rPr>
              <a:t>Définir une vision commune </a:t>
            </a:r>
            <a:endParaRPr b="1">
              <a:solidFill>
                <a:schemeClr val="dk1"/>
              </a:solidFill>
            </a:endParaRPr>
          </a:p>
        </p:txBody>
      </p:sp>
      <p:sp>
        <p:nvSpPr>
          <p:cNvPr id="208" name="Google Shape;208;p18"/>
          <p:cNvSpPr txBox="1"/>
          <p:nvPr/>
        </p:nvSpPr>
        <p:spPr>
          <a:xfrm>
            <a:off x="5184750" y="5039025"/>
            <a:ext cx="30000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b="1">
                <a:solidFill>
                  <a:schemeClr val="dk1"/>
                </a:solidFill>
              </a:rPr>
              <a:t>Se donner des objectifs pour atteindre cette vision </a:t>
            </a:r>
            <a:endParaRPr b="1">
              <a:solidFill>
                <a:schemeClr val="dk1"/>
              </a:solidFill>
            </a:endParaRPr>
          </a:p>
        </p:txBody>
      </p:sp>
      <p:sp>
        <p:nvSpPr>
          <p:cNvPr id="209" name="Google Shape;209;p18"/>
          <p:cNvSpPr txBox="1"/>
          <p:nvPr/>
        </p:nvSpPr>
        <p:spPr>
          <a:xfrm>
            <a:off x="9039600" y="4844263"/>
            <a:ext cx="3000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b="1">
                <a:solidFill>
                  <a:schemeClr val="dk1"/>
                </a:solidFill>
              </a:rPr>
              <a:t>Définir un plan d'actions et un calendrier </a:t>
            </a:r>
            <a:endParaRPr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9"/>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215" name="Google Shape;215;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14</a:t>
            </a:fld>
            <a:endParaRPr/>
          </a:p>
        </p:txBody>
      </p:sp>
      <p:sp>
        <p:nvSpPr>
          <p:cNvPr id="216" name="Google Shape;216;p19"/>
          <p:cNvSpPr txBox="1">
            <a:spLocks noGrp="1"/>
          </p:cNvSpPr>
          <p:nvPr>
            <p:ph type="title" idx="4294967295"/>
          </p:nvPr>
        </p:nvSpPr>
        <p:spPr>
          <a:xfrm>
            <a:off x="0" y="368700"/>
            <a:ext cx="12192000" cy="1152900"/>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15000"/>
              </a:lnSpc>
              <a:spcBef>
                <a:spcPts val="0"/>
              </a:spcBef>
              <a:spcAft>
                <a:spcPts val="0"/>
              </a:spcAft>
              <a:buClr>
                <a:schemeClr val="dk1"/>
              </a:buClr>
              <a:buSzPct val="35181"/>
              <a:buFont typeface="Arial"/>
              <a:buNone/>
            </a:pPr>
            <a:r>
              <a:rPr lang="fr-FR" sz="2814"/>
              <a:t>Reprise de la méthodologie appliquée pour la JMS pour la transposer à l’échelle européenne sur l’animation du réseau sol et art </a:t>
            </a:r>
            <a:endParaRPr sz="2814"/>
          </a:p>
          <a:p>
            <a:pPr marL="0" lvl="0" indent="0" algn="l" rtl="0">
              <a:lnSpc>
                <a:spcPct val="115000"/>
              </a:lnSpc>
              <a:spcBef>
                <a:spcPts val="0"/>
              </a:spcBef>
              <a:spcAft>
                <a:spcPts val="0"/>
              </a:spcAft>
              <a:buClr>
                <a:schemeClr val="dk1"/>
              </a:buClr>
              <a:buSzPts val="990"/>
              <a:buFont typeface="Arial"/>
              <a:buNone/>
            </a:pPr>
            <a:endParaRPr/>
          </a:p>
        </p:txBody>
      </p:sp>
      <p:sp>
        <p:nvSpPr>
          <p:cNvPr id="217" name="Google Shape;217;p19"/>
          <p:cNvSpPr txBox="1"/>
          <p:nvPr/>
        </p:nvSpPr>
        <p:spPr>
          <a:xfrm>
            <a:off x="151325" y="1700275"/>
            <a:ext cx="30000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2800" b="1">
                <a:solidFill>
                  <a:schemeClr val="dk1"/>
                </a:solidFill>
              </a:rPr>
              <a:t>QUOI ? </a:t>
            </a:r>
            <a:endParaRPr sz="2800" b="1">
              <a:solidFill>
                <a:schemeClr val="dk1"/>
              </a:solidFill>
            </a:endParaRPr>
          </a:p>
        </p:txBody>
      </p:sp>
      <p:sp>
        <p:nvSpPr>
          <p:cNvPr id="218" name="Google Shape;218;p19"/>
          <p:cNvSpPr txBox="1"/>
          <p:nvPr/>
        </p:nvSpPr>
        <p:spPr>
          <a:xfrm>
            <a:off x="4793225" y="1521475"/>
            <a:ext cx="30000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2800" b="1">
                <a:solidFill>
                  <a:schemeClr val="dk1"/>
                </a:solidFill>
              </a:rPr>
              <a:t>COMMENT ?</a:t>
            </a:r>
            <a:endParaRPr sz="2800" b="1">
              <a:solidFill>
                <a:schemeClr val="dk1"/>
              </a:solidFill>
            </a:endParaRPr>
          </a:p>
        </p:txBody>
      </p:sp>
      <p:sp>
        <p:nvSpPr>
          <p:cNvPr id="219" name="Google Shape;219;p19"/>
          <p:cNvSpPr txBox="1"/>
          <p:nvPr/>
        </p:nvSpPr>
        <p:spPr>
          <a:xfrm>
            <a:off x="9192000" y="1521475"/>
            <a:ext cx="30000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2800" b="1">
                <a:solidFill>
                  <a:schemeClr val="dk1"/>
                </a:solidFill>
              </a:rPr>
              <a:t>OU et QUAND ? </a:t>
            </a:r>
            <a:endParaRPr sz="2800" b="1">
              <a:solidFill>
                <a:schemeClr val="dk1"/>
              </a:solidFill>
            </a:endParaRPr>
          </a:p>
        </p:txBody>
      </p:sp>
      <p:pic>
        <p:nvPicPr>
          <p:cNvPr id="220" name="Google Shape;220;p19"/>
          <p:cNvPicPr preferRelativeResize="0"/>
          <p:nvPr/>
        </p:nvPicPr>
        <p:blipFill>
          <a:blip r:embed="rId3">
            <a:alphaModFix/>
          </a:blip>
          <a:stretch>
            <a:fillRect/>
          </a:stretch>
        </p:blipFill>
        <p:spPr>
          <a:xfrm>
            <a:off x="398200" y="2256288"/>
            <a:ext cx="3838575" cy="2345417"/>
          </a:xfrm>
          <a:prstGeom prst="rect">
            <a:avLst/>
          </a:prstGeom>
          <a:noFill/>
          <a:ln>
            <a:noFill/>
          </a:ln>
        </p:spPr>
      </p:pic>
      <p:pic>
        <p:nvPicPr>
          <p:cNvPr id="221" name="Google Shape;221;p19"/>
          <p:cNvPicPr preferRelativeResize="0"/>
          <p:nvPr/>
        </p:nvPicPr>
        <p:blipFill>
          <a:blip r:embed="rId4">
            <a:alphaModFix/>
          </a:blip>
          <a:stretch>
            <a:fillRect/>
          </a:stretch>
        </p:blipFill>
        <p:spPr>
          <a:xfrm>
            <a:off x="4724400" y="2400581"/>
            <a:ext cx="2743200" cy="2443694"/>
          </a:xfrm>
          <a:prstGeom prst="rect">
            <a:avLst/>
          </a:prstGeom>
          <a:noFill/>
          <a:ln>
            <a:noFill/>
          </a:ln>
        </p:spPr>
      </p:pic>
      <p:pic>
        <p:nvPicPr>
          <p:cNvPr id="222" name="Google Shape;222;p19"/>
          <p:cNvPicPr preferRelativeResize="0"/>
          <p:nvPr/>
        </p:nvPicPr>
        <p:blipFill>
          <a:blip r:embed="rId5">
            <a:alphaModFix/>
          </a:blip>
          <a:stretch>
            <a:fillRect/>
          </a:stretch>
        </p:blipFill>
        <p:spPr>
          <a:xfrm>
            <a:off x="9192000" y="2583650"/>
            <a:ext cx="2381250" cy="1690688"/>
          </a:xfrm>
          <a:prstGeom prst="rect">
            <a:avLst/>
          </a:prstGeom>
          <a:noFill/>
          <a:ln>
            <a:noFill/>
          </a:ln>
        </p:spPr>
      </p:pic>
      <p:pic>
        <p:nvPicPr>
          <p:cNvPr id="223" name="Google Shape;223;p19"/>
          <p:cNvPicPr preferRelativeResize="0"/>
          <p:nvPr/>
        </p:nvPicPr>
        <p:blipFill>
          <a:blip r:embed="rId6">
            <a:alphaModFix/>
          </a:blip>
          <a:stretch>
            <a:fillRect/>
          </a:stretch>
        </p:blipFill>
        <p:spPr>
          <a:xfrm>
            <a:off x="0" y="5122200"/>
            <a:ext cx="6010151" cy="713625"/>
          </a:xfrm>
          <a:prstGeom prst="rect">
            <a:avLst/>
          </a:prstGeom>
          <a:noFill/>
          <a:ln>
            <a:noFill/>
          </a:ln>
        </p:spPr>
      </p:pic>
      <p:sp>
        <p:nvSpPr>
          <p:cNvPr id="224" name="Google Shape;224;p19"/>
          <p:cNvSpPr txBox="1"/>
          <p:nvPr/>
        </p:nvSpPr>
        <p:spPr>
          <a:xfrm>
            <a:off x="754725" y="5794250"/>
            <a:ext cx="5004600" cy="8958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a:solidFill>
                  <a:schemeClr val="dk1"/>
                </a:solidFill>
              </a:rPr>
              <a:t>Créer un </a:t>
            </a:r>
            <a:r>
              <a:rPr lang="fr-FR" b="1">
                <a:solidFill>
                  <a:schemeClr val="dk1"/>
                </a:solidFill>
              </a:rPr>
              <a:t>groupe collaboratif </a:t>
            </a:r>
            <a:r>
              <a:rPr lang="fr-FR">
                <a:solidFill>
                  <a:schemeClr val="dk1"/>
                </a:solidFill>
              </a:rPr>
              <a:t>d'acteurs institutionnels en co-créant une vision commune qui relie la science et l'art dans le domaine de la préservation des sols.</a:t>
            </a:r>
            <a:endParaRPr>
              <a:solidFill>
                <a:schemeClr val="dk1"/>
              </a:solidFill>
            </a:endParaRPr>
          </a:p>
        </p:txBody>
      </p:sp>
      <p:sp>
        <p:nvSpPr>
          <p:cNvPr id="225" name="Google Shape;225;p19"/>
          <p:cNvSpPr txBox="1"/>
          <p:nvPr/>
        </p:nvSpPr>
        <p:spPr>
          <a:xfrm>
            <a:off x="6821125" y="5723250"/>
            <a:ext cx="5370900" cy="8958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a:solidFill>
                  <a:schemeClr val="dk1"/>
                </a:solidFill>
              </a:rPr>
              <a:t>Consolidez l'implication de chacun en </a:t>
            </a:r>
            <a:r>
              <a:rPr lang="fr-FR" b="1">
                <a:solidFill>
                  <a:schemeClr val="dk1"/>
                </a:solidFill>
              </a:rPr>
              <a:t>définissant collectivement les rôles et les tâches de chaque personne</a:t>
            </a:r>
            <a:r>
              <a:rPr lang="fr-FR">
                <a:solidFill>
                  <a:schemeClr val="dk1"/>
                </a:solidFill>
              </a:rPr>
              <a:t> en fonction de ses missions et compétences spécifiques.</a:t>
            </a:r>
            <a:endParaRPr>
              <a:solidFill>
                <a:schemeClr val="dk1"/>
              </a:solidFill>
            </a:endParaRPr>
          </a:p>
        </p:txBody>
      </p:sp>
      <p:pic>
        <p:nvPicPr>
          <p:cNvPr id="226" name="Google Shape;226;p19"/>
          <p:cNvPicPr preferRelativeResize="0"/>
          <p:nvPr/>
        </p:nvPicPr>
        <p:blipFill>
          <a:blip r:embed="rId7">
            <a:alphaModFix/>
          </a:blip>
          <a:stretch>
            <a:fillRect/>
          </a:stretch>
        </p:blipFill>
        <p:spPr>
          <a:xfrm>
            <a:off x="6157750" y="5107775"/>
            <a:ext cx="5875975" cy="713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0"/>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232" name="Google Shape;232;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15</a:t>
            </a:fld>
            <a:endParaRPr/>
          </a:p>
        </p:txBody>
      </p:sp>
      <p:sp>
        <p:nvSpPr>
          <p:cNvPr id="233" name="Google Shape;233;p20"/>
          <p:cNvSpPr txBox="1">
            <a:spLocks noGrp="1"/>
          </p:cNvSpPr>
          <p:nvPr>
            <p:ph type="title" idx="4294967295"/>
          </p:nvPr>
        </p:nvSpPr>
        <p:spPr>
          <a:xfrm>
            <a:off x="0" y="368700"/>
            <a:ext cx="12192000" cy="1152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15000"/>
              </a:lnSpc>
              <a:spcBef>
                <a:spcPts val="0"/>
              </a:spcBef>
              <a:spcAft>
                <a:spcPts val="0"/>
              </a:spcAft>
              <a:buClr>
                <a:schemeClr val="dk1"/>
              </a:buClr>
              <a:buSzPct val="39090"/>
              <a:buFont typeface="Arial"/>
              <a:buNone/>
            </a:pPr>
            <a:r>
              <a:rPr lang="fr-FR" sz="2814"/>
              <a:t>Étapes et valeurs clés dans la consolidation de la coopération dans un réseau </a:t>
            </a:r>
            <a:endParaRPr sz="2814"/>
          </a:p>
          <a:p>
            <a:pPr marL="0" lvl="0" indent="0" algn="l" rtl="0">
              <a:lnSpc>
                <a:spcPct val="115000"/>
              </a:lnSpc>
              <a:spcBef>
                <a:spcPts val="0"/>
              </a:spcBef>
              <a:spcAft>
                <a:spcPts val="0"/>
              </a:spcAft>
              <a:buClr>
                <a:schemeClr val="dk1"/>
              </a:buClr>
              <a:buSzPts val="990"/>
              <a:buFont typeface="Arial"/>
              <a:buNone/>
            </a:pPr>
            <a:endParaRPr/>
          </a:p>
        </p:txBody>
      </p:sp>
      <p:sp>
        <p:nvSpPr>
          <p:cNvPr id="234" name="Google Shape;234;p20"/>
          <p:cNvSpPr txBox="1"/>
          <p:nvPr/>
        </p:nvSpPr>
        <p:spPr>
          <a:xfrm>
            <a:off x="214650" y="2422825"/>
            <a:ext cx="11443500" cy="1376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sz="3600" b="1">
                <a:solidFill>
                  <a:srgbClr val="595959"/>
                </a:solidFill>
              </a:rPr>
              <a:t>COLLABORATION                              COOPÉRATION </a:t>
            </a:r>
            <a:endParaRPr sz="3600" b="1">
              <a:solidFill>
                <a:srgbClr val="595959"/>
              </a:solidFill>
            </a:endParaRPr>
          </a:p>
          <a:p>
            <a:pPr marL="0" lvl="0" indent="0" algn="just" rtl="0">
              <a:lnSpc>
                <a:spcPct val="115000"/>
              </a:lnSpc>
              <a:spcBef>
                <a:spcPts val="0"/>
              </a:spcBef>
              <a:spcAft>
                <a:spcPts val="0"/>
              </a:spcAft>
              <a:buNone/>
            </a:pPr>
            <a:endParaRPr sz="3600">
              <a:solidFill>
                <a:schemeClr val="dk1"/>
              </a:solidFill>
            </a:endParaRPr>
          </a:p>
        </p:txBody>
      </p:sp>
      <p:pic>
        <p:nvPicPr>
          <p:cNvPr id="235" name="Google Shape;235;p20"/>
          <p:cNvPicPr preferRelativeResize="0"/>
          <p:nvPr/>
        </p:nvPicPr>
        <p:blipFill>
          <a:blip r:embed="rId3">
            <a:alphaModFix/>
          </a:blip>
          <a:stretch>
            <a:fillRect/>
          </a:stretch>
        </p:blipFill>
        <p:spPr>
          <a:xfrm>
            <a:off x="5277125" y="2013212"/>
            <a:ext cx="2195325" cy="2195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1"/>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241" name="Google Shape;241;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16</a:t>
            </a:fld>
            <a:endParaRPr/>
          </a:p>
        </p:txBody>
      </p:sp>
      <p:sp>
        <p:nvSpPr>
          <p:cNvPr id="242" name="Google Shape;242;p21"/>
          <p:cNvSpPr txBox="1"/>
          <p:nvPr/>
        </p:nvSpPr>
        <p:spPr>
          <a:xfrm>
            <a:off x="107325" y="1521600"/>
            <a:ext cx="11443500" cy="3128400"/>
          </a:xfrm>
          <a:prstGeom prst="rect">
            <a:avLst/>
          </a:prstGeom>
          <a:noFill/>
          <a:ln>
            <a:noFill/>
          </a:ln>
        </p:spPr>
        <p:txBody>
          <a:bodyPr spcFirstLastPara="1" wrap="square" lIns="91425" tIns="91425" rIns="91425" bIns="91425" anchor="t" anchorCtr="0">
            <a:spAutoFit/>
          </a:bodyPr>
          <a:lstStyle/>
          <a:p>
            <a:pPr marL="457200" lvl="0" indent="-400050" algn="just" rtl="0">
              <a:lnSpc>
                <a:spcPct val="115000"/>
              </a:lnSpc>
              <a:spcBef>
                <a:spcPts val="0"/>
              </a:spcBef>
              <a:spcAft>
                <a:spcPts val="0"/>
              </a:spcAft>
              <a:buClr>
                <a:schemeClr val="accent5"/>
              </a:buClr>
              <a:buSzPts val="2700"/>
              <a:buChar char="●"/>
            </a:pPr>
            <a:r>
              <a:rPr lang="fr-FR" sz="2700" b="1">
                <a:solidFill>
                  <a:schemeClr val="accent5"/>
                </a:solidFill>
              </a:rPr>
              <a:t>Vocabulaire commun </a:t>
            </a:r>
            <a:endParaRPr sz="2700" b="1">
              <a:solidFill>
                <a:schemeClr val="accent5"/>
              </a:solidFill>
            </a:endParaRPr>
          </a:p>
          <a:p>
            <a:pPr marL="457200" lvl="0" indent="-400050" algn="just" rtl="0">
              <a:lnSpc>
                <a:spcPct val="115000"/>
              </a:lnSpc>
              <a:spcBef>
                <a:spcPts val="0"/>
              </a:spcBef>
              <a:spcAft>
                <a:spcPts val="0"/>
              </a:spcAft>
              <a:buClr>
                <a:schemeClr val="accent5"/>
              </a:buClr>
              <a:buSzPts val="2700"/>
              <a:buChar char="●"/>
            </a:pPr>
            <a:r>
              <a:rPr lang="fr-FR" sz="2700" b="1">
                <a:solidFill>
                  <a:schemeClr val="accent5"/>
                </a:solidFill>
              </a:rPr>
              <a:t>Compréhension des attentes de chacun </a:t>
            </a:r>
            <a:endParaRPr sz="2700" b="1">
              <a:solidFill>
                <a:schemeClr val="accent5"/>
              </a:solidFill>
            </a:endParaRPr>
          </a:p>
          <a:p>
            <a:pPr marL="457200" lvl="0" indent="-400050" algn="just" rtl="0">
              <a:lnSpc>
                <a:spcPct val="115000"/>
              </a:lnSpc>
              <a:spcBef>
                <a:spcPts val="0"/>
              </a:spcBef>
              <a:spcAft>
                <a:spcPts val="0"/>
              </a:spcAft>
              <a:buClr>
                <a:schemeClr val="accent5"/>
              </a:buClr>
              <a:buSzPts val="2700"/>
              <a:buChar char="●"/>
            </a:pPr>
            <a:r>
              <a:rPr lang="fr-FR" sz="2700" b="1">
                <a:solidFill>
                  <a:schemeClr val="accent5"/>
                </a:solidFill>
              </a:rPr>
              <a:t>Partage d’une vision et d’une mission commune</a:t>
            </a:r>
            <a:endParaRPr sz="2700" b="1">
              <a:solidFill>
                <a:schemeClr val="accent5"/>
              </a:solidFill>
            </a:endParaRPr>
          </a:p>
          <a:p>
            <a:pPr marL="457200" lvl="0" indent="-400050" algn="just" rtl="0">
              <a:lnSpc>
                <a:spcPct val="115000"/>
              </a:lnSpc>
              <a:spcBef>
                <a:spcPts val="0"/>
              </a:spcBef>
              <a:spcAft>
                <a:spcPts val="0"/>
              </a:spcAft>
              <a:buClr>
                <a:schemeClr val="accent5"/>
              </a:buClr>
              <a:buSzPts val="2700"/>
              <a:buChar char="●"/>
            </a:pPr>
            <a:r>
              <a:rPr lang="fr-FR" sz="2700" b="1">
                <a:solidFill>
                  <a:schemeClr val="accent5"/>
                </a:solidFill>
              </a:rPr>
              <a:t>Plan d’actions consensuel </a:t>
            </a:r>
            <a:endParaRPr sz="2700" b="1">
              <a:solidFill>
                <a:schemeClr val="accent5"/>
              </a:solidFill>
            </a:endParaRPr>
          </a:p>
          <a:p>
            <a:pPr marL="457200" lvl="0" indent="-400050" algn="just" rtl="0">
              <a:lnSpc>
                <a:spcPct val="115000"/>
              </a:lnSpc>
              <a:spcBef>
                <a:spcPts val="0"/>
              </a:spcBef>
              <a:spcAft>
                <a:spcPts val="0"/>
              </a:spcAft>
              <a:buClr>
                <a:schemeClr val="accent5"/>
              </a:buClr>
              <a:buSzPts val="2700"/>
              <a:buChar char="●"/>
            </a:pPr>
            <a:r>
              <a:rPr lang="fr-FR" sz="2700" b="1">
                <a:solidFill>
                  <a:schemeClr val="accent5"/>
                </a:solidFill>
              </a:rPr>
              <a:t>Répartition des tâches ET des responsabilités  </a:t>
            </a:r>
            <a:endParaRPr sz="2700" b="1">
              <a:solidFill>
                <a:schemeClr val="accent5"/>
              </a:solidFill>
            </a:endParaRPr>
          </a:p>
          <a:p>
            <a:pPr marL="0" lvl="0" indent="0" algn="just" rtl="0">
              <a:lnSpc>
                <a:spcPct val="115000"/>
              </a:lnSpc>
              <a:spcBef>
                <a:spcPts val="0"/>
              </a:spcBef>
              <a:spcAft>
                <a:spcPts val="0"/>
              </a:spcAft>
              <a:buNone/>
            </a:pPr>
            <a:endParaRPr sz="3600">
              <a:solidFill>
                <a:schemeClr val="dk1"/>
              </a:solidFill>
            </a:endParaRPr>
          </a:p>
        </p:txBody>
      </p:sp>
      <p:sp>
        <p:nvSpPr>
          <p:cNvPr id="243" name="Google Shape;243;p21"/>
          <p:cNvSpPr txBox="1">
            <a:spLocks noGrp="1"/>
          </p:cNvSpPr>
          <p:nvPr>
            <p:ph type="title" idx="4294967295"/>
          </p:nvPr>
        </p:nvSpPr>
        <p:spPr>
          <a:xfrm>
            <a:off x="0" y="368700"/>
            <a:ext cx="12192000" cy="1152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15000"/>
              </a:lnSpc>
              <a:spcBef>
                <a:spcPts val="0"/>
              </a:spcBef>
              <a:spcAft>
                <a:spcPts val="0"/>
              </a:spcAft>
              <a:buClr>
                <a:schemeClr val="dk1"/>
              </a:buClr>
              <a:buSzPct val="39090"/>
              <a:buFont typeface="Arial"/>
              <a:buNone/>
            </a:pPr>
            <a:r>
              <a:rPr lang="fr-FR" sz="2814"/>
              <a:t>Étapes et valeurs clés dans la consolidation de la coopération dans un réseau </a:t>
            </a:r>
            <a:endParaRPr sz="2814"/>
          </a:p>
          <a:p>
            <a:pPr marL="0" lvl="0" indent="0" algn="l" rtl="0">
              <a:lnSpc>
                <a:spcPct val="115000"/>
              </a:lnSpc>
              <a:spcBef>
                <a:spcPts val="0"/>
              </a:spcBef>
              <a:spcAft>
                <a:spcPts val="0"/>
              </a:spcAft>
              <a:buClr>
                <a:schemeClr val="dk1"/>
              </a:buClr>
              <a:buSzPts val="990"/>
              <a:buFont typeface="Arial"/>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2"/>
          <p:cNvSpPr txBox="1">
            <a:spLocks noGrp="1"/>
          </p:cNvSpPr>
          <p:nvPr>
            <p:ph type="title"/>
          </p:nvPr>
        </p:nvSpPr>
        <p:spPr>
          <a:xfrm>
            <a:off x="838200" y="-87084"/>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Nourrir et développer la coopération </a:t>
            </a:r>
            <a:endParaRPr/>
          </a:p>
        </p:txBody>
      </p:sp>
      <p:sp>
        <p:nvSpPr>
          <p:cNvPr id="250" name="Google Shape;250;p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17</a:t>
            </a:fld>
            <a:endParaRPr/>
          </a:p>
        </p:txBody>
      </p:sp>
      <p:sp>
        <p:nvSpPr>
          <p:cNvPr id="251" name="Google Shape;251;p22"/>
          <p:cNvSpPr/>
          <p:nvPr/>
        </p:nvSpPr>
        <p:spPr>
          <a:xfrm>
            <a:off x="644754" y="1439466"/>
            <a:ext cx="5406600" cy="321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2200" b="1">
                <a:latin typeface="Calibri"/>
                <a:ea typeface="Calibri"/>
                <a:cs typeface="Calibri"/>
                <a:sym typeface="Calibri"/>
              </a:rPr>
              <a:t>La socio structure : </a:t>
            </a:r>
            <a:endParaRPr sz="2200" b="1">
              <a:latin typeface="Calibri"/>
              <a:ea typeface="Calibri"/>
              <a:cs typeface="Calibri"/>
              <a:sym typeface="Calibri"/>
            </a:endParaRPr>
          </a:p>
          <a:p>
            <a:pPr marL="0" lvl="0" indent="0" algn="ctr" rtl="0">
              <a:spcBef>
                <a:spcPts val="0"/>
              </a:spcBef>
              <a:spcAft>
                <a:spcPts val="0"/>
              </a:spcAft>
              <a:buNone/>
            </a:pPr>
            <a:r>
              <a:rPr lang="fr-FR" sz="2200">
                <a:latin typeface="Calibri"/>
                <a:ea typeface="Calibri"/>
                <a:cs typeface="Calibri"/>
                <a:sym typeface="Calibri"/>
              </a:rPr>
              <a:t>Les acteurs du sol = le réseau </a:t>
            </a:r>
            <a:endParaRPr sz="2200">
              <a:latin typeface="Calibri"/>
              <a:ea typeface="Calibri"/>
              <a:cs typeface="Calibri"/>
              <a:sym typeface="Calibri"/>
            </a:endParaRPr>
          </a:p>
        </p:txBody>
      </p:sp>
      <p:sp>
        <p:nvSpPr>
          <p:cNvPr id="252" name="Google Shape;252;p22"/>
          <p:cNvSpPr/>
          <p:nvPr/>
        </p:nvSpPr>
        <p:spPr>
          <a:xfrm>
            <a:off x="1180575" y="3384716"/>
            <a:ext cx="1355100" cy="858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latin typeface="Calibri"/>
                <a:ea typeface="Calibri"/>
                <a:cs typeface="Calibri"/>
                <a:sym typeface="Calibri"/>
              </a:rPr>
              <a:t>JMS</a:t>
            </a:r>
            <a:endParaRPr>
              <a:latin typeface="Calibri"/>
              <a:ea typeface="Calibri"/>
              <a:cs typeface="Calibri"/>
              <a:sym typeface="Calibri"/>
            </a:endParaRPr>
          </a:p>
        </p:txBody>
      </p:sp>
      <p:sp>
        <p:nvSpPr>
          <p:cNvPr id="253" name="Google Shape;253;p22"/>
          <p:cNvSpPr/>
          <p:nvPr/>
        </p:nvSpPr>
        <p:spPr>
          <a:xfrm>
            <a:off x="2969650" y="3451791"/>
            <a:ext cx="1355100" cy="858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latin typeface="Calibri"/>
                <a:ea typeface="Calibri"/>
                <a:cs typeface="Calibri"/>
                <a:sym typeface="Calibri"/>
              </a:rPr>
              <a:t>Sol et art </a:t>
            </a:r>
            <a:endParaRPr>
              <a:latin typeface="Calibri"/>
              <a:ea typeface="Calibri"/>
              <a:cs typeface="Calibri"/>
              <a:sym typeface="Calibri"/>
            </a:endParaRPr>
          </a:p>
        </p:txBody>
      </p:sp>
      <p:sp>
        <p:nvSpPr>
          <p:cNvPr id="254" name="Google Shape;254;p22"/>
          <p:cNvSpPr/>
          <p:nvPr/>
        </p:nvSpPr>
        <p:spPr>
          <a:xfrm>
            <a:off x="6404125" y="1238624"/>
            <a:ext cx="4682400" cy="321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2400">
                <a:latin typeface="Calibri"/>
                <a:ea typeface="Calibri"/>
                <a:cs typeface="Calibri"/>
                <a:sym typeface="Calibri"/>
              </a:rPr>
              <a:t>Technostructure = plateforme e-Sol</a:t>
            </a:r>
            <a:endParaRPr sz="2400">
              <a:latin typeface="Calibri"/>
              <a:ea typeface="Calibri"/>
              <a:cs typeface="Calibri"/>
              <a:sym typeface="Calibri"/>
            </a:endParaRPr>
          </a:p>
        </p:txBody>
      </p:sp>
      <p:pic>
        <p:nvPicPr>
          <p:cNvPr id="255" name="Google Shape;255;p22"/>
          <p:cNvPicPr preferRelativeResize="0"/>
          <p:nvPr/>
        </p:nvPicPr>
        <p:blipFill>
          <a:blip r:embed="rId3">
            <a:alphaModFix/>
          </a:blip>
          <a:stretch>
            <a:fillRect/>
          </a:stretch>
        </p:blipFill>
        <p:spPr>
          <a:xfrm>
            <a:off x="7659475" y="3100512"/>
            <a:ext cx="2171700" cy="762000"/>
          </a:xfrm>
          <a:prstGeom prst="rect">
            <a:avLst/>
          </a:prstGeom>
          <a:noFill/>
          <a:ln>
            <a:noFill/>
          </a:ln>
        </p:spPr>
      </p:pic>
      <p:sp>
        <p:nvSpPr>
          <p:cNvPr id="256" name="Google Shape;256;p22"/>
          <p:cNvSpPr/>
          <p:nvPr/>
        </p:nvSpPr>
        <p:spPr>
          <a:xfrm>
            <a:off x="4411566" y="2160510"/>
            <a:ext cx="1355100" cy="858600"/>
          </a:xfrm>
          <a:prstGeom prst="ellipse">
            <a:avLst/>
          </a:prstGeom>
          <a:solidFill>
            <a:schemeClr val="lt2"/>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00B050"/>
                </a:solidFill>
                <a:latin typeface="Calibri"/>
                <a:ea typeface="Calibri"/>
                <a:cs typeface="Calibri"/>
                <a:sym typeface="Calibri"/>
              </a:rPr>
              <a:t>X</a:t>
            </a:r>
            <a:endParaRPr>
              <a:solidFill>
                <a:srgbClr val="00B050"/>
              </a:solidFill>
              <a:latin typeface="Calibri"/>
              <a:ea typeface="Calibri"/>
              <a:cs typeface="Calibri"/>
              <a:sym typeface="Calibri"/>
            </a:endParaRPr>
          </a:p>
        </p:txBody>
      </p:sp>
      <p:sp>
        <p:nvSpPr>
          <p:cNvPr id="257" name="Google Shape;257;p22"/>
          <p:cNvSpPr/>
          <p:nvPr/>
        </p:nvSpPr>
        <p:spPr>
          <a:xfrm>
            <a:off x="3162331" y="1461917"/>
            <a:ext cx="1355100" cy="858600"/>
          </a:xfrm>
          <a:prstGeom prst="ellipse">
            <a:avLst/>
          </a:prstGeom>
          <a:solidFill>
            <a:schemeClr val="lt2"/>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0000FF"/>
                </a:solidFill>
                <a:latin typeface="Calibri"/>
                <a:ea typeface="Calibri"/>
                <a:cs typeface="Calibri"/>
                <a:sym typeface="Calibri"/>
              </a:rPr>
              <a:t>X</a:t>
            </a:r>
            <a:endParaRPr>
              <a:solidFill>
                <a:srgbClr val="0000FF"/>
              </a:solidFill>
              <a:latin typeface="Calibri"/>
              <a:ea typeface="Calibri"/>
              <a:cs typeface="Calibri"/>
              <a:sym typeface="Calibri"/>
            </a:endParaRPr>
          </a:p>
        </p:txBody>
      </p:sp>
      <p:sp>
        <p:nvSpPr>
          <p:cNvPr id="258" name="Google Shape;258;p22"/>
          <p:cNvSpPr/>
          <p:nvPr/>
        </p:nvSpPr>
        <p:spPr>
          <a:xfrm>
            <a:off x="1637775" y="1639346"/>
            <a:ext cx="1355100" cy="858600"/>
          </a:xfrm>
          <a:prstGeom prst="ellipse">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FF0000"/>
                </a:solidFill>
                <a:latin typeface="Calibri"/>
                <a:ea typeface="Calibri"/>
                <a:cs typeface="Calibri"/>
                <a:sym typeface="Calibri"/>
              </a:rPr>
              <a:t>X</a:t>
            </a:r>
            <a:endParaRPr>
              <a:solidFill>
                <a:srgbClr val="FF0000"/>
              </a:solidFill>
              <a:latin typeface="Calibri"/>
              <a:ea typeface="Calibri"/>
              <a:cs typeface="Calibri"/>
              <a:sym typeface="Calibri"/>
            </a:endParaRPr>
          </a:p>
        </p:txBody>
      </p:sp>
      <p:pic>
        <p:nvPicPr>
          <p:cNvPr id="259" name="Google Shape;259;p22"/>
          <p:cNvPicPr preferRelativeResize="0"/>
          <p:nvPr/>
        </p:nvPicPr>
        <p:blipFill>
          <a:blip r:embed="rId4">
            <a:alphaModFix/>
          </a:blip>
          <a:stretch>
            <a:fillRect/>
          </a:stretch>
        </p:blipFill>
        <p:spPr>
          <a:xfrm>
            <a:off x="152424" y="4843374"/>
            <a:ext cx="3363951" cy="762000"/>
          </a:xfrm>
          <a:prstGeom prst="rect">
            <a:avLst/>
          </a:prstGeom>
          <a:noFill/>
          <a:ln>
            <a:noFill/>
          </a:ln>
        </p:spPr>
      </p:pic>
      <p:pic>
        <p:nvPicPr>
          <p:cNvPr id="260" name="Google Shape;260;p22"/>
          <p:cNvPicPr preferRelativeResize="0"/>
          <p:nvPr/>
        </p:nvPicPr>
        <p:blipFill>
          <a:blip r:embed="rId5">
            <a:alphaModFix/>
          </a:blip>
          <a:stretch>
            <a:fillRect/>
          </a:stretch>
        </p:blipFill>
        <p:spPr>
          <a:xfrm>
            <a:off x="3438698" y="4770360"/>
            <a:ext cx="2171700" cy="908028"/>
          </a:xfrm>
          <a:prstGeom prst="rect">
            <a:avLst/>
          </a:prstGeom>
          <a:noFill/>
          <a:ln>
            <a:noFill/>
          </a:ln>
        </p:spPr>
      </p:pic>
      <p:pic>
        <p:nvPicPr>
          <p:cNvPr id="261" name="Google Shape;261;p22"/>
          <p:cNvPicPr preferRelativeResize="0"/>
          <p:nvPr/>
        </p:nvPicPr>
        <p:blipFill>
          <a:blip r:embed="rId6">
            <a:alphaModFix/>
          </a:blip>
          <a:stretch>
            <a:fillRect/>
          </a:stretch>
        </p:blipFill>
        <p:spPr>
          <a:xfrm>
            <a:off x="5655050" y="4859925"/>
            <a:ext cx="2401725" cy="746604"/>
          </a:xfrm>
          <a:prstGeom prst="rect">
            <a:avLst/>
          </a:prstGeom>
          <a:noFill/>
          <a:ln>
            <a:noFill/>
          </a:ln>
        </p:spPr>
      </p:pic>
      <p:pic>
        <p:nvPicPr>
          <p:cNvPr id="262" name="Google Shape;262;p22"/>
          <p:cNvPicPr preferRelativeResize="0"/>
          <p:nvPr/>
        </p:nvPicPr>
        <p:blipFill>
          <a:blip r:embed="rId7">
            <a:alphaModFix/>
          </a:blip>
          <a:stretch>
            <a:fillRect/>
          </a:stretch>
        </p:blipFill>
        <p:spPr>
          <a:xfrm>
            <a:off x="8290896" y="4626263"/>
            <a:ext cx="2401729" cy="1196225"/>
          </a:xfrm>
          <a:prstGeom prst="rect">
            <a:avLst/>
          </a:prstGeom>
          <a:noFill/>
          <a:ln>
            <a:noFill/>
          </a:ln>
        </p:spPr>
      </p:pic>
      <p:pic>
        <p:nvPicPr>
          <p:cNvPr id="263" name="Google Shape;263;p22"/>
          <p:cNvPicPr preferRelativeResize="0"/>
          <p:nvPr/>
        </p:nvPicPr>
        <p:blipFill>
          <a:blip r:embed="rId8">
            <a:alphaModFix/>
          </a:blip>
          <a:stretch>
            <a:fillRect/>
          </a:stretch>
        </p:blipFill>
        <p:spPr>
          <a:xfrm>
            <a:off x="10833300" y="4626264"/>
            <a:ext cx="1105475" cy="10958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18</a:t>
            </a:fld>
            <a:endParaRPr/>
          </a:p>
        </p:txBody>
      </p:sp>
      <p:pic>
        <p:nvPicPr>
          <p:cNvPr id="269" name="Google Shape;269;p23"/>
          <p:cNvPicPr preferRelativeResize="0"/>
          <p:nvPr/>
        </p:nvPicPr>
        <p:blipFill>
          <a:blip r:embed="rId3">
            <a:alphaModFix/>
          </a:blip>
          <a:stretch>
            <a:fillRect/>
          </a:stretch>
        </p:blipFill>
        <p:spPr>
          <a:xfrm>
            <a:off x="9296375" y="4325711"/>
            <a:ext cx="1656802" cy="1661576"/>
          </a:xfrm>
          <a:prstGeom prst="rect">
            <a:avLst/>
          </a:prstGeom>
          <a:noFill/>
          <a:ln>
            <a:noFill/>
          </a:ln>
        </p:spPr>
      </p:pic>
      <p:pic>
        <p:nvPicPr>
          <p:cNvPr id="270" name="Google Shape;270;p23"/>
          <p:cNvPicPr preferRelativeResize="0"/>
          <p:nvPr/>
        </p:nvPicPr>
        <p:blipFill>
          <a:blip r:embed="rId4">
            <a:alphaModFix/>
          </a:blip>
          <a:stretch>
            <a:fillRect/>
          </a:stretch>
        </p:blipFill>
        <p:spPr>
          <a:xfrm>
            <a:off x="364025" y="3131255"/>
            <a:ext cx="5425374" cy="2615420"/>
          </a:xfrm>
          <a:prstGeom prst="rect">
            <a:avLst/>
          </a:prstGeom>
          <a:noFill/>
          <a:ln>
            <a:noFill/>
          </a:ln>
        </p:spPr>
      </p:pic>
      <p:pic>
        <p:nvPicPr>
          <p:cNvPr id="271" name="Google Shape;271;p23"/>
          <p:cNvPicPr preferRelativeResize="0"/>
          <p:nvPr/>
        </p:nvPicPr>
        <p:blipFill>
          <a:blip r:embed="rId5">
            <a:alphaModFix/>
          </a:blip>
          <a:stretch>
            <a:fillRect/>
          </a:stretch>
        </p:blipFill>
        <p:spPr>
          <a:xfrm>
            <a:off x="6766624" y="232850"/>
            <a:ext cx="4436675" cy="3156625"/>
          </a:xfrm>
          <a:prstGeom prst="rect">
            <a:avLst/>
          </a:prstGeom>
          <a:noFill/>
          <a:ln>
            <a:noFill/>
          </a:ln>
        </p:spPr>
      </p:pic>
      <p:sp>
        <p:nvSpPr>
          <p:cNvPr id="272" name="Google Shape;272;p23"/>
          <p:cNvSpPr txBox="1">
            <a:spLocks noGrp="1"/>
          </p:cNvSpPr>
          <p:nvPr>
            <p:ph type="body" idx="4294967295"/>
          </p:nvPr>
        </p:nvSpPr>
        <p:spPr>
          <a:xfrm>
            <a:off x="6252100" y="3617704"/>
            <a:ext cx="4951200" cy="57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3600"/>
              <a:buNone/>
            </a:pPr>
            <a:r>
              <a:rPr lang="fr-FR"/>
              <a:t>Rejoignez la communauté e-Sol </a:t>
            </a:r>
            <a:endParaRPr/>
          </a:p>
        </p:txBody>
      </p:sp>
      <p:pic>
        <p:nvPicPr>
          <p:cNvPr id="273" name="Google Shape;273;p23"/>
          <p:cNvPicPr preferRelativeResize="0"/>
          <p:nvPr/>
        </p:nvPicPr>
        <p:blipFill>
          <a:blip r:embed="rId6">
            <a:alphaModFix/>
          </a:blip>
          <a:stretch>
            <a:fillRect/>
          </a:stretch>
        </p:blipFill>
        <p:spPr>
          <a:xfrm>
            <a:off x="204749" y="-93850"/>
            <a:ext cx="4890443" cy="2615425"/>
          </a:xfrm>
          <a:prstGeom prst="rect">
            <a:avLst/>
          </a:prstGeom>
          <a:noFill/>
          <a:ln>
            <a:noFill/>
          </a:ln>
        </p:spPr>
      </p:pic>
      <p:sp>
        <p:nvSpPr>
          <p:cNvPr id="274" name="Google Shape;274;p23"/>
          <p:cNvSpPr/>
          <p:nvPr/>
        </p:nvSpPr>
        <p:spPr>
          <a:xfrm rot="10800000" flipH="1">
            <a:off x="7731975" y="4421644"/>
            <a:ext cx="1423800" cy="1469700"/>
          </a:xfrm>
          <a:prstGeom prst="bentArrow">
            <a:avLst>
              <a:gd name="adj1" fmla="val 25000"/>
              <a:gd name="adj2" fmla="val 25000"/>
              <a:gd name="adj3" fmla="val 25000"/>
              <a:gd name="adj4" fmla="val 34334"/>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5" name="Google Shape;275;p23"/>
          <p:cNvSpPr txBox="1">
            <a:spLocks noGrp="1"/>
          </p:cNvSpPr>
          <p:nvPr>
            <p:ph type="dt" idx="10"/>
          </p:nvPr>
        </p:nvSpPr>
        <p:spPr>
          <a:xfrm>
            <a:off x="5760862"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4"/>
          <p:cNvSpPr txBox="1">
            <a:spLocks noGrp="1"/>
          </p:cNvSpPr>
          <p:nvPr>
            <p:ph type="dt" idx="10"/>
          </p:nvPr>
        </p:nvSpPr>
        <p:spPr>
          <a:xfrm>
            <a:off x="5760862" y="635634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281" name="Google Shape;28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19</a:t>
            </a:fld>
            <a:endParaRPr/>
          </a:p>
        </p:txBody>
      </p:sp>
      <p:sp>
        <p:nvSpPr>
          <p:cNvPr id="282" name="Google Shape;282;p24"/>
          <p:cNvSpPr txBox="1">
            <a:spLocks noGrp="1"/>
          </p:cNvSpPr>
          <p:nvPr>
            <p:ph type="title"/>
          </p:nvPr>
        </p:nvSpPr>
        <p:spPr>
          <a:xfrm>
            <a:off x="838200" y="366808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Livvic"/>
              <a:buNone/>
            </a:pPr>
            <a:r>
              <a:rPr lang="fr-FR" dirty="0"/>
              <a:t>Merci de votre attention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7"/>
          <p:cNvSpPr txBox="1">
            <a:spLocks noGrp="1"/>
          </p:cNvSpPr>
          <p:nvPr>
            <p:ph type="title"/>
          </p:nvPr>
        </p:nvSpPr>
        <p:spPr>
          <a:xfrm>
            <a:off x="838200" y="363468"/>
            <a:ext cx="10515600" cy="10272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a:t> e-Sol  déclencheur de coopération </a:t>
            </a:r>
            <a:endParaRPr/>
          </a:p>
          <a:p>
            <a:pPr marL="0" lvl="0" indent="0" algn="l" rtl="0">
              <a:spcBef>
                <a:spcPts val="0"/>
              </a:spcBef>
              <a:spcAft>
                <a:spcPts val="0"/>
              </a:spcAft>
              <a:buNone/>
            </a:pPr>
            <a:endParaRPr/>
          </a:p>
        </p:txBody>
      </p:sp>
      <p:sp>
        <p:nvSpPr>
          <p:cNvPr id="68" name="Google Shape;68;p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2</a:t>
            </a:fld>
            <a:endParaRPr/>
          </a:p>
        </p:txBody>
      </p:sp>
      <p:pic>
        <p:nvPicPr>
          <p:cNvPr id="69" name="Google Shape;69;p7"/>
          <p:cNvPicPr preferRelativeResize="0"/>
          <p:nvPr/>
        </p:nvPicPr>
        <p:blipFill>
          <a:blip r:embed="rId3">
            <a:alphaModFix/>
          </a:blip>
          <a:stretch>
            <a:fillRect/>
          </a:stretch>
        </p:blipFill>
        <p:spPr>
          <a:xfrm>
            <a:off x="1769950" y="4158217"/>
            <a:ext cx="6589480" cy="762000"/>
          </a:xfrm>
          <a:prstGeom prst="rect">
            <a:avLst/>
          </a:prstGeom>
          <a:noFill/>
          <a:ln>
            <a:noFill/>
          </a:ln>
        </p:spPr>
      </p:pic>
      <p:pic>
        <p:nvPicPr>
          <p:cNvPr id="70" name="Google Shape;70;p7"/>
          <p:cNvPicPr preferRelativeResize="0"/>
          <p:nvPr/>
        </p:nvPicPr>
        <p:blipFill>
          <a:blip r:embed="rId4">
            <a:alphaModFix/>
          </a:blip>
          <a:stretch>
            <a:fillRect/>
          </a:stretch>
        </p:blipFill>
        <p:spPr>
          <a:xfrm>
            <a:off x="9690250" y="238325"/>
            <a:ext cx="2171700" cy="762000"/>
          </a:xfrm>
          <a:prstGeom prst="rect">
            <a:avLst/>
          </a:prstGeom>
          <a:noFill/>
          <a:ln>
            <a:noFill/>
          </a:ln>
        </p:spPr>
      </p:pic>
      <p:sp>
        <p:nvSpPr>
          <p:cNvPr id="71" name="Google Shape;71;p7"/>
          <p:cNvSpPr txBox="1"/>
          <p:nvPr/>
        </p:nvSpPr>
        <p:spPr>
          <a:xfrm>
            <a:off x="298050" y="1050691"/>
            <a:ext cx="11595900" cy="3246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fr-FR" sz="2300">
                <a:solidFill>
                  <a:schemeClr val="accent6"/>
                </a:solidFill>
              </a:rPr>
              <a:t> Enjeu : la gestion du durable des sols</a:t>
            </a:r>
            <a:endParaRPr sz="2300">
              <a:solidFill>
                <a:schemeClr val="accent6"/>
              </a:solidFill>
            </a:endParaRPr>
          </a:p>
          <a:p>
            <a:pPr marL="0" lvl="0" indent="0" algn="l" rtl="0">
              <a:lnSpc>
                <a:spcPct val="90000"/>
              </a:lnSpc>
              <a:spcBef>
                <a:spcPts val="0"/>
              </a:spcBef>
              <a:spcAft>
                <a:spcPts val="0"/>
              </a:spcAft>
              <a:buNone/>
            </a:pPr>
            <a:endParaRPr sz="2300">
              <a:solidFill>
                <a:schemeClr val="accent6"/>
              </a:solidFill>
            </a:endParaRPr>
          </a:p>
          <a:p>
            <a:pPr marL="0" lvl="0" indent="0" algn="l" rtl="0">
              <a:lnSpc>
                <a:spcPct val="90000"/>
              </a:lnSpc>
              <a:spcBef>
                <a:spcPts val="0"/>
              </a:spcBef>
              <a:spcAft>
                <a:spcPts val="0"/>
              </a:spcAft>
              <a:buNone/>
            </a:pPr>
            <a:r>
              <a:rPr lang="fr-FR" sz="2300">
                <a:solidFill>
                  <a:schemeClr val="accent6"/>
                </a:solidFill>
              </a:rPr>
              <a:t>De nombreuses  ressources existantes mais trop peu valorisées</a:t>
            </a:r>
            <a:endParaRPr sz="2300">
              <a:solidFill>
                <a:schemeClr val="accent6"/>
              </a:solidFill>
            </a:endParaRPr>
          </a:p>
          <a:p>
            <a:pPr marL="0" lvl="0" indent="0" algn="l" rtl="0">
              <a:lnSpc>
                <a:spcPct val="90000"/>
              </a:lnSpc>
              <a:spcBef>
                <a:spcPts val="0"/>
              </a:spcBef>
              <a:spcAft>
                <a:spcPts val="0"/>
              </a:spcAft>
              <a:buNone/>
            </a:pPr>
            <a:r>
              <a:rPr lang="fr-FR" sz="2300">
                <a:solidFill>
                  <a:schemeClr val="accent6"/>
                </a:solidFill>
              </a:rPr>
              <a:t>Des acteurs compétents</a:t>
            </a:r>
            <a:endParaRPr sz="2300">
              <a:solidFill>
                <a:schemeClr val="accent6"/>
              </a:solidFill>
            </a:endParaRPr>
          </a:p>
          <a:p>
            <a:pPr marL="0" lvl="0" indent="0" algn="l" rtl="0">
              <a:lnSpc>
                <a:spcPct val="90000"/>
              </a:lnSpc>
              <a:spcBef>
                <a:spcPts val="0"/>
              </a:spcBef>
              <a:spcAft>
                <a:spcPts val="0"/>
              </a:spcAft>
              <a:buNone/>
            </a:pPr>
            <a:endParaRPr sz="2300">
              <a:solidFill>
                <a:schemeClr val="accent6"/>
              </a:solidFill>
            </a:endParaRPr>
          </a:p>
          <a:p>
            <a:pPr marL="0" lvl="0" indent="0" algn="l" rtl="0">
              <a:lnSpc>
                <a:spcPct val="90000"/>
              </a:lnSpc>
              <a:spcBef>
                <a:spcPts val="0"/>
              </a:spcBef>
              <a:spcAft>
                <a:spcPts val="0"/>
              </a:spcAft>
              <a:buNone/>
            </a:pPr>
            <a:r>
              <a:rPr lang="fr-FR" sz="2300">
                <a:solidFill>
                  <a:schemeClr val="accent6"/>
                </a:solidFill>
              </a:rPr>
              <a:t>préfiguration d’une plateforme collaborative e-Sol 2020 à 2023</a:t>
            </a:r>
            <a:endParaRPr sz="2300">
              <a:solidFill>
                <a:schemeClr val="accent6"/>
              </a:solidFill>
            </a:endParaRPr>
          </a:p>
          <a:p>
            <a:pPr marL="0" lvl="0" indent="0" algn="l" rtl="0">
              <a:lnSpc>
                <a:spcPct val="90000"/>
              </a:lnSpc>
              <a:spcBef>
                <a:spcPts val="0"/>
              </a:spcBef>
              <a:spcAft>
                <a:spcPts val="0"/>
              </a:spcAft>
              <a:buNone/>
            </a:pPr>
            <a:r>
              <a:rPr lang="fr-FR" sz="2300">
                <a:solidFill>
                  <a:schemeClr val="accent6"/>
                </a:solidFill>
              </a:rPr>
              <a:t> 	a permis d’explorer comment mieux travailler ensemble </a:t>
            </a:r>
            <a:endParaRPr sz="2300">
              <a:solidFill>
                <a:schemeClr val="accent6"/>
              </a:solidFill>
            </a:endParaRPr>
          </a:p>
          <a:p>
            <a:pPr marL="0" lvl="0" indent="457200" algn="l" rtl="0">
              <a:lnSpc>
                <a:spcPct val="90000"/>
              </a:lnSpc>
              <a:spcBef>
                <a:spcPts val="0"/>
              </a:spcBef>
              <a:spcAft>
                <a:spcPts val="0"/>
              </a:spcAft>
              <a:buNone/>
            </a:pPr>
            <a:endParaRPr sz="2300">
              <a:solidFill>
                <a:schemeClr val="accent6"/>
              </a:solidFill>
            </a:endParaRPr>
          </a:p>
          <a:p>
            <a:pPr marL="0" lvl="0" indent="0" algn="l" rtl="0">
              <a:lnSpc>
                <a:spcPct val="90000"/>
              </a:lnSpc>
              <a:spcBef>
                <a:spcPts val="0"/>
              </a:spcBef>
              <a:spcAft>
                <a:spcPts val="0"/>
              </a:spcAft>
              <a:buNone/>
            </a:pPr>
            <a:r>
              <a:rPr lang="fr-FR" sz="2300">
                <a:solidFill>
                  <a:schemeClr val="accent6"/>
                </a:solidFill>
              </a:rPr>
              <a:t>→conviction par le vécu de l’importance de coopérer </a:t>
            </a:r>
            <a:endParaRPr sz="2300">
              <a:solidFill>
                <a:schemeClr val="accent6"/>
              </a:solidFill>
            </a:endParaRPr>
          </a:p>
          <a:p>
            <a:pPr marL="0" lvl="0" indent="0" algn="l" rtl="0">
              <a:lnSpc>
                <a:spcPct val="90000"/>
              </a:lnSpc>
              <a:spcBef>
                <a:spcPts val="0"/>
              </a:spcBef>
              <a:spcAft>
                <a:spcPts val="0"/>
              </a:spcAft>
              <a:buNone/>
            </a:pPr>
            <a:endParaRPr/>
          </a:p>
        </p:txBody>
      </p:sp>
      <p:pic>
        <p:nvPicPr>
          <p:cNvPr id="72" name="Google Shape;72;p7"/>
          <p:cNvPicPr preferRelativeResize="0"/>
          <p:nvPr/>
        </p:nvPicPr>
        <p:blipFill>
          <a:blip r:embed="rId5">
            <a:alphaModFix/>
          </a:blip>
          <a:stretch>
            <a:fillRect/>
          </a:stretch>
        </p:blipFill>
        <p:spPr>
          <a:xfrm>
            <a:off x="9803217" y="1266020"/>
            <a:ext cx="935212" cy="1027200"/>
          </a:xfrm>
          <a:prstGeom prst="rect">
            <a:avLst/>
          </a:prstGeom>
          <a:noFill/>
          <a:ln>
            <a:noFill/>
          </a:ln>
        </p:spPr>
      </p:pic>
      <p:pic>
        <p:nvPicPr>
          <p:cNvPr id="73" name="Google Shape;73;p7"/>
          <p:cNvPicPr preferRelativeResize="0"/>
          <p:nvPr/>
        </p:nvPicPr>
        <p:blipFill>
          <a:blip r:embed="rId6">
            <a:alphaModFix/>
          </a:blip>
          <a:stretch>
            <a:fillRect/>
          </a:stretch>
        </p:blipFill>
        <p:spPr>
          <a:xfrm>
            <a:off x="8684796" y="2913019"/>
            <a:ext cx="3429183" cy="369187"/>
          </a:xfrm>
          <a:prstGeom prst="rect">
            <a:avLst/>
          </a:prstGeom>
          <a:noFill/>
          <a:ln>
            <a:noFill/>
          </a:ln>
        </p:spPr>
      </p:pic>
      <p:pic>
        <p:nvPicPr>
          <p:cNvPr id="74" name="Google Shape;74;p7"/>
          <p:cNvPicPr preferRelativeResize="0"/>
          <p:nvPr/>
        </p:nvPicPr>
        <p:blipFill>
          <a:blip r:embed="rId7">
            <a:alphaModFix/>
          </a:blip>
          <a:stretch>
            <a:fillRect/>
          </a:stretch>
        </p:blipFill>
        <p:spPr>
          <a:xfrm>
            <a:off x="9446867" y="2281607"/>
            <a:ext cx="1905000" cy="742950"/>
          </a:xfrm>
          <a:prstGeom prst="rect">
            <a:avLst/>
          </a:prstGeom>
          <a:noFill/>
          <a:ln>
            <a:noFill/>
          </a:ln>
        </p:spPr>
      </p:pic>
      <p:pic>
        <p:nvPicPr>
          <p:cNvPr id="75" name="Google Shape;75;p7"/>
          <p:cNvPicPr preferRelativeResize="0"/>
          <p:nvPr/>
        </p:nvPicPr>
        <p:blipFill>
          <a:blip r:embed="rId8">
            <a:alphaModFix/>
          </a:blip>
          <a:stretch>
            <a:fillRect/>
          </a:stretch>
        </p:blipFill>
        <p:spPr>
          <a:xfrm>
            <a:off x="9448794" y="3476482"/>
            <a:ext cx="1905000" cy="720452"/>
          </a:xfrm>
          <a:prstGeom prst="rect">
            <a:avLst/>
          </a:prstGeom>
          <a:noFill/>
          <a:ln>
            <a:noFill/>
          </a:ln>
        </p:spPr>
      </p:pic>
      <p:sp>
        <p:nvSpPr>
          <p:cNvPr id="76" name="Google Shape;76;p7"/>
          <p:cNvSpPr txBox="1"/>
          <p:nvPr/>
        </p:nvSpPr>
        <p:spPr>
          <a:xfrm>
            <a:off x="585600" y="4807988"/>
            <a:ext cx="116064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700">
                <a:solidFill>
                  <a:schemeClr val="dk1"/>
                </a:solidFill>
                <a:latin typeface="Calibri"/>
                <a:ea typeface="Calibri"/>
                <a:cs typeface="Calibri"/>
                <a:sym typeface="Calibri"/>
              </a:rPr>
              <a:t>1_page web  redirigeant vers les autres sites (2024)</a:t>
            </a:r>
            <a:endParaRPr sz="2700">
              <a:solidFill>
                <a:schemeClr val="dk1"/>
              </a:solidFill>
              <a:latin typeface="Calibri"/>
              <a:ea typeface="Calibri"/>
              <a:cs typeface="Calibri"/>
              <a:sym typeface="Calibri"/>
            </a:endParaRPr>
          </a:p>
          <a:p>
            <a:pPr marL="0" lvl="0" indent="0" algn="l" rtl="0">
              <a:spcBef>
                <a:spcPts val="0"/>
              </a:spcBef>
              <a:spcAft>
                <a:spcPts val="0"/>
              </a:spcAft>
              <a:buNone/>
            </a:pPr>
            <a:r>
              <a:rPr lang="fr-FR" sz="2700">
                <a:solidFill>
                  <a:schemeClr val="dk1"/>
                </a:solidFill>
                <a:latin typeface="Calibri"/>
                <a:ea typeface="Calibri"/>
                <a:cs typeface="Calibri"/>
                <a:sym typeface="Calibri"/>
              </a:rPr>
              <a:t>2_ espaces collaboratifs, animation de communautés (2025)</a:t>
            </a:r>
            <a:endParaRPr sz="2700">
              <a:solidFill>
                <a:schemeClr val="dk1"/>
              </a:solidFill>
              <a:latin typeface="Calibri"/>
              <a:ea typeface="Calibri"/>
              <a:cs typeface="Calibri"/>
              <a:sym typeface="Calibri"/>
            </a:endParaRPr>
          </a:p>
        </p:txBody>
      </p:sp>
      <p:pic>
        <p:nvPicPr>
          <p:cNvPr id="77" name="Google Shape;77;p7"/>
          <p:cNvPicPr preferRelativeResize="0"/>
          <p:nvPr/>
        </p:nvPicPr>
        <p:blipFill>
          <a:blip r:embed="rId9">
            <a:alphaModFix/>
          </a:blip>
          <a:stretch>
            <a:fillRect/>
          </a:stretch>
        </p:blipFill>
        <p:spPr>
          <a:xfrm>
            <a:off x="366718" y="4315604"/>
            <a:ext cx="1491093" cy="36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838200" y="21326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2 piliers de la coopération réussie</a:t>
            </a:r>
            <a:endParaRPr/>
          </a:p>
        </p:txBody>
      </p:sp>
      <p:sp>
        <p:nvSpPr>
          <p:cNvPr id="84" name="Google Shape;84;p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3</a:t>
            </a:fld>
            <a:endParaRPr/>
          </a:p>
        </p:txBody>
      </p:sp>
      <p:sp>
        <p:nvSpPr>
          <p:cNvPr id="85" name="Google Shape;85;p8"/>
          <p:cNvSpPr/>
          <p:nvPr/>
        </p:nvSpPr>
        <p:spPr>
          <a:xfrm>
            <a:off x="716554" y="2272075"/>
            <a:ext cx="5406600" cy="321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2200" b="1">
                <a:latin typeface="Calibri"/>
                <a:ea typeface="Calibri"/>
                <a:cs typeface="Calibri"/>
                <a:sym typeface="Calibri"/>
              </a:rPr>
              <a:t>La socio structure : </a:t>
            </a:r>
            <a:endParaRPr sz="2200" b="1">
              <a:latin typeface="Calibri"/>
              <a:ea typeface="Calibri"/>
              <a:cs typeface="Calibri"/>
              <a:sym typeface="Calibri"/>
            </a:endParaRPr>
          </a:p>
          <a:p>
            <a:pPr marL="0" lvl="0" indent="0" algn="ctr" rtl="0">
              <a:spcBef>
                <a:spcPts val="0"/>
              </a:spcBef>
              <a:spcAft>
                <a:spcPts val="0"/>
              </a:spcAft>
              <a:buNone/>
            </a:pPr>
            <a:r>
              <a:rPr lang="fr-FR" sz="2200">
                <a:latin typeface="Calibri"/>
                <a:ea typeface="Calibri"/>
                <a:cs typeface="Calibri"/>
                <a:sym typeface="Calibri"/>
              </a:rPr>
              <a:t>Les acteurs du sol = le réseau </a:t>
            </a:r>
            <a:endParaRPr sz="2200">
              <a:latin typeface="Calibri"/>
              <a:ea typeface="Calibri"/>
              <a:cs typeface="Calibri"/>
              <a:sym typeface="Calibri"/>
            </a:endParaRPr>
          </a:p>
        </p:txBody>
      </p:sp>
      <p:sp>
        <p:nvSpPr>
          <p:cNvPr id="86" name="Google Shape;86;p8"/>
          <p:cNvSpPr/>
          <p:nvPr/>
        </p:nvSpPr>
        <p:spPr>
          <a:xfrm>
            <a:off x="1731125" y="4252725"/>
            <a:ext cx="1355100" cy="858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latin typeface="Calibri"/>
                <a:ea typeface="Calibri"/>
                <a:cs typeface="Calibri"/>
                <a:sym typeface="Calibri"/>
              </a:rPr>
              <a:t>JMS</a:t>
            </a:r>
            <a:endParaRPr>
              <a:latin typeface="Calibri"/>
              <a:ea typeface="Calibri"/>
              <a:cs typeface="Calibri"/>
              <a:sym typeface="Calibri"/>
            </a:endParaRPr>
          </a:p>
        </p:txBody>
      </p:sp>
      <p:sp>
        <p:nvSpPr>
          <p:cNvPr id="87" name="Google Shape;87;p8"/>
          <p:cNvSpPr/>
          <p:nvPr/>
        </p:nvSpPr>
        <p:spPr>
          <a:xfrm>
            <a:off x="3663825" y="4312550"/>
            <a:ext cx="1355100" cy="858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latin typeface="Calibri"/>
                <a:ea typeface="Calibri"/>
                <a:cs typeface="Calibri"/>
                <a:sym typeface="Calibri"/>
              </a:rPr>
              <a:t>Sol et art </a:t>
            </a:r>
            <a:endParaRPr>
              <a:latin typeface="Calibri"/>
              <a:ea typeface="Calibri"/>
              <a:cs typeface="Calibri"/>
              <a:sym typeface="Calibri"/>
            </a:endParaRPr>
          </a:p>
        </p:txBody>
      </p:sp>
      <p:sp>
        <p:nvSpPr>
          <p:cNvPr id="88" name="Google Shape;88;p8"/>
          <p:cNvSpPr/>
          <p:nvPr/>
        </p:nvSpPr>
        <p:spPr>
          <a:xfrm>
            <a:off x="6372350" y="1797675"/>
            <a:ext cx="5205300" cy="3622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2400">
                <a:latin typeface="Calibri"/>
                <a:ea typeface="Calibri"/>
                <a:cs typeface="Calibri"/>
                <a:sym typeface="Calibri"/>
              </a:rPr>
              <a:t>Technostructure = plateforme e-Sol</a:t>
            </a:r>
            <a:endParaRPr sz="2400">
              <a:latin typeface="Calibri"/>
              <a:ea typeface="Calibri"/>
              <a:cs typeface="Calibri"/>
              <a:sym typeface="Calibri"/>
            </a:endParaRPr>
          </a:p>
        </p:txBody>
      </p:sp>
      <p:pic>
        <p:nvPicPr>
          <p:cNvPr id="89" name="Google Shape;89;p8"/>
          <p:cNvPicPr preferRelativeResize="0"/>
          <p:nvPr/>
        </p:nvPicPr>
        <p:blipFill>
          <a:blip r:embed="rId3">
            <a:alphaModFix/>
          </a:blip>
          <a:stretch>
            <a:fillRect/>
          </a:stretch>
        </p:blipFill>
        <p:spPr>
          <a:xfrm>
            <a:off x="7889150" y="3942650"/>
            <a:ext cx="2171700" cy="76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93"/>
        <p:cNvGrpSpPr/>
        <p:nvPr/>
      </p:nvGrpSpPr>
      <p:grpSpPr>
        <a:xfrm>
          <a:off x="0" y="0"/>
          <a:ext cx="0" cy="0"/>
          <a:chOff x="0" y="0"/>
          <a:chExt cx="0" cy="0"/>
        </a:xfrm>
      </p:grpSpPr>
      <p:sp>
        <p:nvSpPr>
          <p:cNvPr id="94" name="Google Shape;94;p9"/>
          <p:cNvSpPr txBox="1">
            <a:spLocks noGrp="1"/>
          </p:cNvSpPr>
          <p:nvPr>
            <p:ph type="title"/>
          </p:nvPr>
        </p:nvSpPr>
        <p:spPr>
          <a:xfrm>
            <a:off x="838200" y="195767"/>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15000"/>
              </a:lnSpc>
              <a:spcBef>
                <a:spcPts val="0"/>
              </a:spcBef>
              <a:spcAft>
                <a:spcPts val="0"/>
              </a:spcAft>
              <a:buClr>
                <a:schemeClr val="dk1"/>
              </a:buClr>
              <a:buSzPts val="990"/>
              <a:buFont typeface="Arial"/>
              <a:buNone/>
            </a:pPr>
            <a:r>
              <a:rPr lang="fr-FR"/>
              <a:t>4 facteurs de succès de la JMS en France</a:t>
            </a:r>
            <a:endParaRPr/>
          </a:p>
        </p:txBody>
      </p:sp>
      <p:sp>
        <p:nvSpPr>
          <p:cNvPr id="95" name="Google Shape;95;p9"/>
          <p:cNvSpPr txBox="1">
            <a:spLocks noGrp="1"/>
          </p:cNvSpPr>
          <p:nvPr>
            <p:ph type="dt" idx="10"/>
          </p:nvPr>
        </p:nvSpPr>
        <p:spPr>
          <a:xfrm>
            <a:off x="5668433" y="635634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96" name="Google Shape;9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pic>
        <p:nvPicPr>
          <p:cNvPr id="97" name="Google Shape;97;p9"/>
          <p:cNvPicPr preferRelativeResize="0"/>
          <p:nvPr/>
        </p:nvPicPr>
        <p:blipFill>
          <a:blip r:embed="rId3">
            <a:alphaModFix/>
          </a:blip>
          <a:stretch>
            <a:fillRect/>
          </a:stretch>
        </p:blipFill>
        <p:spPr>
          <a:xfrm>
            <a:off x="79000" y="2638380"/>
            <a:ext cx="11887198" cy="1275515"/>
          </a:xfrm>
          <a:prstGeom prst="rect">
            <a:avLst/>
          </a:prstGeom>
          <a:noFill/>
          <a:ln>
            <a:noFill/>
          </a:ln>
        </p:spPr>
      </p:pic>
      <p:sp>
        <p:nvSpPr>
          <p:cNvPr id="98" name="Google Shape;98;p9"/>
          <p:cNvSpPr txBox="1"/>
          <p:nvPr/>
        </p:nvSpPr>
        <p:spPr>
          <a:xfrm>
            <a:off x="125850" y="1521313"/>
            <a:ext cx="3000000" cy="109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800" b="1">
                <a:solidFill>
                  <a:schemeClr val="accent5"/>
                </a:solidFill>
                <a:highlight>
                  <a:schemeClr val="lt1"/>
                </a:highlight>
              </a:rPr>
              <a:t>1/ Journée Mondiale des Sols : de l’échelle globale à l’échelle locale</a:t>
            </a:r>
            <a:endParaRPr sz="1800" b="1">
              <a:solidFill>
                <a:schemeClr val="accent5"/>
              </a:solidFill>
              <a:highlight>
                <a:schemeClr val="lt1"/>
              </a:highlight>
            </a:endParaRPr>
          </a:p>
        </p:txBody>
      </p:sp>
      <p:sp>
        <p:nvSpPr>
          <p:cNvPr id="99" name="Google Shape;99;p9"/>
          <p:cNvSpPr txBox="1"/>
          <p:nvPr/>
        </p:nvSpPr>
        <p:spPr>
          <a:xfrm>
            <a:off x="325075" y="3045286"/>
            <a:ext cx="18924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800" b="1">
                <a:solidFill>
                  <a:schemeClr val="accent5"/>
                </a:solidFill>
                <a:highlight>
                  <a:schemeClr val="lt1"/>
                </a:highlight>
              </a:rPr>
              <a:t>2014</a:t>
            </a:r>
            <a:endParaRPr sz="1800" b="1">
              <a:solidFill>
                <a:schemeClr val="accent5"/>
              </a:solidFill>
              <a:highlight>
                <a:schemeClr val="lt1"/>
              </a:highlight>
            </a:endParaRPr>
          </a:p>
        </p:txBody>
      </p:sp>
      <p:sp>
        <p:nvSpPr>
          <p:cNvPr id="100" name="Google Shape;100;p9"/>
          <p:cNvSpPr txBox="1"/>
          <p:nvPr/>
        </p:nvSpPr>
        <p:spPr>
          <a:xfrm>
            <a:off x="4273475" y="3097725"/>
            <a:ext cx="29412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800" b="1">
                <a:solidFill>
                  <a:schemeClr val="accent5"/>
                </a:solidFill>
                <a:highlight>
                  <a:schemeClr val="lt1"/>
                </a:highlight>
              </a:rPr>
              <a:t>Entre ces dates</a:t>
            </a:r>
            <a:endParaRPr sz="1800" b="1">
              <a:solidFill>
                <a:schemeClr val="accent5"/>
              </a:solidFill>
              <a:highlight>
                <a:schemeClr val="lt1"/>
              </a:highlight>
            </a:endParaRPr>
          </a:p>
        </p:txBody>
      </p:sp>
      <p:sp>
        <p:nvSpPr>
          <p:cNvPr id="101" name="Google Shape;101;p9"/>
          <p:cNvSpPr txBox="1"/>
          <p:nvPr/>
        </p:nvSpPr>
        <p:spPr>
          <a:xfrm>
            <a:off x="8511600" y="3097725"/>
            <a:ext cx="29412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800" b="1">
                <a:solidFill>
                  <a:schemeClr val="accent5"/>
                </a:solidFill>
                <a:highlight>
                  <a:schemeClr val="lt1"/>
                </a:highlight>
              </a:rPr>
              <a:t>2025</a:t>
            </a:r>
            <a:endParaRPr sz="1800" b="1">
              <a:solidFill>
                <a:schemeClr val="accent5"/>
              </a:solidFill>
              <a:highlight>
                <a:schemeClr val="lt1"/>
              </a:highlight>
            </a:endParaRPr>
          </a:p>
        </p:txBody>
      </p:sp>
      <p:sp>
        <p:nvSpPr>
          <p:cNvPr id="102" name="Google Shape;102;p9"/>
          <p:cNvSpPr txBox="1"/>
          <p:nvPr/>
        </p:nvSpPr>
        <p:spPr>
          <a:xfrm>
            <a:off x="2217475" y="4207688"/>
            <a:ext cx="3000000" cy="141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800" b="1">
                <a:solidFill>
                  <a:srgbClr val="595959"/>
                </a:solidFill>
              </a:rPr>
              <a:t>2/ Comment répondre aux questionnements  des acteurs locaux aux différentes échelles ? </a:t>
            </a:r>
            <a:endParaRPr sz="1800" b="1">
              <a:solidFill>
                <a:schemeClr val="accent5"/>
              </a:solidFill>
              <a:highlight>
                <a:schemeClr val="lt1"/>
              </a:highlight>
            </a:endParaRPr>
          </a:p>
        </p:txBody>
      </p:sp>
      <p:sp>
        <p:nvSpPr>
          <p:cNvPr id="103" name="Google Shape;103;p9"/>
          <p:cNvSpPr txBox="1"/>
          <p:nvPr/>
        </p:nvSpPr>
        <p:spPr>
          <a:xfrm>
            <a:off x="4244075" y="1521313"/>
            <a:ext cx="3000000" cy="109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800" b="1">
                <a:solidFill>
                  <a:srgbClr val="595959"/>
                </a:solidFill>
              </a:rPr>
              <a:t>3. Outline of event organization methodology</a:t>
            </a:r>
            <a:endParaRPr sz="1800" b="1">
              <a:solidFill>
                <a:schemeClr val="accent5"/>
              </a:solidFill>
              <a:highlight>
                <a:schemeClr val="lt1"/>
              </a:highlight>
            </a:endParaRPr>
          </a:p>
        </p:txBody>
      </p:sp>
      <p:sp>
        <p:nvSpPr>
          <p:cNvPr id="104" name="Google Shape;104;p9"/>
          <p:cNvSpPr txBox="1"/>
          <p:nvPr/>
        </p:nvSpPr>
        <p:spPr>
          <a:xfrm>
            <a:off x="7244075" y="4070788"/>
            <a:ext cx="3000000" cy="1736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fr-FR" sz="1800" b="1">
                <a:solidFill>
                  <a:srgbClr val="595959"/>
                </a:solidFill>
              </a:rPr>
              <a:t>4/ Outlook : towards the involvement of artistic players : SOILSCAPE Project</a:t>
            </a:r>
            <a:endParaRPr sz="1800" b="1">
              <a:solidFill>
                <a:srgbClr val="595959"/>
              </a:solidFill>
            </a:endParaRPr>
          </a:p>
          <a:p>
            <a:pPr marL="0" lvl="0" indent="0" algn="ctr" rtl="0">
              <a:lnSpc>
                <a:spcPct val="115000"/>
              </a:lnSpc>
              <a:spcBef>
                <a:spcPts val="0"/>
              </a:spcBef>
              <a:spcAft>
                <a:spcPts val="0"/>
              </a:spcAft>
              <a:buNone/>
            </a:pPr>
            <a:endParaRPr sz="1800" b="1">
              <a:solidFill>
                <a:schemeClr val="accent5"/>
              </a:solidFill>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08"/>
        <p:cNvGrpSpPr/>
        <p:nvPr/>
      </p:nvGrpSpPr>
      <p:grpSpPr>
        <a:xfrm>
          <a:off x="0" y="0"/>
          <a:ext cx="0" cy="0"/>
          <a:chOff x="0" y="0"/>
          <a:chExt cx="0" cy="0"/>
        </a:xfrm>
      </p:grpSpPr>
      <p:sp>
        <p:nvSpPr>
          <p:cNvPr id="109" name="Google Shape;109;p10"/>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110" name="Google Shape;110;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sp>
        <p:nvSpPr>
          <p:cNvPr id="111" name="Google Shape;111;p10"/>
          <p:cNvSpPr txBox="1"/>
          <p:nvPr/>
        </p:nvSpPr>
        <p:spPr>
          <a:xfrm>
            <a:off x="257025" y="1966700"/>
            <a:ext cx="5260500" cy="3329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sz="1800" b="1">
                <a:solidFill>
                  <a:srgbClr val="595959"/>
                </a:solidFill>
              </a:rPr>
              <a:t>AFES comme organisateur de la JMS en France depuis 2014</a:t>
            </a:r>
            <a:endParaRPr sz="1800" b="1">
              <a:solidFill>
                <a:srgbClr val="595959"/>
              </a:solidFill>
            </a:endParaRPr>
          </a:p>
          <a:p>
            <a:pPr marL="0" lvl="0" indent="0" algn="just" rtl="0">
              <a:lnSpc>
                <a:spcPct val="115000"/>
              </a:lnSpc>
              <a:spcBef>
                <a:spcPts val="0"/>
              </a:spcBef>
              <a:spcAft>
                <a:spcPts val="0"/>
              </a:spcAft>
              <a:buNone/>
            </a:pPr>
            <a:endParaRPr sz="1800" b="1">
              <a:solidFill>
                <a:srgbClr val="595959"/>
              </a:solidFill>
            </a:endParaRPr>
          </a:p>
          <a:p>
            <a:pPr marL="0" lvl="0" indent="0" algn="just" rtl="0">
              <a:lnSpc>
                <a:spcPct val="115000"/>
              </a:lnSpc>
              <a:spcBef>
                <a:spcPts val="0"/>
              </a:spcBef>
              <a:spcAft>
                <a:spcPts val="0"/>
              </a:spcAft>
              <a:buNone/>
            </a:pPr>
            <a:r>
              <a:rPr lang="fr-FR" sz="1800" b="1">
                <a:solidFill>
                  <a:srgbClr val="595959"/>
                </a:solidFill>
              </a:rPr>
              <a:t>Avec deux objectifs : </a:t>
            </a:r>
            <a:endParaRPr sz="1800" b="1">
              <a:solidFill>
                <a:srgbClr val="595959"/>
              </a:solidFill>
            </a:endParaRPr>
          </a:p>
          <a:p>
            <a:pPr marL="457200" lvl="0" indent="-342900" algn="just" rtl="0">
              <a:lnSpc>
                <a:spcPct val="115000"/>
              </a:lnSpc>
              <a:spcBef>
                <a:spcPts val="0"/>
              </a:spcBef>
              <a:spcAft>
                <a:spcPts val="0"/>
              </a:spcAft>
              <a:buClr>
                <a:srgbClr val="595959"/>
              </a:buClr>
              <a:buSzPts val="1800"/>
              <a:buChar char="-"/>
            </a:pPr>
            <a:r>
              <a:rPr lang="fr-FR" sz="1800" b="1">
                <a:solidFill>
                  <a:srgbClr val="595959"/>
                </a:solidFill>
              </a:rPr>
              <a:t>Porter à connaissance le savoir scientifique </a:t>
            </a:r>
            <a:endParaRPr sz="1800" b="1">
              <a:solidFill>
                <a:srgbClr val="595959"/>
              </a:solidFill>
            </a:endParaRPr>
          </a:p>
          <a:p>
            <a:pPr marL="457200" lvl="0" indent="-342900" algn="just" rtl="0">
              <a:lnSpc>
                <a:spcPct val="115000"/>
              </a:lnSpc>
              <a:spcBef>
                <a:spcPts val="0"/>
              </a:spcBef>
              <a:spcAft>
                <a:spcPts val="0"/>
              </a:spcAft>
              <a:buClr>
                <a:srgbClr val="595959"/>
              </a:buClr>
              <a:buSzPts val="1800"/>
              <a:buChar char="-"/>
            </a:pPr>
            <a:r>
              <a:rPr lang="fr-FR" sz="1800" b="1">
                <a:solidFill>
                  <a:srgbClr val="595959"/>
                </a:solidFill>
              </a:rPr>
              <a:t>Faire la promotion de solutions locales </a:t>
            </a:r>
            <a:endParaRPr sz="1800" b="1">
              <a:solidFill>
                <a:srgbClr val="595959"/>
              </a:solidFill>
            </a:endParaRPr>
          </a:p>
          <a:p>
            <a:pPr marL="0" lvl="0" indent="0" algn="just" rtl="0">
              <a:lnSpc>
                <a:spcPct val="115000"/>
              </a:lnSpc>
              <a:spcBef>
                <a:spcPts val="0"/>
              </a:spcBef>
              <a:spcAft>
                <a:spcPts val="0"/>
              </a:spcAft>
              <a:buNone/>
            </a:pPr>
            <a:endParaRPr sz="1800" b="1">
              <a:solidFill>
                <a:srgbClr val="595959"/>
              </a:solidFill>
            </a:endParaRPr>
          </a:p>
          <a:p>
            <a:pPr marL="0" lvl="0" indent="0" algn="just" rtl="0">
              <a:lnSpc>
                <a:spcPct val="115000"/>
              </a:lnSpc>
              <a:spcBef>
                <a:spcPts val="0"/>
              </a:spcBef>
              <a:spcAft>
                <a:spcPts val="0"/>
              </a:spcAft>
              <a:buNone/>
            </a:pPr>
            <a:r>
              <a:rPr lang="fr-FR" sz="1800" b="1">
                <a:solidFill>
                  <a:srgbClr val="595959"/>
                </a:solidFill>
              </a:rPr>
              <a:t>→ composante sociétale de l’AFES</a:t>
            </a:r>
            <a:endParaRPr sz="1800" b="1">
              <a:solidFill>
                <a:srgbClr val="595959"/>
              </a:solidFill>
            </a:endParaRPr>
          </a:p>
          <a:p>
            <a:pPr marL="0" lvl="0" indent="0" algn="just" rtl="0">
              <a:lnSpc>
                <a:spcPct val="115000"/>
              </a:lnSpc>
              <a:spcBef>
                <a:spcPts val="0"/>
              </a:spcBef>
              <a:spcAft>
                <a:spcPts val="0"/>
              </a:spcAft>
              <a:buNone/>
            </a:pPr>
            <a:endParaRPr sz="1800">
              <a:solidFill>
                <a:schemeClr val="dk1"/>
              </a:solidFill>
            </a:endParaRPr>
          </a:p>
        </p:txBody>
      </p:sp>
      <p:sp>
        <p:nvSpPr>
          <p:cNvPr id="112" name="Google Shape;112;p10"/>
          <p:cNvSpPr txBox="1">
            <a:spLocks noGrp="1"/>
          </p:cNvSpPr>
          <p:nvPr>
            <p:ph type="title" idx="4294967295"/>
          </p:nvPr>
        </p:nvSpPr>
        <p:spPr>
          <a:xfrm>
            <a:off x="838200" y="19576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r>
              <a:rPr lang="fr-FR"/>
              <a:t>La JMS en France</a:t>
            </a:r>
            <a:endParaRPr/>
          </a:p>
        </p:txBody>
      </p:sp>
      <p:pic>
        <p:nvPicPr>
          <p:cNvPr id="113" name="Google Shape;113;p10"/>
          <p:cNvPicPr preferRelativeResize="0"/>
          <p:nvPr/>
        </p:nvPicPr>
        <p:blipFill>
          <a:blip r:embed="rId3">
            <a:alphaModFix/>
          </a:blip>
          <a:stretch>
            <a:fillRect/>
          </a:stretch>
        </p:blipFill>
        <p:spPr>
          <a:xfrm>
            <a:off x="6056128" y="-1"/>
            <a:ext cx="5783748" cy="3861875"/>
          </a:xfrm>
          <a:prstGeom prst="rect">
            <a:avLst/>
          </a:prstGeom>
          <a:noFill/>
          <a:ln>
            <a:noFill/>
          </a:ln>
        </p:spPr>
      </p:pic>
      <p:pic>
        <p:nvPicPr>
          <p:cNvPr id="114" name="Google Shape;114;p10"/>
          <p:cNvPicPr preferRelativeResize="0"/>
          <p:nvPr/>
        </p:nvPicPr>
        <p:blipFill>
          <a:blip r:embed="rId4">
            <a:alphaModFix/>
          </a:blip>
          <a:stretch>
            <a:fillRect/>
          </a:stretch>
        </p:blipFill>
        <p:spPr>
          <a:xfrm>
            <a:off x="8140025" y="3957417"/>
            <a:ext cx="3885852" cy="19939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1"/>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120" name="Google Shape;120;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sp>
        <p:nvSpPr>
          <p:cNvPr id="121" name="Google Shape;121;p11"/>
          <p:cNvSpPr txBox="1">
            <a:spLocks noGrp="1"/>
          </p:cNvSpPr>
          <p:nvPr>
            <p:ph type="title" idx="4294967295"/>
          </p:nvPr>
        </p:nvSpPr>
        <p:spPr>
          <a:xfrm>
            <a:off x="838200" y="19576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r>
              <a:rPr lang="fr-FR"/>
              <a:t>La JMS en France</a:t>
            </a:r>
            <a:endParaRPr/>
          </a:p>
        </p:txBody>
      </p:sp>
      <p:sp>
        <p:nvSpPr>
          <p:cNvPr id="122" name="Google Shape;122;p11"/>
          <p:cNvSpPr txBox="1"/>
          <p:nvPr/>
        </p:nvSpPr>
        <p:spPr>
          <a:xfrm>
            <a:off x="488175" y="1316375"/>
            <a:ext cx="3000000" cy="2376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3200" b="1">
                <a:solidFill>
                  <a:srgbClr val="595959"/>
                </a:solidFill>
              </a:rPr>
              <a:t>Une journée d’évènement</a:t>
            </a:r>
            <a:endParaRPr sz="3200" b="1">
              <a:solidFill>
                <a:srgbClr val="595959"/>
              </a:solidFill>
            </a:endParaRPr>
          </a:p>
          <a:p>
            <a:pPr marL="0" lvl="0" indent="0" algn="ctr" rtl="0">
              <a:lnSpc>
                <a:spcPct val="115000"/>
              </a:lnSpc>
              <a:spcBef>
                <a:spcPts val="0"/>
              </a:spcBef>
              <a:spcAft>
                <a:spcPts val="0"/>
              </a:spcAft>
              <a:buNone/>
            </a:pPr>
            <a:r>
              <a:rPr lang="fr-FR" sz="3200" b="1">
                <a:solidFill>
                  <a:srgbClr val="00B050"/>
                </a:solidFill>
              </a:rPr>
              <a:t>150 participants</a:t>
            </a:r>
            <a:endParaRPr sz="3200" b="1">
              <a:solidFill>
                <a:srgbClr val="00B050"/>
              </a:solidFill>
            </a:endParaRPr>
          </a:p>
        </p:txBody>
      </p:sp>
      <p:sp>
        <p:nvSpPr>
          <p:cNvPr id="123" name="Google Shape;123;p11"/>
          <p:cNvSpPr txBox="1"/>
          <p:nvPr/>
        </p:nvSpPr>
        <p:spPr>
          <a:xfrm>
            <a:off x="8295175" y="1238113"/>
            <a:ext cx="3681900" cy="2302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3200" b="1">
                <a:solidFill>
                  <a:srgbClr val="595959"/>
                </a:solidFill>
              </a:rPr>
              <a:t>    8 jours d’évènements </a:t>
            </a:r>
            <a:endParaRPr sz="3200" b="1">
              <a:solidFill>
                <a:srgbClr val="595959"/>
              </a:solidFill>
            </a:endParaRPr>
          </a:p>
          <a:p>
            <a:pPr marL="0" lvl="0" indent="0" algn="ctr" rtl="0">
              <a:spcBef>
                <a:spcPts val="0"/>
              </a:spcBef>
              <a:spcAft>
                <a:spcPts val="0"/>
              </a:spcAft>
              <a:buNone/>
            </a:pPr>
            <a:r>
              <a:rPr lang="fr-FR" sz="3200" b="1">
                <a:solidFill>
                  <a:srgbClr val="00B050"/>
                </a:solidFill>
              </a:rPr>
              <a:t>1000 </a:t>
            </a:r>
            <a:endParaRPr sz="3200" b="1">
              <a:solidFill>
                <a:srgbClr val="00B050"/>
              </a:solidFill>
            </a:endParaRPr>
          </a:p>
          <a:p>
            <a:pPr marL="0" lvl="0" indent="0" algn="ctr" rtl="0">
              <a:spcBef>
                <a:spcPts val="0"/>
              </a:spcBef>
              <a:spcAft>
                <a:spcPts val="0"/>
              </a:spcAft>
              <a:buNone/>
            </a:pPr>
            <a:r>
              <a:rPr lang="fr-FR" sz="3200" b="1">
                <a:solidFill>
                  <a:srgbClr val="00B050"/>
                </a:solidFill>
              </a:rPr>
              <a:t>participants</a:t>
            </a:r>
            <a:endParaRPr/>
          </a:p>
        </p:txBody>
      </p:sp>
      <p:pic>
        <p:nvPicPr>
          <p:cNvPr id="124" name="Google Shape;124;p11"/>
          <p:cNvPicPr preferRelativeResize="0"/>
          <p:nvPr/>
        </p:nvPicPr>
        <p:blipFill>
          <a:blip r:embed="rId3">
            <a:alphaModFix/>
          </a:blip>
          <a:stretch>
            <a:fillRect/>
          </a:stretch>
        </p:blipFill>
        <p:spPr>
          <a:xfrm>
            <a:off x="4524375" y="1803733"/>
            <a:ext cx="3143250" cy="1171575"/>
          </a:xfrm>
          <a:prstGeom prst="rect">
            <a:avLst/>
          </a:prstGeom>
          <a:noFill/>
          <a:ln>
            <a:noFill/>
          </a:ln>
        </p:spPr>
      </p:pic>
      <p:pic>
        <p:nvPicPr>
          <p:cNvPr id="125" name="Google Shape;125;p11"/>
          <p:cNvPicPr preferRelativeResize="0"/>
          <p:nvPr/>
        </p:nvPicPr>
        <p:blipFill>
          <a:blip r:embed="rId4">
            <a:alphaModFix/>
          </a:blip>
          <a:stretch>
            <a:fillRect/>
          </a:stretch>
        </p:blipFill>
        <p:spPr>
          <a:xfrm>
            <a:off x="152400" y="3409975"/>
            <a:ext cx="11887198" cy="2318532"/>
          </a:xfrm>
          <a:prstGeom prst="rect">
            <a:avLst/>
          </a:prstGeom>
          <a:noFill/>
          <a:ln>
            <a:noFill/>
          </a:ln>
        </p:spPr>
      </p:pic>
      <p:sp>
        <p:nvSpPr>
          <p:cNvPr id="126" name="Google Shape;126;p11"/>
          <p:cNvSpPr txBox="1"/>
          <p:nvPr/>
        </p:nvSpPr>
        <p:spPr>
          <a:xfrm>
            <a:off x="9856900" y="4276738"/>
            <a:ext cx="1170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600" b="1">
                <a:solidFill>
                  <a:srgbClr val="595959"/>
                </a:solidFill>
              </a:rPr>
              <a:t>2024</a:t>
            </a:r>
            <a:endParaRPr sz="2200"/>
          </a:p>
        </p:txBody>
      </p:sp>
      <p:sp>
        <p:nvSpPr>
          <p:cNvPr id="127" name="Google Shape;127;p11"/>
          <p:cNvSpPr txBox="1"/>
          <p:nvPr/>
        </p:nvSpPr>
        <p:spPr>
          <a:xfrm>
            <a:off x="268625" y="4276750"/>
            <a:ext cx="1170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700" b="1">
                <a:solidFill>
                  <a:srgbClr val="595959"/>
                </a:solidFill>
              </a:rPr>
              <a:t>2014</a:t>
            </a:r>
            <a:endParaRPr sz="2300"/>
          </a:p>
        </p:txBody>
      </p:sp>
      <p:sp>
        <p:nvSpPr>
          <p:cNvPr id="128" name="Google Shape;128;p11"/>
          <p:cNvSpPr txBox="1"/>
          <p:nvPr/>
        </p:nvSpPr>
        <p:spPr>
          <a:xfrm>
            <a:off x="1777675" y="4091150"/>
            <a:ext cx="7970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200" b="1">
                <a:solidFill>
                  <a:srgbClr val="595959"/>
                </a:solidFill>
              </a:rPr>
              <a:t>Evolution de la JMS en France : comment faire de la JMS un évènement de rassemblement des réseaux sols ?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2"/>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134" name="Google Shape;134;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sp>
        <p:nvSpPr>
          <p:cNvPr id="135" name="Google Shape;135;p12"/>
          <p:cNvSpPr txBox="1">
            <a:spLocks noGrp="1"/>
          </p:cNvSpPr>
          <p:nvPr>
            <p:ph type="title" idx="4294967295"/>
          </p:nvPr>
        </p:nvSpPr>
        <p:spPr>
          <a:xfrm>
            <a:off x="0" y="554850"/>
            <a:ext cx="12192000" cy="1268700"/>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15000"/>
              </a:lnSpc>
              <a:spcBef>
                <a:spcPts val="0"/>
              </a:spcBef>
              <a:spcAft>
                <a:spcPts val="0"/>
              </a:spcAft>
              <a:buClr>
                <a:schemeClr val="dk1"/>
              </a:buClr>
              <a:buSzPts val="990"/>
              <a:buFont typeface="Arial"/>
              <a:buNone/>
            </a:pPr>
            <a:r>
              <a:rPr lang="fr-FR"/>
              <a:t>Facteur 1. Travail collaboratif avec trois autres réseaux sol français depuis 2023 </a:t>
            </a:r>
            <a:endParaRPr/>
          </a:p>
          <a:p>
            <a:pPr marL="0" lvl="0" indent="0" algn="l" rtl="0">
              <a:lnSpc>
                <a:spcPct val="115000"/>
              </a:lnSpc>
              <a:spcBef>
                <a:spcPts val="0"/>
              </a:spcBef>
              <a:spcAft>
                <a:spcPts val="0"/>
              </a:spcAft>
              <a:buClr>
                <a:schemeClr val="dk1"/>
              </a:buClr>
              <a:buSzPts val="990"/>
              <a:buFont typeface="Arial"/>
              <a:buNone/>
            </a:pPr>
            <a:endParaRPr/>
          </a:p>
        </p:txBody>
      </p:sp>
      <p:pic>
        <p:nvPicPr>
          <p:cNvPr id="136" name="Google Shape;136;p12"/>
          <p:cNvPicPr preferRelativeResize="0"/>
          <p:nvPr/>
        </p:nvPicPr>
        <p:blipFill>
          <a:blip r:embed="rId3">
            <a:alphaModFix/>
          </a:blip>
          <a:stretch>
            <a:fillRect/>
          </a:stretch>
        </p:blipFill>
        <p:spPr>
          <a:xfrm>
            <a:off x="104525" y="1883292"/>
            <a:ext cx="11887201" cy="35510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3"/>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142" name="Google Shape;142;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a:t>
            </a:fld>
            <a:endParaRPr/>
          </a:p>
        </p:txBody>
      </p:sp>
      <p:sp>
        <p:nvSpPr>
          <p:cNvPr id="143" name="Google Shape;143;p13"/>
          <p:cNvSpPr txBox="1"/>
          <p:nvPr/>
        </p:nvSpPr>
        <p:spPr>
          <a:xfrm>
            <a:off x="6096038" y="1220250"/>
            <a:ext cx="6369600" cy="74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fr-FR" sz="1700" b="1">
                <a:solidFill>
                  <a:schemeClr val="dk1"/>
                </a:solidFill>
              </a:rPr>
              <a:t>Tableau blanc partagé permanente</a:t>
            </a:r>
            <a:r>
              <a:rPr lang="fr-FR" sz="1700">
                <a:solidFill>
                  <a:schemeClr val="dk1"/>
                </a:solidFill>
              </a:rPr>
              <a:t> </a:t>
            </a:r>
            <a:r>
              <a:rPr lang="fr-FR" sz="1700" b="1">
                <a:solidFill>
                  <a:schemeClr val="dk1"/>
                </a:solidFill>
              </a:rPr>
              <a:t>avec plus de 150 idées d'événements et d'intervenants</a:t>
            </a:r>
            <a:endParaRPr sz="2400">
              <a:solidFill>
                <a:schemeClr val="dk1"/>
              </a:solidFill>
            </a:endParaRPr>
          </a:p>
        </p:txBody>
      </p:sp>
      <p:sp>
        <p:nvSpPr>
          <p:cNvPr id="144" name="Google Shape;144;p13"/>
          <p:cNvSpPr txBox="1">
            <a:spLocks noGrp="1"/>
          </p:cNvSpPr>
          <p:nvPr>
            <p:ph type="title" idx="4294967295"/>
          </p:nvPr>
        </p:nvSpPr>
        <p:spPr>
          <a:xfrm>
            <a:off x="0" y="399225"/>
            <a:ext cx="12192000" cy="1207500"/>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15000"/>
              </a:lnSpc>
              <a:spcBef>
                <a:spcPts val="0"/>
              </a:spcBef>
              <a:spcAft>
                <a:spcPts val="0"/>
              </a:spcAft>
              <a:buClr>
                <a:schemeClr val="dk1"/>
              </a:buClr>
              <a:buSzPts val="990"/>
              <a:buFont typeface="Arial"/>
              <a:buNone/>
            </a:pPr>
            <a:r>
              <a:rPr lang="fr-FR"/>
              <a:t>Facteur 2. Collaboration avec les acteurs locaux : chaque année, une nouvelle région</a:t>
            </a:r>
            <a:endParaRPr/>
          </a:p>
          <a:p>
            <a:pPr marL="0" lvl="0" indent="0" algn="l" rtl="0">
              <a:lnSpc>
                <a:spcPct val="115000"/>
              </a:lnSpc>
              <a:spcBef>
                <a:spcPts val="0"/>
              </a:spcBef>
              <a:spcAft>
                <a:spcPts val="0"/>
              </a:spcAft>
              <a:buClr>
                <a:schemeClr val="dk1"/>
              </a:buClr>
              <a:buSzPts val="990"/>
              <a:buFont typeface="Arial"/>
              <a:buNone/>
            </a:pPr>
            <a:endParaRPr/>
          </a:p>
        </p:txBody>
      </p:sp>
      <p:pic>
        <p:nvPicPr>
          <p:cNvPr id="145" name="Google Shape;145;p13"/>
          <p:cNvPicPr preferRelativeResize="0"/>
          <p:nvPr/>
        </p:nvPicPr>
        <p:blipFill>
          <a:blip r:embed="rId3">
            <a:alphaModFix/>
          </a:blip>
          <a:stretch>
            <a:fillRect/>
          </a:stretch>
        </p:blipFill>
        <p:spPr>
          <a:xfrm>
            <a:off x="0" y="1952842"/>
            <a:ext cx="6369675" cy="3725824"/>
          </a:xfrm>
          <a:prstGeom prst="rect">
            <a:avLst/>
          </a:prstGeom>
          <a:noFill/>
          <a:ln>
            <a:noFill/>
          </a:ln>
        </p:spPr>
      </p:pic>
      <p:pic>
        <p:nvPicPr>
          <p:cNvPr id="146" name="Google Shape;146;p13"/>
          <p:cNvPicPr preferRelativeResize="0"/>
          <p:nvPr/>
        </p:nvPicPr>
        <p:blipFill>
          <a:blip r:embed="rId4">
            <a:alphaModFix/>
          </a:blip>
          <a:stretch>
            <a:fillRect/>
          </a:stretch>
        </p:blipFill>
        <p:spPr>
          <a:xfrm>
            <a:off x="6522088" y="2017225"/>
            <a:ext cx="5517526" cy="28235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4"/>
          <p:cNvSpPr txBox="1">
            <a:spLocks noGrp="1"/>
          </p:cNvSpPr>
          <p:nvPr>
            <p:ph type="dt" idx="10"/>
          </p:nvPr>
        </p:nvSpPr>
        <p:spPr>
          <a:xfrm>
            <a:off x="5659966"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12/09/2025</a:t>
            </a:r>
            <a:endParaRPr/>
          </a:p>
        </p:txBody>
      </p:sp>
      <p:sp>
        <p:nvSpPr>
          <p:cNvPr id="152" name="Google Shape;152;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a:t>
            </a:fld>
            <a:endParaRPr/>
          </a:p>
        </p:txBody>
      </p:sp>
      <p:sp>
        <p:nvSpPr>
          <p:cNvPr id="153" name="Google Shape;153;p14"/>
          <p:cNvSpPr txBox="1">
            <a:spLocks noGrp="1"/>
          </p:cNvSpPr>
          <p:nvPr>
            <p:ph type="title" idx="4294967295"/>
          </p:nvPr>
        </p:nvSpPr>
        <p:spPr>
          <a:xfrm>
            <a:off x="0" y="275275"/>
            <a:ext cx="12192000" cy="1434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15000"/>
              </a:lnSpc>
              <a:spcBef>
                <a:spcPts val="0"/>
              </a:spcBef>
              <a:spcAft>
                <a:spcPts val="0"/>
              </a:spcAft>
              <a:buClr>
                <a:schemeClr val="dk1"/>
              </a:buClr>
              <a:buSzPts val="990"/>
              <a:buFont typeface="Arial"/>
              <a:buNone/>
            </a:pPr>
            <a:r>
              <a:rPr lang="fr-FR"/>
              <a:t>Facteur 3. Organiser un évènement pour chaque type d’audience </a:t>
            </a:r>
            <a:endParaRPr/>
          </a:p>
          <a:p>
            <a:pPr marL="0" lvl="0" indent="0" algn="l" rtl="0">
              <a:lnSpc>
                <a:spcPct val="115000"/>
              </a:lnSpc>
              <a:spcBef>
                <a:spcPts val="0"/>
              </a:spcBef>
              <a:spcAft>
                <a:spcPts val="0"/>
              </a:spcAft>
              <a:buClr>
                <a:schemeClr val="dk1"/>
              </a:buClr>
              <a:buSzPts val="990"/>
              <a:buFont typeface="Arial"/>
              <a:buNone/>
            </a:pPr>
            <a:endParaRPr/>
          </a:p>
        </p:txBody>
      </p:sp>
      <p:pic>
        <p:nvPicPr>
          <p:cNvPr id="154" name="Google Shape;154;p14"/>
          <p:cNvPicPr preferRelativeResize="0"/>
          <p:nvPr/>
        </p:nvPicPr>
        <p:blipFill>
          <a:blip r:embed="rId3">
            <a:alphaModFix/>
          </a:blip>
          <a:stretch>
            <a:fillRect/>
          </a:stretch>
        </p:blipFill>
        <p:spPr>
          <a:xfrm>
            <a:off x="0" y="999692"/>
            <a:ext cx="3362325" cy="2295525"/>
          </a:xfrm>
          <a:prstGeom prst="rect">
            <a:avLst/>
          </a:prstGeom>
          <a:noFill/>
          <a:ln>
            <a:noFill/>
          </a:ln>
        </p:spPr>
      </p:pic>
      <p:pic>
        <p:nvPicPr>
          <p:cNvPr id="155" name="Google Shape;155;p14"/>
          <p:cNvPicPr preferRelativeResize="0"/>
          <p:nvPr/>
        </p:nvPicPr>
        <p:blipFill>
          <a:blip r:embed="rId4">
            <a:alphaModFix/>
          </a:blip>
          <a:stretch>
            <a:fillRect/>
          </a:stretch>
        </p:blipFill>
        <p:spPr>
          <a:xfrm>
            <a:off x="120600" y="4213217"/>
            <a:ext cx="3562350" cy="2143125"/>
          </a:xfrm>
          <a:prstGeom prst="rect">
            <a:avLst/>
          </a:prstGeom>
          <a:noFill/>
          <a:ln>
            <a:noFill/>
          </a:ln>
        </p:spPr>
      </p:pic>
      <p:pic>
        <p:nvPicPr>
          <p:cNvPr id="156" name="Google Shape;156;p14"/>
          <p:cNvPicPr preferRelativeResize="0"/>
          <p:nvPr/>
        </p:nvPicPr>
        <p:blipFill>
          <a:blip r:embed="rId5">
            <a:alphaModFix/>
          </a:blip>
          <a:stretch>
            <a:fillRect/>
          </a:stretch>
        </p:blipFill>
        <p:spPr>
          <a:xfrm>
            <a:off x="4881488" y="1286684"/>
            <a:ext cx="2743200" cy="1721556"/>
          </a:xfrm>
          <a:prstGeom prst="rect">
            <a:avLst/>
          </a:prstGeom>
          <a:noFill/>
          <a:ln>
            <a:noFill/>
          </a:ln>
        </p:spPr>
      </p:pic>
      <p:pic>
        <p:nvPicPr>
          <p:cNvPr id="157" name="Google Shape;157;p14"/>
          <p:cNvPicPr preferRelativeResize="0"/>
          <p:nvPr/>
        </p:nvPicPr>
        <p:blipFill>
          <a:blip r:embed="rId6">
            <a:alphaModFix/>
          </a:blip>
          <a:stretch>
            <a:fillRect/>
          </a:stretch>
        </p:blipFill>
        <p:spPr>
          <a:xfrm>
            <a:off x="9361975" y="921692"/>
            <a:ext cx="2830014" cy="2451532"/>
          </a:xfrm>
          <a:prstGeom prst="rect">
            <a:avLst/>
          </a:prstGeom>
          <a:noFill/>
          <a:ln>
            <a:noFill/>
          </a:ln>
        </p:spPr>
      </p:pic>
      <p:pic>
        <p:nvPicPr>
          <p:cNvPr id="158" name="Google Shape;158;p14"/>
          <p:cNvPicPr preferRelativeResize="0"/>
          <p:nvPr/>
        </p:nvPicPr>
        <p:blipFill>
          <a:blip r:embed="rId7">
            <a:alphaModFix/>
          </a:blip>
          <a:stretch>
            <a:fillRect/>
          </a:stretch>
        </p:blipFill>
        <p:spPr>
          <a:xfrm>
            <a:off x="2748475" y="2207249"/>
            <a:ext cx="7009233" cy="2678325"/>
          </a:xfrm>
          <a:prstGeom prst="rect">
            <a:avLst/>
          </a:prstGeom>
          <a:noFill/>
          <a:ln>
            <a:noFill/>
          </a:ln>
        </p:spPr>
      </p:pic>
      <p:pic>
        <p:nvPicPr>
          <p:cNvPr id="159" name="Google Shape;159;p14"/>
          <p:cNvPicPr preferRelativeResize="0"/>
          <p:nvPr/>
        </p:nvPicPr>
        <p:blipFill>
          <a:blip r:embed="rId8">
            <a:alphaModFix/>
          </a:blip>
          <a:stretch>
            <a:fillRect/>
          </a:stretch>
        </p:blipFill>
        <p:spPr>
          <a:xfrm>
            <a:off x="8972483" y="4885575"/>
            <a:ext cx="3193065" cy="1972425"/>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Couleurs AFES">
      <a:dk1>
        <a:srgbClr val="000000"/>
      </a:dk1>
      <a:lt1>
        <a:srgbClr val="FFFFFF"/>
      </a:lt1>
      <a:dk2>
        <a:srgbClr val="44546A"/>
      </a:dk2>
      <a:lt2>
        <a:srgbClr val="EEEEEE"/>
      </a:lt2>
      <a:accent1>
        <a:srgbClr val="F6F5F0"/>
      </a:accent1>
      <a:accent2>
        <a:srgbClr val="EBE6E0"/>
      </a:accent2>
      <a:accent3>
        <a:srgbClr val="F9BF92"/>
      </a:accent3>
      <a:accent4>
        <a:srgbClr val="5EB26C"/>
      </a:accent4>
      <a:accent5>
        <a:srgbClr val="237D3D"/>
      </a:accent5>
      <a:accent6>
        <a:srgbClr val="5F3114"/>
      </a:accent6>
      <a:hlink>
        <a:srgbClr val="BF6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Grand écran</PresentationFormat>
  <Paragraphs>154</Paragraphs>
  <Slides>19</Slides>
  <Notes>19</Notes>
  <HiddenSlides>2</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Livvic</vt:lpstr>
      <vt:lpstr>Calibri</vt:lpstr>
      <vt:lpstr>Thème Office</vt:lpstr>
      <vt:lpstr>Mobilisation sur les enjeux sol </vt:lpstr>
      <vt:lpstr> e-Sol  déclencheur de coopération  </vt:lpstr>
      <vt:lpstr>2 piliers de la coopération réussie</vt:lpstr>
      <vt:lpstr>4 facteurs de succès de la JMS en France</vt:lpstr>
      <vt:lpstr>La JMS en France</vt:lpstr>
      <vt:lpstr>La JMS en France</vt:lpstr>
      <vt:lpstr>Facteur 1. Travail collaboratif avec trois autres réseaux sol français depuis 2023  </vt:lpstr>
      <vt:lpstr>Facteur 2. Collaboration avec les acteurs locaux : chaque année, une nouvelle région </vt:lpstr>
      <vt:lpstr>Facteur 3. Organiser un évènement pour chaque type d’audience  </vt:lpstr>
      <vt:lpstr>Facteur 4. Thèmes du Partenariat mondial pour les sols comme guide pour identifier les initiatives locales vertueuses </vt:lpstr>
      <vt:lpstr>Bilan des 4 facteurs pour mobiliser les réseaux  </vt:lpstr>
      <vt:lpstr>Vers une méthodologie de mobilisation et d’animation de réseau - transposition à l’échelle européenne  </vt:lpstr>
      <vt:lpstr>Reprise de la méthodologie appliquée pour la JMS pour la transposer à l’échelle européenne sur l’animation du réseau sol et art  </vt:lpstr>
      <vt:lpstr>Reprise de la méthodologie appliquée pour la JMS pour la transposer à l’échelle européenne sur l’animation du réseau sol et art  </vt:lpstr>
      <vt:lpstr>Étapes et valeurs clés dans la consolidation de la coopération dans un réseau  </vt:lpstr>
      <vt:lpstr>Étapes et valeurs clés dans la consolidation de la coopération dans un réseau  </vt:lpstr>
      <vt:lpstr>Nourrir et développer la coopération </vt:lpstr>
      <vt:lpstr>Présentation PowerPoint</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Flavien POINÇOT</cp:lastModifiedBy>
  <cp:revision>1</cp:revision>
  <dcterms:modified xsi:type="dcterms:W3CDTF">2025-12-04T23:32:25Z</dcterms:modified>
</cp:coreProperties>
</file>