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128752041" r:id="rId3"/>
    <p:sldId id="2128752042" r:id="rId4"/>
    <p:sldId id="2128752115" r:id="rId5"/>
    <p:sldId id="2128752046" r:id="rId6"/>
    <p:sldId id="2128752047" r:id="rId7"/>
    <p:sldId id="2128752048" r:id="rId8"/>
    <p:sldId id="2128752111" r:id="rId9"/>
    <p:sldId id="2128752118" r:id="rId10"/>
    <p:sldId id="26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17C"/>
    <a:srgbClr val="F6E0B2"/>
    <a:srgbClr val="F7E5CD"/>
    <a:srgbClr val="F9AF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90C1E-098F-7347-AC69-8215ED31D694}" v="7" dt="2025-12-04T14:35:46.6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21C90-D244-4A09-B71E-A05A296FE504}" type="datetimeFigureOut">
              <a:rPr lang="fr-FR" smtClean="0"/>
              <a:t>04/12/2025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D9EEA-CA7B-457E-9B98-A6365256E707}" type="slidenum">
              <a:rPr lang="fr-FR" smtClean="0"/>
              <a:t>‹#›</a:t>
            </a:fld>
            <a:endParaRPr lang="fr-FR"/>
          </a:p>
        </p:txBody>
      </p:sp>
    </p:spTree>
    <p:extLst>
      <p:ext uri="{BB962C8B-B14F-4D97-AF65-F5344CB8AC3E}">
        <p14:creationId xmlns:p14="http://schemas.microsoft.com/office/powerpoint/2010/main" val="262291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C1C1-8420-93FA-E05E-2A0877D46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8DFD3-27DE-1A9C-12FD-F3C974959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B3B74-2E21-F42F-A1FB-0DE7F4BA7095}"/>
              </a:ext>
            </a:extLst>
          </p:cNvPr>
          <p:cNvSpPr>
            <a:spLocks noGrp="1"/>
          </p:cNvSpPr>
          <p:nvPr>
            <p:ph type="body" idx="1"/>
          </p:nvPr>
        </p:nvSpPr>
        <p:spPr/>
        <p:txBody>
          <a:bodyPr/>
          <a:lstStyle/>
          <a:p>
            <a:pPr marL="457200" indent="0" algn="just">
              <a:lnSpc>
                <a:spcPct val="150000"/>
              </a:lnSpc>
              <a:buFont typeface="Arial"/>
              <a:buNone/>
            </a:pPr>
            <a:r>
              <a:rPr lang="fr-FR" b="1"/>
              <a:t>Florence  : </a:t>
            </a:r>
          </a:p>
          <a:p>
            <a:pPr marL="457200" indent="0" algn="just">
              <a:lnSpc>
                <a:spcPct val="150000"/>
              </a:lnSpc>
              <a:buFont typeface="Arial"/>
              <a:buNone/>
            </a:pPr>
            <a:r>
              <a:rPr lang="fr-FR"/>
              <a:t>Depuis plusieurs années, l’ADEME et d’autres organismes telle que la région Occitanie ont soutenu de nombreux projets visant à mieux intégrer les sols dans les démarches de planification. Ces travaux ont permis de constituer une communauté scientifique et technique autour de cette thématique, en croisant les regards (pédologie, écologie, urbanisme, agronomie, etc.).</a:t>
            </a:r>
          </a:p>
          <a:p>
            <a:pPr marL="457200" indent="0" algn="just">
              <a:lnSpc>
                <a:spcPct val="150000"/>
              </a:lnSpc>
              <a:buFont typeface="Arial"/>
              <a:buNone/>
            </a:pPr>
            <a:br>
              <a:rPr lang="fr-FR"/>
            </a:br>
            <a:r>
              <a:rPr lang="fr-FR"/>
              <a:t>Cette dynamique collective a permis d’explorer différentes méthodes, d’identifier les approches les plus pertinentes pour la prise en compte des sols, mais aussi de mettre en évidence les limites actuelles et les verrous à lever pour une intégration opérationnelle et systémique dans les politiques publiques d’aménagement.</a:t>
            </a:r>
            <a:endParaRPr lang="fr-FR" b="1"/>
          </a:p>
        </p:txBody>
      </p:sp>
      <p:sp>
        <p:nvSpPr>
          <p:cNvPr id="4" name="Slide Number Placeholder 3">
            <a:extLst>
              <a:ext uri="{FF2B5EF4-FFF2-40B4-BE49-F238E27FC236}">
                <a16:creationId xmlns:a16="http://schemas.microsoft.com/office/drawing/2014/main" id="{A5F6783B-0128-E403-F8A9-F1919F8114B9}"/>
              </a:ext>
            </a:extLst>
          </p:cNvPr>
          <p:cNvSpPr>
            <a:spLocks noGrp="1"/>
          </p:cNvSpPr>
          <p:nvPr>
            <p:ph type="sldNum" sz="quarter" idx="5"/>
          </p:nvPr>
        </p:nvSpPr>
        <p:spPr/>
        <p:txBody>
          <a:bodyPr/>
          <a:lstStyle/>
          <a:p>
            <a:fld id="{D1EA6D4F-82F7-4DFA-B713-CF2FB9639D44}" type="slidenum">
              <a:t>2</a:t>
            </a:fld>
            <a:endParaRPr lang="en-US"/>
          </a:p>
        </p:txBody>
      </p:sp>
    </p:spTree>
    <p:extLst>
      <p:ext uri="{BB962C8B-B14F-4D97-AF65-F5344CB8AC3E}">
        <p14:creationId xmlns:p14="http://schemas.microsoft.com/office/powerpoint/2010/main" val="386081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606A6-97BF-377E-B029-69588A5B8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D1735-FF26-FD95-B5A0-C99A9DA82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919A0-3B70-99CB-DBDA-8917AF9B5B15}"/>
              </a:ext>
            </a:extLst>
          </p:cNvPr>
          <p:cNvSpPr>
            <a:spLocks noGrp="1"/>
          </p:cNvSpPr>
          <p:nvPr>
            <p:ph type="body" idx="1"/>
          </p:nvPr>
        </p:nvSpPr>
        <p:spPr/>
        <p:txBody>
          <a:bodyPr/>
          <a:lstStyle/>
          <a:p>
            <a:r>
              <a:rPr lang="fr-FR"/>
              <a:t>Les travaux engagés ont abouti à la production d’un guide opérationnel dédié à la prise en compte de la multifonctionnalité des sols dans les démarches de planification</a:t>
            </a:r>
            <a:br>
              <a:rPr lang="fr-FR"/>
            </a:br>
            <a:r>
              <a:rPr lang="fr-FR"/>
              <a:t>Ce guide, dont la parution est prévue à l’automne 2025, s’adresse aux collectivités, bureaux d’études et acteurs de l’aménagement. Il propose une méthode structurée, des outils concrets et des retours d’expériences pour intégrer les fonctions des sols dans les projets, à toutes les échelles territoriales : des grands territoires à l’échelle projet. </a:t>
            </a:r>
            <a:endParaRPr lang="fr-FR" b="1"/>
          </a:p>
        </p:txBody>
      </p:sp>
      <p:sp>
        <p:nvSpPr>
          <p:cNvPr id="4" name="Slide Number Placeholder 3">
            <a:extLst>
              <a:ext uri="{FF2B5EF4-FFF2-40B4-BE49-F238E27FC236}">
                <a16:creationId xmlns:a16="http://schemas.microsoft.com/office/drawing/2014/main" id="{F33A482E-A56A-DEED-DD21-D009C337C232}"/>
              </a:ext>
            </a:extLst>
          </p:cNvPr>
          <p:cNvSpPr>
            <a:spLocks noGrp="1"/>
          </p:cNvSpPr>
          <p:nvPr>
            <p:ph type="sldNum" sz="quarter" idx="5"/>
          </p:nvPr>
        </p:nvSpPr>
        <p:spPr/>
        <p:txBody>
          <a:bodyPr/>
          <a:lstStyle/>
          <a:p>
            <a:fld id="{D1EA6D4F-82F7-4DFA-B713-CF2FB9639D44}" type="slidenum">
              <a:t>3</a:t>
            </a:fld>
            <a:endParaRPr lang="en-US"/>
          </a:p>
        </p:txBody>
      </p:sp>
    </p:spTree>
    <p:extLst>
      <p:ext uri="{BB962C8B-B14F-4D97-AF65-F5344CB8AC3E}">
        <p14:creationId xmlns:p14="http://schemas.microsoft.com/office/powerpoint/2010/main" val="353872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a:solidFill>
                  <a:schemeClr val="tx1"/>
                </a:solidFill>
                <a:effectLst/>
                <a:latin typeface="+mn-lt"/>
                <a:ea typeface="+mn-ea"/>
                <a:cs typeface="+mn-cs"/>
              </a:rPr>
              <a:t>Du SRADETT au projet : une intégration progressive et cohérente des sols</a:t>
            </a:r>
          </a:p>
          <a:p>
            <a:r>
              <a:rPr lang="fr-FR" sz="1200" b="0" i="0" u="none" strike="noStrike" kern="1200">
                <a:solidFill>
                  <a:schemeClr val="tx1"/>
                </a:solidFill>
                <a:effectLst/>
                <a:latin typeface="+mn-lt"/>
                <a:ea typeface="+mn-ea"/>
                <a:cs typeface="+mn-cs"/>
              </a:rPr>
              <a:t>L’intégration des sols dans la planification territoriale suit une logique </a:t>
            </a:r>
            <a:r>
              <a:rPr lang="fr-FR" sz="1200" b="1" i="0" u="none" strike="noStrike" kern="1200">
                <a:solidFill>
                  <a:schemeClr val="tx1"/>
                </a:solidFill>
                <a:effectLst/>
                <a:latin typeface="+mn-lt"/>
                <a:ea typeface="+mn-ea"/>
                <a:cs typeface="+mn-cs"/>
              </a:rPr>
              <a:t>emboîtée</a:t>
            </a:r>
            <a:r>
              <a:rPr lang="fr-FR" sz="1200" b="0" i="0" u="none" strike="noStrike" kern="1200">
                <a:solidFill>
                  <a:schemeClr val="tx1"/>
                </a:solidFill>
                <a:effectLst/>
                <a:latin typeface="+mn-lt"/>
                <a:ea typeface="+mn-ea"/>
                <a:cs typeface="+mn-cs"/>
              </a:rPr>
              <a:t>, où chaque échelle apporte un niveau de précision croissant. L’image illustre cette progression : plus on descend vers le projet, plus l’analyse s’appuie sur des données fines et des observations directes du terrain.</a:t>
            </a:r>
          </a:p>
          <a:p>
            <a:endParaRPr lang="fr-FR" sz="1200" b="0" i="0" u="none" strike="noStrike" kern="1200">
              <a:solidFill>
                <a:schemeClr val="tx1"/>
              </a:solidFill>
              <a:effectLst/>
              <a:latin typeface="+mn-lt"/>
              <a:ea typeface="+mn-ea"/>
              <a:cs typeface="+mn-cs"/>
            </a:endParaRPr>
          </a:p>
          <a:p>
            <a:r>
              <a:rPr lang="fr-FR" sz="1200" b="1" i="0" u="none" strike="noStrike" kern="1200">
                <a:solidFill>
                  <a:schemeClr val="tx1"/>
                </a:solidFill>
                <a:effectLst/>
                <a:latin typeface="+mn-lt"/>
                <a:ea typeface="+mn-ea"/>
                <a:cs typeface="+mn-cs"/>
              </a:rPr>
              <a:t>1️⃣ Échelle régionale – SRADETT : Cadre stratégique et données nationales</a:t>
            </a:r>
          </a:p>
          <a:p>
            <a:r>
              <a:rPr lang="fr-FR" sz="1200" b="0" i="0" u="none" strike="noStrike" kern="1200">
                <a:solidFill>
                  <a:schemeClr val="tx1"/>
                </a:solidFill>
                <a:effectLst/>
                <a:latin typeface="+mn-lt"/>
                <a:ea typeface="+mn-ea"/>
                <a:cs typeface="+mn-cs"/>
              </a:rPr>
              <a:t>À l’échelle de l’espace régional, le SRADETT définit les </a:t>
            </a:r>
            <a:r>
              <a:rPr lang="fr-FR" sz="1200" b="1" i="0" u="none" strike="noStrike" kern="1200">
                <a:solidFill>
                  <a:schemeClr val="tx1"/>
                </a:solidFill>
                <a:effectLst/>
                <a:latin typeface="+mn-lt"/>
                <a:ea typeface="+mn-ea"/>
                <a:cs typeface="+mn-cs"/>
              </a:rPr>
              <a:t>grandes orientations stratégiques</a:t>
            </a:r>
            <a:r>
              <a:rPr lang="fr-FR" sz="1200" b="0" i="0" u="none" strike="noStrike" kern="1200">
                <a:solidFill>
                  <a:schemeClr val="tx1"/>
                </a:solidFill>
                <a:effectLst/>
                <a:latin typeface="+mn-lt"/>
                <a:ea typeface="+mn-ea"/>
                <a:cs typeface="+mn-cs"/>
              </a:rPr>
              <a:t> applicables à l’ensemble du territoire : préservation des sols agricoles et naturels, lutte contre l'artificialisation, maintien des continuités écologiques, résilience hydrique et climatique.</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À ce niveau, l’analyse repose principalement sur :</a:t>
            </a:r>
          </a:p>
          <a:p>
            <a:r>
              <a:rPr lang="fr-FR" sz="1200" b="0" i="0" u="none" strike="noStrike" kern="1200">
                <a:solidFill>
                  <a:schemeClr val="tx1"/>
                </a:solidFill>
                <a:effectLst/>
                <a:latin typeface="+mn-lt"/>
                <a:ea typeface="+mn-ea"/>
                <a:cs typeface="+mn-cs"/>
              </a:rPr>
              <a:t>des </a:t>
            </a:r>
            <a:r>
              <a:rPr lang="fr-FR" sz="1200" b="1" i="0" u="none" strike="noStrike" kern="1200">
                <a:solidFill>
                  <a:schemeClr val="tx1"/>
                </a:solidFill>
                <a:effectLst/>
                <a:latin typeface="+mn-lt"/>
                <a:ea typeface="+mn-ea"/>
                <a:cs typeface="+mn-cs"/>
              </a:rPr>
              <a:t>données en libre accès</a:t>
            </a:r>
            <a:r>
              <a:rPr lang="fr-FR" sz="1200" b="0" i="0" u="none" strike="noStrike" kern="1200">
                <a:solidFill>
                  <a:schemeClr val="tx1"/>
                </a:solidFill>
                <a:effectLst/>
                <a:latin typeface="+mn-lt"/>
                <a:ea typeface="+mn-ea"/>
                <a:cs typeface="+mn-cs"/>
              </a:rPr>
              <a:t> (Géoportail, BD Sol, Corine Land Cover, modèles nationaux),</a:t>
            </a:r>
          </a:p>
          <a:p>
            <a:r>
              <a:rPr lang="fr-FR" sz="1200" b="0" i="0" u="none" strike="noStrike" kern="1200">
                <a:solidFill>
                  <a:schemeClr val="tx1"/>
                </a:solidFill>
                <a:effectLst/>
                <a:latin typeface="+mn-lt"/>
                <a:ea typeface="+mn-ea"/>
                <a:cs typeface="+mn-cs"/>
              </a:rPr>
              <a:t>des indicateurs synthétiques de </a:t>
            </a:r>
            <a:r>
              <a:rPr lang="fr-FR" sz="1200" b="1" i="0" u="none" strike="noStrike" kern="1200">
                <a:solidFill>
                  <a:schemeClr val="tx1"/>
                </a:solidFill>
                <a:effectLst/>
                <a:latin typeface="+mn-lt"/>
                <a:ea typeface="+mn-ea"/>
                <a:cs typeface="+mn-cs"/>
              </a:rPr>
              <a:t>multifonctionnalité des sols</a:t>
            </a:r>
            <a:r>
              <a:rPr lang="fr-FR" sz="1200" b="0" i="0" u="none" strike="noStrike" kern="1200">
                <a:solidFill>
                  <a:schemeClr val="tx1"/>
                </a:solidFill>
                <a:effectLst/>
                <a:latin typeface="+mn-lt"/>
                <a:ea typeface="+mn-ea"/>
                <a:cs typeface="+mn-cs"/>
              </a:rPr>
              <a:t> (méthode MUSE),</a:t>
            </a:r>
          </a:p>
          <a:p>
            <a:r>
              <a:rPr lang="fr-FR" sz="1200" b="0" i="0" u="none" strike="noStrike" kern="1200">
                <a:solidFill>
                  <a:schemeClr val="tx1"/>
                </a:solidFill>
                <a:effectLst/>
                <a:latin typeface="+mn-lt"/>
                <a:ea typeface="+mn-ea"/>
                <a:cs typeface="+mn-cs"/>
              </a:rPr>
              <a:t>une vision spatiale large permettant d’identifier les espaces à enjeux régionaux.</a:t>
            </a:r>
          </a:p>
          <a:p>
            <a:r>
              <a:rPr lang="fr-FR" sz="1200" b="0" i="0" u="none" strike="noStrike" kern="1200">
                <a:solidFill>
                  <a:schemeClr val="tx1"/>
                </a:solidFill>
                <a:effectLst/>
                <a:latin typeface="+mn-lt"/>
                <a:ea typeface="+mn-ea"/>
                <a:cs typeface="+mn-cs"/>
              </a:rPr>
              <a:t>Cette échelle apporte le </a:t>
            </a:r>
            <a:r>
              <a:rPr lang="fr-FR" sz="1200" b="1" i="0" u="none" strike="noStrike" kern="1200">
                <a:solidFill>
                  <a:schemeClr val="tx1"/>
                </a:solidFill>
                <a:effectLst/>
                <a:latin typeface="+mn-lt"/>
                <a:ea typeface="+mn-ea"/>
                <a:cs typeface="+mn-cs"/>
              </a:rPr>
              <a:t>cadre d’orientation</a:t>
            </a:r>
            <a:r>
              <a:rPr lang="fr-FR" sz="1200" b="0" i="0" u="none" strike="noStrike" kern="1200">
                <a:solidFill>
                  <a:schemeClr val="tx1"/>
                </a:solidFill>
                <a:effectLst/>
                <a:latin typeface="+mn-lt"/>
                <a:ea typeface="+mn-ea"/>
                <a:cs typeface="+mn-cs"/>
              </a:rPr>
              <a:t> dans lequel devront s’inscrire les documents de planification inférieurs.</a:t>
            </a:r>
          </a:p>
          <a:p>
            <a:endParaRPr lang="fr-FR" sz="1200" b="0" i="0" u="none" strike="noStrike" kern="1200">
              <a:solidFill>
                <a:schemeClr val="tx1"/>
              </a:solidFill>
              <a:effectLst/>
              <a:latin typeface="+mn-lt"/>
              <a:ea typeface="+mn-ea"/>
              <a:cs typeface="+mn-cs"/>
            </a:endParaRPr>
          </a:p>
          <a:p>
            <a:r>
              <a:rPr lang="fr-FR" sz="1200" b="1" i="0" u="none" strike="noStrike" kern="1200">
                <a:solidFill>
                  <a:schemeClr val="tx1"/>
                </a:solidFill>
                <a:effectLst/>
                <a:latin typeface="+mn-lt"/>
                <a:ea typeface="+mn-ea"/>
                <a:cs typeface="+mn-cs"/>
              </a:rPr>
              <a:t>2️⃣ Échelle pré-opérationnelle – SCoT / PLUi : Territorialisation et hiérarchisation des enjeux</a:t>
            </a:r>
          </a:p>
          <a:p>
            <a:r>
              <a:rPr lang="fr-FR" sz="1200" b="0" i="0" u="none" strike="noStrike" kern="1200">
                <a:solidFill>
                  <a:schemeClr val="tx1"/>
                </a:solidFill>
                <a:effectLst/>
                <a:latin typeface="+mn-lt"/>
                <a:ea typeface="+mn-ea"/>
                <a:cs typeface="+mn-cs"/>
              </a:rPr>
              <a:t>À l’échelle intermédiaire, les documents de planification (SCoT et PLUi) traduisent les orientations régionales en </a:t>
            </a:r>
            <a:r>
              <a:rPr lang="fr-FR" sz="1200" b="1" i="0" u="none" strike="noStrike" kern="1200">
                <a:solidFill>
                  <a:schemeClr val="tx1"/>
                </a:solidFill>
                <a:effectLst/>
                <a:latin typeface="+mn-lt"/>
                <a:ea typeface="+mn-ea"/>
                <a:cs typeface="+mn-cs"/>
              </a:rPr>
              <a:t>objectifs territorialisés</a:t>
            </a:r>
            <a:r>
              <a:rPr lang="fr-FR" sz="1200" b="0" i="0" u="none" strike="noStrike" kern="1200">
                <a:solidFill>
                  <a:schemeClr val="tx1"/>
                </a:solidFill>
                <a:effectLst/>
                <a:latin typeface="+mn-lt"/>
                <a:ea typeface="+mn-ea"/>
                <a:cs typeface="+mn-cs"/>
              </a:rPr>
              <a:t>, adaptés aux réalités locales.</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Ils mobilisent :</a:t>
            </a:r>
          </a:p>
          <a:p>
            <a:r>
              <a:rPr lang="fr-FR" sz="1200" b="0" i="0" u="none" strike="noStrike" kern="1200">
                <a:solidFill>
                  <a:schemeClr val="tx1"/>
                </a:solidFill>
                <a:effectLst/>
                <a:latin typeface="+mn-lt"/>
                <a:ea typeface="+mn-ea"/>
                <a:cs typeface="+mn-cs"/>
              </a:rPr>
              <a:t>les mêmes données en libre accès que le niveau régional, mais </a:t>
            </a:r>
            <a:r>
              <a:rPr lang="fr-FR" sz="1200" b="1" i="0" u="none" strike="noStrike" kern="1200">
                <a:solidFill>
                  <a:schemeClr val="tx1"/>
                </a:solidFill>
                <a:effectLst/>
                <a:latin typeface="+mn-lt"/>
                <a:ea typeface="+mn-ea"/>
                <a:cs typeface="+mn-cs"/>
              </a:rPr>
              <a:t>réinterprétées localement</a:t>
            </a:r>
            <a:r>
              <a:rPr lang="fr-FR" sz="1200" b="0" i="0" u="none" strike="noStrike" kern="1200">
                <a:solidFill>
                  <a:schemeClr val="tx1"/>
                </a:solidFill>
                <a:effectLst/>
                <a:latin typeface="+mn-lt"/>
                <a:ea typeface="+mn-ea"/>
                <a:cs typeface="+mn-cs"/>
              </a:rPr>
              <a:t>,</a:t>
            </a:r>
          </a:p>
          <a:p>
            <a:r>
              <a:rPr lang="fr-FR" sz="1200" b="0" i="0" u="none" strike="noStrike" kern="1200">
                <a:solidFill>
                  <a:schemeClr val="tx1"/>
                </a:solidFill>
                <a:effectLst/>
                <a:latin typeface="+mn-lt"/>
                <a:ea typeface="+mn-ea"/>
                <a:cs typeface="+mn-cs"/>
              </a:rPr>
              <a:t>des données complémentaires issues d'études communales ou intercommunales,</a:t>
            </a:r>
          </a:p>
          <a:p>
            <a:r>
              <a:rPr lang="fr-FR" sz="1200" b="0" i="0" u="none" strike="noStrike" kern="1200">
                <a:solidFill>
                  <a:schemeClr val="tx1"/>
                </a:solidFill>
                <a:effectLst/>
                <a:latin typeface="+mn-lt"/>
                <a:ea typeface="+mn-ea"/>
                <a:cs typeface="+mn-cs"/>
              </a:rPr>
              <a:t>parfois des </a:t>
            </a:r>
            <a:r>
              <a:rPr lang="fr-FR" sz="1200" b="1" i="0" u="none" strike="noStrike" kern="1200">
                <a:solidFill>
                  <a:schemeClr val="tx1"/>
                </a:solidFill>
                <a:effectLst/>
                <a:latin typeface="+mn-lt"/>
                <a:ea typeface="+mn-ea"/>
                <a:cs typeface="+mn-cs"/>
              </a:rPr>
              <a:t>premières observations de terrain</a:t>
            </a:r>
            <a:r>
              <a:rPr lang="fr-FR" sz="1200" b="0" i="0" u="none" strike="noStrike" kern="1200">
                <a:solidFill>
                  <a:schemeClr val="tx1"/>
                </a:solidFill>
                <a:effectLst/>
                <a:latin typeface="+mn-lt"/>
                <a:ea typeface="+mn-ea"/>
                <a:cs typeface="+mn-cs"/>
              </a:rPr>
              <a:t> ou diagnostics ciblés des sols (zones humides, hydromorphie, portance, perméabilité…).</a:t>
            </a:r>
          </a:p>
          <a:p>
            <a:r>
              <a:rPr lang="fr-FR" sz="1200" b="0" i="0" u="none" strike="noStrike" kern="1200">
                <a:solidFill>
                  <a:schemeClr val="tx1"/>
                </a:solidFill>
                <a:effectLst/>
                <a:latin typeface="+mn-lt"/>
                <a:ea typeface="+mn-ea"/>
                <a:cs typeface="+mn-cs"/>
              </a:rPr>
              <a:t>Cette étape permet de </a:t>
            </a:r>
            <a:r>
              <a:rPr lang="fr-FR" sz="1200" b="1" i="0" u="none" strike="noStrike" kern="1200">
                <a:solidFill>
                  <a:schemeClr val="tx1"/>
                </a:solidFill>
                <a:effectLst/>
                <a:latin typeface="+mn-lt"/>
                <a:ea typeface="+mn-ea"/>
                <a:cs typeface="+mn-cs"/>
              </a:rPr>
              <a:t>localiser précisément les secteurs à préserver</a:t>
            </a:r>
            <a:r>
              <a:rPr lang="fr-FR" sz="1200" b="0" i="0" u="none" strike="noStrike" kern="1200">
                <a:solidFill>
                  <a:schemeClr val="tx1"/>
                </a:solidFill>
                <a:effectLst/>
                <a:latin typeface="+mn-lt"/>
                <a:ea typeface="+mn-ea"/>
                <a:cs typeface="+mn-cs"/>
              </a:rPr>
              <a:t>, les zones aptes à l’urbanisation, les continuités écologiques et les espaces nécessitant une attention particulière (ex. : risques, sols organiques, faibles capacités d’infiltration).</a:t>
            </a:r>
          </a:p>
          <a:p>
            <a:r>
              <a:rPr lang="fr-FR" sz="1200" b="0" i="0" u="none" strike="noStrike" kern="1200">
                <a:solidFill>
                  <a:schemeClr val="tx1"/>
                </a:solidFill>
                <a:effectLst/>
                <a:latin typeface="+mn-lt"/>
                <a:ea typeface="+mn-ea"/>
                <a:cs typeface="+mn-cs"/>
              </a:rPr>
              <a:t>Elle prépare et conditionne les futurs projets d’aménagement.</a:t>
            </a:r>
          </a:p>
          <a:p>
            <a:endParaRPr lang="fr-FR" sz="1200" b="0" i="0" u="none" strike="noStrike" kern="1200">
              <a:solidFill>
                <a:schemeClr val="tx1"/>
              </a:solidFill>
              <a:effectLst/>
              <a:latin typeface="+mn-lt"/>
              <a:ea typeface="+mn-ea"/>
              <a:cs typeface="+mn-cs"/>
            </a:endParaRPr>
          </a:p>
          <a:p>
            <a:r>
              <a:rPr lang="fr-FR" sz="1200" b="1" i="0" u="none" strike="noStrike" kern="1200">
                <a:solidFill>
                  <a:schemeClr val="tx1"/>
                </a:solidFill>
                <a:effectLst/>
                <a:latin typeface="+mn-lt"/>
                <a:ea typeface="+mn-ea"/>
                <a:cs typeface="+mn-cs"/>
              </a:rPr>
              <a:t>3️⃣ Échelle du projet – ZAC / permis : Approche pédologique fine et prescriptions opérationnelles</a:t>
            </a:r>
          </a:p>
          <a:p>
            <a:r>
              <a:rPr lang="fr-FR" sz="1200" b="0" i="0" u="none" strike="noStrike" kern="1200">
                <a:solidFill>
                  <a:schemeClr val="tx1"/>
                </a:solidFill>
                <a:effectLst/>
                <a:latin typeface="+mn-lt"/>
                <a:ea typeface="+mn-ea"/>
                <a:cs typeface="+mn-cs"/>
              </a:rPr>
              <a:t>À l’échelle du projet, l’intégration des sols devient </a:t>
            </a:r>
            <a:r>
              <a:rPr lang="fr-FR" sz="1200" b="1" i="0" u="none" strike="noStrike" kern="1200">
                <a:solidFill>
                  <a:schemeClr val="tx1"/>
                </a:solidFill>
                <a:effectLst/>
                <a:latin typeface="+mn-lt"/>
                <a:ea typeface="+mn-ea"/>
                <a:cs typeface="+mn-cs"/>
              </a:rPr>
              <a:t>opérationnelle et concrète</a:t>
            </a:r>
            <a:r>
              <a:rPr lang="fr-FR" sz="1200" b="0" i="0" u="none" strike="noStrike" kern="1200">
                <a:solidFill>
                  <a:schemeClr val="tx1"/>
                </a:solidFill>
                <a:effectLst/>
                <a:latin typeface="+mn-lt"/>
                <a:ea typeface="+mn-ea"/>
                <a:cs typeface="+mn-cs"/>
              </a:rPr>
              <a:t>.</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Les choix d’aménagement s’appuient sur :</a:t>
            </a:r>
          </a:p>
          <a:p>
            <a:r>
              <a:rPr lang="fr-FR" sz="1200" b="0" i="0" u="none" strike="noStrike" kern="1200">
                <a:solidFill>
                  <a:schemeClr val="tx1"/>
                </a:solidFill>
                <a:effectLst/>
                <a:latin typeface="+mn-lt"/>
                <a:ea typeface="+mn-ea"/>
                <a:cs typeface="+mn-cs"/>
              </a:rPr>
              <a:t>des </a:t>
            </a:r>
            <a:r>
              <a:rPr lang="fr-FR" sz="1200" b="1" i="0" u="none" strike="noStrike" kern="1200">
                <a:solidFill>
                  <a:schemeClr val="tx1"/>
                </a:solidFill>
                <a:effectLst/>
                <a:latin typeface="+mn-lt"/>
                <a:ea typeface="+mn-ea"/>
                <a:cs typeface="+mn-cs"/>
              </a:rPr>
              <a:t>prospections pédologiques directes</a:t>
            </a:r>
            <a:r>
              <a:rPr lang="fr-FR" sz="1200" b="0" i="0" u="none" strike="noStrike" kern="1200">
                <a:solidFill>
                  <a:schemeClr val="tx1"/>
                </a:solidFill>
                <a:effectLst/>
                <a:latin typeface="+mn-lt"/>
                <a:ea typeface="+mn-ea"/>
                <a:cs typeface="+mn-cs"/>
              </a:rPr>
              <a:t>,</a:t>
            </a:r>
          </a:p>
          <a:p>
            <a:r>
              <a:rPr lang="fr-FR" sz="1200" b="0" i="0" u="none" strike="noStrike" kern="1200">
                <a:solidFill>
                  <a:schemeClr val="tx1"/>
                </a:solidFill>
                <a:effectLst/>
                <a:latin typeface="+mn-lt"/>
                <a:ea typeface="+mn-ea"/>
                <a:cs typeface="+mn-cs"/>
              </a:rPr>
              <a:t>l’analyse des horizons (texture, structure, hydromorphie, compacité, perméabilité),</a:t>
            </a:r>
          </a:p>
          <a:p>
            <a:r>
              <a:rPr lang="fr-FR" sz="1200" b="0" i="0" u="none" strike="noStrike" kern="1200">
                <a:solidFill>
                  <a:schemeClr val="tx1"/>
                </a:solidFill>
                <a:effectLst/>
                <a:latin typeface="+mn-lt"/>
                <a:ea typeface="+mn-ea"/>
                <a:cs typeface="+mn-cs"/>
              </a:rPr>
              <a:t>l’évaluation de la </a:t>
            </a:r>
            <a:r>
              <a:rPr lang="fr-FR" sz="1200" b="1" i="0" u="none" strike="noStrike" kern="1200">
                <a:solidFill>
                  <a:schemeClr val="tx1"/>
                </a:solidFill>
                <a:effectLst/>
                <a:latin typeface="+mn-lt"/>
                <a:ea typeface="+mn-ea"/>
                <a:cs typeface="+mn-cs"/>
              </a:rPr>
              <a:t>qualité agronomique</a:t>
            </a:r>
            <a:r>
              <a:rPr lang="fr-FR" sz="1200" b="0" i="0" u="none" strike="noStrike" kern="1200">
                <a:solidFill>
                  <a:schemeClr val="tx1"/>
                </a:solidFill>
                <a:effectLst/>
                <a:latin typeface="+mn-lt"/>
                <a:ea typeface="+mn-ea"/>
                <a:cs typeface="+mn-cs"/>
              </a:rPr>
              <a:t>, de la capacité d’infiltration, du stockage carbone et des contraintes géotechniques.</a:t>
            </a:r>
          </a:p>
          <a:p>
            <a:r>
              <a:rPr lang="fr-FR" sz="1200" b="0" i="0" u="none" strike="noStrike" kern="1200">
                <a:solidFill>
                  <a:schemeClr val="tx1"/>
                </a:solidFill>
                <a:effectLst/>
                <a:latin typeface="+mn-lt"/>
                <a:ea typeface="+mn-ea"/>
                <a:cs typeface="+mn-cs"/>
              </a:rPr>
              <a:t>Ces diagnostics permettent d’élaborer :</a:t>
            </a:r>
          </a:p>
          <a:p>
            <a:r>
              <a:rPr lang="fr-FR" sz="1200" b="0" i="0" u="none" strike="noStrike" kern="1200">
                <a:solidFill>
                  <a:schemeClr val="tx1"/>
                </a:solidFill>
                <a:effectLst/>
                <a:latin typeface="+mn-lt"/>
                <a:ea typeface="+mn-ea"/>
                <a:cs typeface="+mn-cs"/>
              </a:rPr>
              <a:t>une stratégie de </a:t>
            </a:r>
            <a:r>
              <a:rPr lang="fr-FR" sz="1200" b="1" i="0" u="none" strike="noStrike" kern="1200">
                <a:solidFill>
                  <a:schemeClr val="tx1"/>
                </a:solidFill>
                <a:effectLst/>
                <a:latin typeface="+mn-lt"/>
                <a:ea typeface="+mn-ea"/>
                <a:cs typeface="+mn-cs"/>
              </a:rPr>
              <a:t>préservation ou de réutilisation des sols</a:t>
            </a:r>
            <a:r>
              <a:rPr lang="fr-FR" sz="1200" b="0" i="0" u="none" strike="noStrike" kern="1200">
                <a:solidFill>
                  <a:schemeClr val="tx1"/>
                </a:solidFill>
                <a:effectLst/>
                <a:latin typeface="+mn-lt"/>
                <a:ea typeface="+mn-ea"/>
                <a:cs typeface="+mn-cs"/>
              </a:rPr>
              <a:t>,</a:t>
            </a:r>
          </a:p>
          <a:p>
            <a:r>
              <a:rPr lang="fr-FR" sz="1200" b="0" i="0" u="none" strike="noStrike" kern="1200">
                <a:solidFill>
                  <a:schemeClr val="tx1"/>
                </a:solidFill>
                <a:effectLst/>
                <a:latin typeface="+mn-lt"/>
                <a:ea typeface="+mn-ea"/>
                <a:cs typeface="+mn-cs"/>
              </a:rPr>
              <a:t>des prescriptions de chantier (décaissage, stockage, remise en place),</a:t>
            </a:r>
          </a:p>
          <a:p>
            <a:r>
              <a:rPr lang="fr-FR" sz="1200" b="0" i="0" u="none" strike="noStrike" kern="1200">
                <a:solidFill>
                  <a:schemeClr val="tx1"/>
                </a:solidFill>
                <a:effectLst/>
                <a:latin typeface="+mn-lt"/>
                <a:ea typeface="+mn-ea"/>
                <a:cs typeface="+mn-cs"/>
              </a:rPr>
              <a:t>des règles de conception (gestion des eaux pluviales, choix des espaces verts, épaisseurs de sols, trame brune).</a:t>
            </a:r>
          </a:p>
          <a:p>
            <a:r>
              <a:rPr lang="fr-FR" sz="1200" b="0" i="0" u="none" strike="noStrike" kern="1200">
                <a:solidFill>
                  <a:schemeClr val="tx1"/>
                </a:solidFill>
                <a:effectLst/>
                <a:latin typeface="+mn-lt"/>
                <a:ea typeface="+mn-ea"/>
                <a:cs typeface="+mn-cs"/>
              </a:rPr>
              <a:t>À ce niveau, les objectifs stratégiques du SRADETT deviennent des </a:t>
            </a:r>
            <a:r>
              <a:rPr lang="fr-FR" sz="1200" b="1" i="0" u="none" strike="noStrike" kern="1200">
                <a:solidFill>
                  <a:schemeClr val="tx1"/>
                </a:solidFill>
                <a:effectLst/>
                <a:latin typeface="+mn-lt"/>
                <a:ea typeface="+mn-ea"/>
                <a:cs typeface="+mn-cs"/>
              </a:rPr>
              <a:t>actions opérationnelles</a:t>
            </a:r>
            <a:r>
              <a:rPr lang="fr-FR" sz="1200" b="0" i="0" u="none" strike="noStrike" kern="1200">
                <a:solidFill>
                  <a:schemeClr val="tx1"/>
                </a:solidFill>
                <a:effectLst/>
                <a:latin typeface="+mn-lt"/>
                <a:ea typeface="+mn-ea"/>
                <a:cs typeface="+mn-cs"/>
              </a:rPr>
              <a:t> dans l’aménagement.</a:t>
            </a:r>
          </a:p>
          <a:p>
            <a:endParaRPr lang="fr-FR" sz="1200" b="0" i="0" u="none" strike="noStrike" kern="1200">
              <a:solidFill>
                <a:schemeClr val="tx1"/>
              </a:solidFill>
              <a:effectLst/>
              <a:latin typeface="+mn-lt"/>
              <a:ea typeface="+mn-ea"/>
              <a:cs typeface="+mn-cs"/>
            </a:endParaRPr>
          </a:p>
          <a:p>
            <a:r>
              <a:rPr lang="fr-FR" sz="1200" b="1" i="0" u="none" strike="noStrike" kern="1200">
                <a:solidFill>
                  <a:schemeClr val="tx1"/>
                </a:solidFill>
                <a:effectLst/>
                <a:latin typeface="+mn-lt"/>
                <a:ea typeface="+mn-ea"/>
                <a:cs typeface="+mn-cs"/>
              </a:rPr>
              <a:t>🟩 Synthèse : une continuité du stratégique au terrain</a:t>
            </a:r>
          </a:p>
          <a:p>
            <a:r>
              <a:rPr lang="fr-FR" sz="1200" b="0" i="0" u="none" strike="noStrike" kern="1200">
                <a:solidFill>
                  <a:schemeClr val="tx1"/>
                </a:solidFill>
                <a:effectLst/>
                <a:latin typeface="+mn-lt"/>
                <a:ea typeface="+mn-ea"/>
                <a:cs typeface="+mn-cs"/>
              </a:rPr>
              <a:t>L’image illustre cette logique descendante :</a:t>
            </a:r>
          </a:p>
          <a:p>
            <a:r>
              <a:rPr lang="fr-FR" sz="1200" b="1" i="0" u="none" strike="noStrike" kern="1200">
                <a:solidFill>
                  <a:schemeClr val="tx1"/>
                </a:solidFill>
                <a:effectLst/>
                <a:latin typeface="+mn-lt"/>
                <a:ea typeface="+mn-ea"/>
                <a:cs typeface="+mn-cs"/>
              </a:rPr>
              <a:t>Région (SRADETT)</a:t>
            </a:r>
            <a:r>
              <a:rPr lang="fr-FR" sz="1200" b="0" i="0" u="none" strike="noStrike" kern="1200">
                <a:solidFill>
                  <a:schemeClr val="tx1"/>
                </a:solidFill>
                <a:effectLst/>
                <a:latin typeface="+mn-lt"/>
                <a:ea typeface="+mn-ea"/>
                <a:cs typeface="+mn-cs"/>
              </a:rPr>
              <a:t> → vision stratégique basée sur des données nationales</a:t>
            </a:r>
          </a:p>
          <a:p>
            <a:r>
              <a:rPr lang="fr-FR" sz="1200" b="1" i="0" u="none" strike="noStrike" kern="1200">
                <a:solidFill>
                  <a:schemeClr val="tx1"/>
                </a:solidFill>
                <a:effectLst/>
                <a:latin typeface="+mn-lt"/>
                <a:ea typeface="+mn-ea"/>
                <a:cs typeface="+mn-cs"/>
              </a:rPr>
              <a:t>Planification locale (SCoT / PLUi)</a:t>
            </a:r>
            <a:r>
              <a:rPr lang="fr-FR" sz="1200" b="0" i="0" u="none" strike="noStrike" kern="1200">
                <a:solidFill>
                  <a:schemeClr val="tx1"/>
                </a:solidFill>
                <a:effectLst/>
                <a:latin typeface="+mn-lt"/>
                <a:ea typeface="+mn-ea"/>
                <a:cs typeface="+mn-cs"/>
              </a:rPr>
              <a:t> → territorialisation des enjeux et premières données locales</a:t>
            </a:r>
          </a:p>
          <a:p>
            <a:r>
              <a:rPr lang="fr-FR" sz="1200" b="1" i="0" u="none" strike="noStrike" kern="1200">
                <a:solidFill>
                  <a:schemeClr val="tx1"/>
                </a:solidFill>
                <a:effectLst/>
                <a:latin typeface="+mn-lt"/>
                <a:ea typeface="+mn-ea"/>
                <a:cs typeface="+mn-cs"/>
              </a:rPr>
              <a:t>Projet (ZAC / permis)</a:t>
            </a:r>
            <a:r>
              <a:rPr lang="fr-FR" sz="1200" b="0" i="0" u="none" strike="noStrike" kern="1200">
                <a:solidFill>
                  <a:schemeClr val="tx1"/>
                </a:solidFill>
                <a:effectLst/>
                <a:latin typeface="+mn-lt"/>
                <a:ea typeface="+mn-ea"/>
                <a:cs typeface="+mn-cs"/>
              </a:rPr>
              <a:t> → connaissance fine des sols par la prospection pédologique</a:t>
            </a:r>
          </a:p>
          <a:p>
            <a:r>
              <a:rPr lang="fr-FR" sz="1200" b="0" i="0" u="none" strike="noStrike" kern="1200">
                <a:solidFill>
                  <a:schemeClr val="tx1"/>
                </a:solidFill>
                <a:effectLst/>
                <a:latin typeface="+mn-lt"/>
                <a:ea typeface="+mn-ea"/>
                <a:cs typeface="+mn-cs"/>
              </a:rPr>
              <a:t>Chaque échelle s’appuie sur la précédente, permettant une </a:t>
            </a:r>
            <a:r>
              <a:rPr lang="fr-FR" sz="1200" b="1" i="0" u="none" strike="noStrike" kern="1200">
                <a:solidFill>
                  <a:schemeClr val="tx1"/>
                </a:solidFill>
                <a:effectLst/>
                <a:latin typeface="+mn-lt"/>
                <a:ea typeface="+mn-ea"/>
                <a:cs typeface="+mn-cs"/>
              </a:rPr>
              <a:t>cohérence continue</a:t>
            </a:r>
            <a:r>
              <a:rPr lang="fr-FR" sz="1200" b="0" i="0" u="none" strike="noStrike" kern="1200">
                <a:solidFill>
                  <a:schemeClr val="tx1"/>
                </a:solidFill>
                <a:effectLst/>
                <a:latin typeface="+mn-lt"/>
                <a:ea typeface="+mn-ea"/>
                <a:cs typeface="+mn-cs"/>
              </a:rPr>
              <a:t> entre les ambitions régionales (ZAN, biodiversité, résilience) et la matérialisation des projets d’aménagement.</a:t>
            </a:r>
          </a:p>
          <a:p>
            <a:endParaRPr lang="fr-FR" sz="1200" b="0" i="0" u="none" strike="noStrike"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70FD9EEA-CA7B-457E-9B98-A6365256E707}" type="slidenum">
              <a:rPr lang="fr-FR" smtClean="0"/>
              <a:t>4</a:t>
            </a:fld>
            <a:endParaRPr lang="fr-FR"/>
          </a:p>
        </p:txBody>
      </p:sp>
    </p:spTree>
    <p:extLst>
      <p:ext uri="{BB962C8B-B14F-4D97-AF65-F5344CB8AC3E}">
        <p14:creationId xmlns:p14="http://schemas.microsoft.com/office/powerpoint/2010/main" val="293035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89D6B-CA7E-9920-C591-B504DF748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12FE6-C2F5-8772-351C-940323408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14F70-86F4-479D-E295-193AAC3AEA0E}"/>
              </a:ext>
            </a:extLst>
          </p:cNvPr>
          <p:cNvSpPr>
            <a:spLocks noGrp="1"/>
          </p:cNvSpPr>
          <p:nvPr>
            <p:ph type="body" idx="1"/>
          </p:nvPr>
        </p:nvSpPr>
        <p:spPr/>
        <p:txBody>
          <a:bodyPr/>
          <a:lstStyle/>
          <a:p>
            <a:endParaRPr lang="fr-FR" b="1"/>
          </a:p>
        </p:txBody>
      </p:sp>
      <p:sp>
        <p:nvSpPr>
          <p:cNvPr id="4" name="Slide Number Placeholder 3">
            <a:extLst>
              <a:ext uri="{FF2B5EF4-FFF2-40B4-BE49-F238E27FC236}">
                <a16:creationId xmlns:a16="http://schemas.microsoft.com/office/drawing/2014/main" id="{9EA640BC-489E-10E8-65AD-FBD386D7F83D}"/>
              </a:ext>
            </a:extLst>
          </p:cNvPr>
          <p:cNvSpPr>
            <a:spLocks noGrp="1"/>
          </p:cNvSpPr>
          <p:nvPr>
            <p:ph type="sldNum" sz="quarter" idx="5"/>
          </p:nvPr>
        </p:nvSpPr>
        <p:spPr/>
        <p:txBody>
          <a:bodyPr/>
          <a:lstStyle/>
          <a:p>
            <a:fld id="{D1EA6D4F-82F7-4DFA-B713-CF2FB9639D44}" type="slidenum">
              <a:t>5</a:t>
            </a:fld>
            <a:endParaRPr lang="en-US"/>
          </a:p>
        </p:txBody>
      </p:sp>
    </p:spTree>
    <p:extLst>
      <p:ext uri="{BB962C8B-B14F-4D97-AF65-F5344CB8AC3E}">
        <p14:creationId xmlns:p14="http://schemas.microsoft.com/office/powerpoint/2010/main" val="197753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E758-061E-E917-C2F8-C0E1C531F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0F44B-C781-6423-920C-72030B4AB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04713-FA57-45E2-C3A5-A4260C1D45F4}"/>
              </a:ext>
            </a:extLst>
          </p:cNvPr>
          <p:cNvSpPr>
            <a:spLocks noGrp="1"/>
          </p:cNvSpPr>
          <p:nvPr>
            <p:ph type="body" idx="1"/>
          </p:nvPr>
        </p:nvSpPr>
        <p:spPr/>
        <p:txBody>
          <a:bodyPr/>
          <a:lstStyle/>
          <a:p>
            <a:endParaRPr lang="fr-FR" b="1"/>
          </a:p>
        </p:txBody>
      </p:sp>
      <p:sp>
        <p:nvSpPr>
          <p:cNvPr id="4" name="Slide Number Placeholder 3">
            <a:extLst>
              <a:ext uri="{FF2B5EF4-FFF2-40B4-BE49-F238E27FC236}">
                <a16:creationId xmlns:a16="http://schemas.microsoft.com/office/drawing/2014/main" id="{91458FF1-5290-48AF-8746-B73545CB6BF5}"/>
              </a:ext>
            </a:extLst>
          </p:cNvPr>
          <p:cNvSpPr>
            <a:spLocks noGrp="1"/>
          </p:cNvSpPr>
          <p:nvPr>
            <p:ph type="sldNum" sz="quarter" idx="5"/>
          </p:nvPr>
        </p:nvSpPr>
        <p:spPr/>
        <p:txBody>
          <a:bodyPr/>
          <a:lstStyle/>
          <a:p>
            <a:fld id="{D1EA6D4F-82F7-4DFA-B713-CF2FB9639D44}" type="slidenum">
              <a:t>7</a:t>
            </a:fld>
            <a:endParaRPr lang="en-US"/>
          </a:p>
        </p:txBody>
      </p:sp>
    </p:spTree>
    <p:extLst>
      <p:ext uri="{BB962C8B-B14F-4D97-AF65-F5344CB8AC3E}">
        <p14:creationId xmlns:p14="http://schemas.microsoft.com/office/powerpoint/2010/main" val="215820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93E60-6625-4B19-5993-5732CAAF8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39FCE-70A1-6F99-BCF4-B113E6F24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08C77-2C89-9845-1134-F75683F940F0}"/>
              </a:ext>
            </a:extLst>
          </p:cNvPr>
          <p:cNvSpPr>
            <a:spLocks noGrp="1"/>
          </p:cNvSpPr>
          <p:nvPr>
            <p:ph type="body" idx="1"/>
          </p:nvPr>
        </p:nvSpPr>
        <p:spPr/>
        <p:txBody>
          <a:bodyPr/>
          <a:lstStyle/>
          <a:p>
            <a:endParaRPr lang="fr-FR" b="1"/>
          </a:p>
        </p:txBody>
      </p:sp>
      <p:sp>
        <p:nvSpPr>
          <p:cNvPr id="4" name="Slide Number Placeholder 3">
            <a:extLst>
              <a:ext uri="{FF2B5EF4-FFF2-40B4-BE49-F238E27FC236}">
                <a16:creationId xmlns:a16="http://schemas.microsoft.com/office/drawing/2014/main" id="{C8EAECA8-4445-47ED-BFBD-8DE8FAD51776}"/>
              </a:ext>
            </a:extLst>
          </p:cNvPr>
          <p:cNvSpPr>
            <a:spLocks noGrp="1"/>
          </p:cNvSpPr>
          <p:nvPr>
            <p:ph type="sldNum" sz="quarter" idx="5"/>
          </p:nvPr>
        </p:nvSpPr>
        <p:spPr/>
        <p:txBody>
          <a:bodyPr/>
          <a:lstStyle/>
          <a:p>
            <a:fld id="{D1EA6D4F-82F7-4DFA-B713-CF2FB9639D44}" type="slidenum">
              <a:t>8</a:t>
            </a:fld>
            <a:endParaRPr lang="en-US"/>
          </a:p>
        </p:txBody>
      </p:sp>
    </p:spTree>
    <p:extLst>
      <p:ext uri="{BB962C8B-B14F-4D97-AF65-F5344CB8AC3E}">
        <p14:creationId xmlns:p14="http://schemas.microsoft.com/office/powerpoint/2010/main" val="118375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2125D-F380-A1DA-3F80-888CFD599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969E5-D177-BE76-D610-2C10D4721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E31E2-1381-4877-77A4-C54A12D4D03F}"/>
              </a:ext>
            </a:extLst>
          </p:cNvPr>
          <p:cNvSpPr>
            <a:spLocks noGrp="1"/>
          </p:cNvSpPr>
          <p:nvPr>
            <p:ph type="body" idx="1"/>
          </p:nvPr>
        </p:nvSpPr>
        <p:spPr/>
        <p:txBody>
          <a:bodyPr/>
          <a:lstStyle/>
          <a:p>
            <a:r>
              <a:rPr lang="fr-FR" b="1"/>
              <a:t>Au stade de la </a:t>
            </a:r>
            <a:r>
              <a:rPr lang="fr-FR" b="1" err="1"/>
              <a:t>plannif</a:t>
            </a:r>
            <a:endParaRPr lang="fr-FR" b="1"/>
          </a:p>
        </p:txBody>
      </p:sp>
      <p:sp>
        <p:nvSpPr>
          <p:cNvPr id="4" name="Slide Number Placeholder 3">
            <a:extLst>
              <a:ext uri="{FF2B5EF4-FFF2-40B4-BE49-F238E27FC236}">
                <a16:creationId xmlns:a16="http://schemas.microsoft.com/office/drawing/2014/main" id="{AAAB6D9D-B46E-6BEB-621E-BE04811D5166}"/>
              </a:ext>
            </a:extLst>
          </p:cNvPr>
          <p:cNvSpPr>
            <a:spLocks noGrp="1"/>
          </p:cNvSpPr>
          <p:nvPr>
            <p:ph type="sldNum" sz="quarter" idx="5"/>
          </p:nvPr>
        </p:nvSpPr>
        <p:spPr/>
        <p:txBody>
          <a:bodyPr/>
          <a:lstStyle/>
          <a:p>
            <a:fld id="{D1EA6D4F-82F7-4DFA-B713-CF2FB9639D44}" type="slidenum">
              <a:t>9</a:t>
            </a:fld>
            <a:endParaRPr lang="en-US"/>
          </a:p>
        </p:txBody>
      </p:sp>
    </p:spTree>
    <p:extLst>
      <p:ext uri="{BB962C8B-B14F-4D97-AF65-F5344CB8AC3E}">
        <p14:creationId xmlns:p14="http://schemas.microsoft.com/office/powerpoint/2010/main" val="3924043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594C1F6-3267-5582-1AD6-90B8CD918D3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numéro de diapositive 3">
            <a:extLst>
              <a:ext uri="{FF2B5EF4-FFF2-40B4-BE49-F238E27FC236}">
                <a16:creationId xmlns:a16="http://schemas.microsoft.com/office/drawing/2014/main" id="{EA1C6098-AB01-1497-CBC1-F95FCFCBC060}"/>
              </a:ext>
            </a:extLst>
          </p:cNvPr>
          <p:cNvSpPr>
            <a:spLocks noGrp="1"/>
          </p:cNvSpPr>
          <p:nvPr>
            <p:ph type="sldNum" sz="quarter" idx="11"/>
          </p:nvPr>
        </p:nvSpPr>
        <p:spPr/>
        <p:txBody>
          <a:bodyPr/>
          <a:lstStyle>
            <a:lvl1pPr>
              <a:defRPr>
                <a:solidFill>
                  <a:schemeClr val="tx1"/>
                </a:solidFill>
              </a:defRPr>
            </a:lvl1pPr>
          </a:lstStyle>
          <a:p>
            <a:fld id="{03C055C7-267D-4E0A-AA68-8BEE03D6543B}" type="slidenum">
              <a:rPr lang="fr-FR" smtClean="0"/>
              <a:pPr/>
              <a:t>‹#›</a:t>
            </a:fld>
            <a:endParaRPr lang="fr-FR"/>
          </a:p>
        </p:txBody>
      </p:sp>
      <p:sp>
        <p:nvSpPr>
          <p:cNvPr id="8" name="Titre 7">
            <a:extLst>
              <a:ext uri="{FF2B5EF4-FFF2-40B4-BE49-F238E27FC236}">
                <a16:creationId xmlns:a16="http://schemas.microsoft.com/office/drawing/2014/main" id="{8F691D4A-3924-50DF-E400-5E0519D9DEBE}"/>
              </a:ext>
            </a:extLst>
          </p:cNvPr>
          <p:cNvSpPr>
            <a:spLocks noGrp="1"/>
          </p:cNvSpPr>
          <p:nvPr>
            <p:ph type="title"/>
          </p:nvPr>
        </p:nvSpPr>
        <p:spPr>
          <a:xfrm>
            <a:off x="838200" y="2628177"/>
            <a:ext cx="10515600" cy="1325563"/>
          </a:xfrm>
        </p:spPr>
        <p:txBody>
          <a:bodyPr/>
          <a:lstStyle>
            <a:lvl1pPr>
              <a:defRPr>
                <a:solidFill>
                  <a:schemeClr val="accent6"/>
                </a:solidFill>
              </a:defRPr>
            </a:lvl1pPr>
          </a:lstStyle>
          <a:p>
            <a:r>
              <a:rPr lang="fr-FR"/>
              <a:t>Modifiez le style du titre</a:t>
            </a:r>
          </a:p>
        </p:txBody>
      </p:sp>
      <p:sp>
        <p:nvSpPr>
          <p:cNvPr id="10" name="Espace réservé du texte 9">
            <a:extLst>
              <a:ext uri="{FF2B5EF4-FFF2-40B4-BE49-F238E27FC236}">
                <a16:creationId xmlns:a16="http://schemas.microsoft.com/office/drawing/2014/main" id="{8027A5A9-304F-F50A-E6A9-72BC69A0DD93}"/>
              </a:ext>
            </a:extLst>
          </p:cNvPr>
          <p:cNvSpPr>
            <a:spLocks noGrp="1"/>
          </p:cNvSpPr>
          <p:nvPr>
            <p:ph type="body" sz="quarter" idx="12" hasCustomPrompt="1"/>
          </p:nvPr>
        </p:nvSpPr>
        <p:spPr>
          <a:xfrm>
            <a:off x="838200" y="4273550"/>
            <a:ext cx="10515600" cy="1149350"/>
          </a:xfrm>
        </p:spPr>
        <p:txBody>
          <a:bodyPr>
            <a:normAutofit/>
          </a:bodyPr>
          <a:lstStyle>
            <a:lvl1pPr marL="0" indent="0">
              <a:buNone/>
              <a:defRPr sz="3600" b="1">
                <a:solidFill>
                  <a:schemeClr val="accent5"/>
                </a:solidFill>
                <a:latin typeface="Livvic" pitchFamily="2" charset="0"/>
              </a:defRPr>
            </a:lvl1pPr>
          </a:lstStyle>
          <a:p>
            <a:pPr lvl="0"/>
            <a:r>
              <a:rPr lang="fr-FR"/>
              <a:t>Cliquez ici pour ajouter un sous-titre</a:t>
            </a:r>
          </a:p>
        </p:txBody>
      </p:sp>
      <p:pic>
        <p:nvPicPr>
          <p:cNvPr id="11" name="Image 10" descr="Une image contenant Graphique, art, symbole, Police&#10;&#10;Description générée automatiquement">
            <a:extLst>
              <a:ext uri="{FF2B5EF4-FFF2-40B4-BE49-F238E27FC236}">
                <a16:creationId xmlns:a16="http://schemas.microsoft.com/office/drawing/2014/main" id="{D00E4F4A-79D1-8116-AEF3-70C17B6B24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774" y="6172962"/>
            <a:ext cx="536929" cy="536929"/>
          </a:xfrm>
          <a:prstGeom prst="rect">
            <a:avLst/>
          </a:prstGeom>
        </p:spPr>
      </p:pic>
      <p:pic>
        <p:nvPicPr>
          <p:cNvPr id="12" name="Image 11" descr="Une image contenant Graphique, Police, graphisme, logo&#10;&#10;Description générée automatiquement">
            <a:extLst>
              <a:ext uri="{FF2B5EF4-FFF2-40B4-BE49-F238E27FC236}">
                <a16:creationId xmlns:a16="http://schemas.microsoft.com/office/drawing/2014/main" id="{072840D2-56E1-9878-8F9C-276D6A9C2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643" y="6273620"/>
            <a:ext cx="1092546" cy="339722"/>
          </a:xfrm>
          <a:prstGeom prst="rect">
            <a:avLst/>
          </a:prstGeom>
        </p:spPr>
      </p:pic>
      <p:pic>
        <p:nvPicPr>
          <p:cNvPr id="13" name="Image 12" descr="Une image contenant texte, capture d’écran, conception&#10;&#10;Description générée automatiquement">
            <a:extLst>
              <a:ext uri="{FF2B5EF4-FFF2-40B4-BE49-F238E27FC236}">
                <a16:creationId xmlns:a16="http://schemas.microsoft.com/office/drawing/2014/main" id="{25289FE7-A390-2CB4-0BFF-0277C1A28B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015" y="6225053"/>
            <a:ext cx="486530" cy="436857"/>
          </a:xfrm>
          <a:prstGeom prst="rect">
            <a:avLst/>
          </a:prstGeom>
        </p:spPr>
      </p:pic>
      <p:pic>
        <p:nvPicPr>
          <p:cNvPr id="14" name="Image 13" descr="Une image contenant boîte&#10;&#10;Description générée automatiquement">
            <a:extLst>
              <a:ext uri="{FF2B5EF4-FFF2-40B4-BE49-F238E27FC236}">
                <a16:creationId xmlns:a16="http://schemas.microsoft.com/office/drawing/2014/main" id="{F3869970-C104-E6EB-137F-2EB795BEE6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2801" y="6203525"/>
            <a:ext cx="1022466" cy="722916"/>
          </a:xfrm>
          <a:prstGeom prst="rect">
            <a:avLst/>
          </a:prstGeom>
        </p:spPr>
      </p:pic>
      <p:pic>
        <p:nvPicPr>
          <p:cNvPr id="6" name="Image 5" descr="Une image contenant texte, capture d’écran, dessin humoristique&#10;&#10;Le contenu généré par l’IA peut être incorrect.">
            <a:extLst>
              <a:ext uri="{FF2B5EF4-FFF2-40B4-BE49-F238E27FC236}">
                <a16:creationId xmlns:a16="http://schemas.microsoft.com/office/drawing/2014/main" id="{0683E162-B7A9-5AC3-110B-43E33813420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2451954"/>
          </a:xfrm>
          <a:prstGeom prst="rect">
            <a:avLst/>
          </a:prstGeom>
        </p:spPr>
      </p:pic>
    </p:spTree>
    <p:extLst>
      <p:ext uri="{BB962C8B-B14F-4D97-AF65-F5344CB8AC3E}">
        <p14:creationId xmlns:p14="http://schemas.microsoft.com/office/powerpoint/2010/main" val="396943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pic>
        <p:nvPicPr>
          <p:cNvPr id="11" name="Image 10" descr="Une image contenant arbre, plante, ciel, dessin humoristique&#10;&#10;Le contenu généré par l’IA peut être incorrect.">
            <a:extLst>
              <a:ext uri="{FF2B5EF4-FFF2-40B4-BE49-F238E27FC236}">
                <a16:creationId xmlns:a16="http://schemas.microsoft.com/office/drawing/2014/main" id="{12412B60-7A7F-FE40-FC27-3235693A20AE}"/>
              </a:ext>
            </a:extLst>
          </p:cNvPr>
          <p:cNvPicPr>
            <a:picLocks noChangeAspect="1"/>
          </p:cNvPicPr>
          <p:nvPr userDrawn="1"/>
        </p:nvPicPr>
        <p:blipFill>
          <a:blip r:embed="rId2">
            <a:extLst>
              <a:ext uri="{28A0092B-C50C-407E-A947-70E740481C1C}">
                <a14:useLocalDpi xmlns:a14="http://schemas.microsoft.com/office/drawing/2010/main" val="0"/>
              </a:ext>
            </a:extLst>
          </a:blip>
          <a:srcRect t="47006" b="47201"/>
          <a:stretch>
            <a:fillRect/>
          </a:stretch>
        </p:blipFill>
        <p:spPr>
          <a:xfrm>
            <a:off x="0" y="5858932"/>
            <a:ext cx="12192000" cy="999068"/>
          </a:xfrm>
          <a:prstGeom prst="rect">
            <a:avLst/>
          </a:prstGeom>
        </p:spPr>
      </p:pic>
      <p:sp>
        <p:nvSpPr>
          <p:cNvPr id="2" name="Titre 1">
            <a:extLst>
              <a:ext uri="{FF2B5EF4-FFF2-40B4-BE49-F238E27FC236}">
                <a16:creationId xmlns:a16="http://schemas.microsoft.com/office/drawing/2014/main" id="{AE44F312-A211-6E51-F675-94E87694A74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EE89C87-2603-102A-9D88-3890D35556B9}"/>
              </a:ext>
            </a:extLst>
          </p:cNvPr>
          <p:cNvSpPr>
            <a:spLocks noGrp="1"/>
          </p:cNvSpPr>
          <p:nvPr>
            <p:ph type="dt" sz="half" idx="10"/>
          </p:nvPr>
        </p:nvSpPr>
        <p:spPr>
          <a:xfrm>
            <a:off x="5668433" y="6356349"/>
            <a:ext cx="2743200" cy="365125"/>
          </a:xfrm>
        </p:spPr>
        <p:txBody>
          <a:bodyPr/>
          <a:lstStyle>
            <a:lvl1pP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endParaRPr lang="fr-FR"/>
          </a:p>
        </p:txBody>
      </p:sp>
      <p:sp>
        <p:nvSpPr>
          <p:cNvPr id="4" name="Espace réservé du numéro de diapositive 3">
            <a:extLst>
              <a:ext uri="{FF2B5EF4-FFF2-40B4-BE49-F238E27FC236}">
                <a16:creationId xmlns:a16="http://schemas.microsoft.com/office/drawing/2014/main" id="{659ED7FF-4A8B-7649-DC5B-8FFD973DFEC3}"/>
              </a:ext>
            </a:extLst>
          </p:cNvPr>
          <p:cNvSpPr>
            <a:spLocks noGrp="1"/>
          </p:cNvSpPr>
          <p:nvPr>
            <p:ph type="sldNum" sz="quarter" idx="11"/>
          </p:nvPr>
        </p:nvSpPr>
        <p:spPr/>
        <p:txBody>
          <a:bodyPr/>
          <a:lstStyle>
            <a:lvl1pPr>
              <a:defRPr>
                <a:solidFill>
                  <a:schemeClr val="bg1"/>
                </a:solidFill>
              </a:defRPr>
            </a:lvl1pPr>
          </a:lstStyle>
          <a:p>
            <a:fld id="{03C055C7-267D-4E0A-AA68-8BEE03D6543B}" type="slidenum">
              <a:rPr lang="fr-FR" smtClean="0"/>
              <a:pPr/>
              <a:t>‹#›</a:t>
            </a:fld>
            <a:endParaRPr lang="fr-FR"/>
          </a:p>
        </p:txBody>
      </p:sp>
      <p:sp>
        <p:nvSpPr>
          <p:cNvPr id="7" name="Rectangle : coins arrondis 6">
            <a:extLst>
              <a:ext uri="{FF2B5EF4-FFF2-40B4-BE49-F238E27FC236}">
                <a16:creationId xmlns:a16="http://schemas.microsoft.com/office/drawing/2014/main" id="{14EF94F3-AB87-94EE-946F-8B85FB536C0D}"/>
              </a:ext>
            </a:extLst>
          </p:cNvPr>
          <p:cNvSpPr/>
          <p:nvPr userDrawn="1"/>
        </p:nvSpPr>
        <p:spPr>
          <a:xfrm>
            <a:off x="765255" y="6108474"/>
            <a:ext cx="3924300" cy="312737"/>
          </a:xfrm>
          <a:prstGeom prst="roundRect">
            <a:avLst/>
          </a:prstGeom>
          <a:solidFill>
            <a:srgbClr val="F9AF7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accent6"/>
                </a:solidFill>
                <a:latin typeface="Livvic" pitchFamily="2" charset="0"/>
              </a:rPr>
              <a:t>Journées Mondiale des Sols 2025</a:t>
            </a:r>
          </a:p>
        </p:txBody>
      </p:sp>
      <p:grpSp>
        <p:nvGrpSpPr>
          <p:cNvPr id="8" name="Groupe 7">
            <a:extLst>
              <a:ext uri="{FF2B5EF4-FFF2-40B4-BE49-F238E27FC236}">
                <a16:creationId xmlns:a16="http://schemas.microsoft.com/office/drawing/2014/main" id="{488A6468-E24A-EA12-8A98-FF21E539737E}"/>
              </a:ext>
            </a:extLst>
          </p:cNvPr>
          <p:cNvGrpSpPr/>
          <p:nvPr userDrawn="1"/>
        </p:nvGrpSpPr>
        <p:grpSpPr>
          <a:xfrm>
            <a:off x="131500" y="5997939"/>
            <a:ext cx="515345" cy="847360"/>
            <a:chOff x="544678" y="6083332"/>
            <a:chExt cx="515345" cy="847360"/>
          </a:xfrm>
        </p:grpSpPr>
        <p:sp>
          <p:nvSpPr>
            <p:cNvPr id="9" name="Rectangle : coins arrondis 8">
              <a:extLst>
                <a:ext uri="{FF2B5EF4-FFF2-40B4-BE49-F238E27FC236}">
                  <a16:creationId xmlns:a16="http://schemas.microsoft.com/office/drawing/2014/main" id="{3EFCE228-0FEA-6216-841B-608E63417442}"/>
                </a:ext>
              </a:extLst>
            </p:cNvPr>
            <p:cNvSpPr/>
            <p:nvPr userDrawn="1"/>
          </p:nvSpPr>
          <p:spPr>
            <a:xfrm>
              <a:off x="544678" y="6083332"/>
              <a:ext cx="508000" cy="807043"/>
            </a:xfrm>
            <a:prstGeom prst="roundRect">
              <a:avLst/>
            </a:prstGeom>
            <a:solidFill>
              <a:schemeClr val="bg1"/>
            </a:solidFill>
            <a:ln>
              <a:solidFill>
                <a:srgbClr val="F9AF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texte, livre, Police, affiche&#10;&#10;Description générée automatiquement">
              <a:extLst>
                <a:ext uri="{FF2B5EF4-FFF2-40B4-BE49-F238E27FC236}">
                  <a16:creationId xmlns:a16="http://schemas.microsoft.com/office/drawing/2014/main" id="{88A6DEFF-57DE-8A51-9712-58107A6686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23" y="6084025"/>
              <a:ext cx="508000" cy="846667"/>
            </a:xfrm>
            <a:prstGeom prst="rect">
              <a:avLst/>
            </a:prstGeom>
          </p:spPr>
        </p:pic>
      </p:grpSp>
      <p:sp>
        <p:nvSpPr>
          <p:cNvPr id="14" name="Rectangle : coins arrondis 13">
            <a:extLst>
              <a:ext uri="{FF2B5EF4-FFF2-40B4-BE49-F238E27FC236}">
                <a16:creationId xmlns:a16="http://schemas.microsoft.com/office/drawing/2014/main" id="{A13862AD-5822-64C6-7FDC-8395989EEE75}"/>
              </a:ext>
            </a:extLst>
          </p:cNvPr>
          <p:cNvSpPr/>
          <p:nvPr userDrawn="1"/>
        </p:nvSpPr>
        <p:spPr>
          <a:xfrm>
            <a:off x="765255" y="6408737"/>
            <a:ext cx="4704212" cy="312737"/>
          </a:xfrm>
          <a:prstGeom prst="roundRect">
            <a:avLst/>
          </a:prstGeom>
          <a:solidFill>
            <a:srgbClr val="F6E0B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0">
                <a:solidFill>
                  <a:schemeClr val="accent6"/>
                </a:solidFill>
                <a:latin typeface="Livvic" pitchFamily="2" charset="0"/>
              </a:rPr>
              <a:t>Santé des sols : un continuum de l’urbain au rural</a:t>
            </a:r>
          </a:p>
        </p:txBody>
      </p:sp>
    </p:spTree>
    <p:extLst>
      <p:ext uri="{BB962C8B-B14F-4D97-AF65-F5344CB8AC3E}">
        <p14:creationId xmlns:p14="http://schemas.microsoft.com/office/powerpoint/2010/main" val="82033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descr="Une image contenant arbre, plante, ciel, dessin humoristique&#10;&#10;Le contenu généré par l’IA peut être incorrect.">
            <a:extLst>
              <a:ext uri="{FF2B5EF4-FFF2-40B4-BE49-F238E27FC236}">
                <a16:creationId xmlns:a16="http://schemas.microsoft.com/office/drawing/2014/main" id="{1CEDDCBA-2C12-8143-3A23-FEFCC54867CC}"/>
              </a:ext>
            </a:extLst>
          </p:cNvPr>
          <p:cNvPicPr>
            <a:picLocks noChangeAspect="1"/>
          </p:cNvPicPr>
          <p:nvPr userDrawn="1"/>
        </p:nvPicPr>
        <p:blipFill>
          <a:blip r:embed="rId2">
            <a:extLst>
              <a:ext uri="{28A0092B-C50C-407E-A947-70E740481C1C}">
                <a14:useLocalDpi xmlns:a14="http://schemas.microsoft.com/office/drawing/2010/main" val="0"/>
              </a:ext>
            </a:extLst>
          </a:blip>
          <a:srcRect t="47006" b="47201"/>
          <a:stretch>
            <a:fillRect/>
          </a:stretch>
        </p:blipFill>
        <p:spPr>
          <a:xfrm>
            <a:off x="0" y="5858932"/>
            <a:ext cx="12192000" cy="999068"/>
          </a:xfrm>
          <a:prstGeom prst="rect">
            <a:avLst/>
          </a:prstGeom>
        </p:spPr>
      </p:pic>
      <p:grpSp>
        <p:nvGrpSpPr>
          <p:cNvPr id="7" name="Groupe 6">
            <a:extLst>
              <a:ext uri="{FF2B5EF4-FFF2-40B4-BE49-F238E27FC236}">
                <a16:creationId xmlns:a16="http://schemas.microsoft.com/office/drawing/2014/main" id="{38E076D1-69F2-706E-91CD-A288EC78675A}"/>
              </a:ext>
            </a:extLst>
          </p:cNvPr>
          <p:cNvGrpSpPr/>
          <p:nvPr userDrawn="1"/>
        </p:nvGrpSpPr>
        <p:grpSpPr>
          <a:xfrm>
            <a:off x="131500" y="5997939"/>
            <a:ext cx="515345" cy="847360"/>
            <a:chOff x="544678" y="6083332"/>
            <a:chExt cx="515345" cy="847360"/>
          </a:xfrm>
        </p:grpSpPr>
        <p:sp>
          <p:nvSpPr>
            <p:cNvPr id="8" name="Rectangle : coins arrondis 7">
              <a:extLst>
                <a:ext uri="{FF2B5EF4-FFF2-40B4-BE49-F238E27FC236}">
                  <a16:creationId xmlns:a16="http://schemas.microsoft.com/office/drawing/2014/main" id="{370AE261-B0CD-3BD3-4962-C452DA23CB33}"/>
                </a:ext>
              </a:extLst>
            </p:cNvPr>
            <p:cNvSpPr/>
            <p:nvPr userDrawn="1"/>
          </p:nvSpPr>
          <p:spPr>
            <a:xfrm>
              <a:off x="544678" y="6083332"/>
              <a:ext cx="508000" cy="807043"/>
            </a:xfrm>
            <a:prstGeom prst="roundRect">
              <a:avLst/>
            </a:prstGeom>
            <a:solidFill>
              <a:schemeClr val="bg1"/>
            </a:solidFill>
            <a:ln>
              <a:solidFill>
                <a:srgbClr val="F9AF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 livre, Police, affiche&#10;&#10;Description générée automatiquement">
              <a:extLst>
                <a:ext uri="{FF2B5EF4-FFF2-40B4-BE49-F238E27FC236}">
                  <a16:creationId xmlns:a16="http://schemas.microsoft.com/office/drawing/2014/main" id="{B920088D-DF1B-2BE2-1D5D-E1B013823C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23" y="6084025"/>
              <a:ext cx="508000" cy="846667"/>
            </a:xfrm>
            <a:prstGeom prst="rect">
              <a:avLst/>
            </a:prstGeom>
          </p:spPr>
        </p:pic>
      </p:grpSp>
      <p:sp>
        <p:nvSpPr>
          <p:cNvPr id="11" name="Espace réservé de la date 10">
            <a:extLst>
              <a:ext uri="{FF2B5EF4-FFF2-40B4-BE49-F238E27FC236}">
                <a16:creationId xmlns:a16="http://schemas.microsoft.com/office/drawing/2014/main" id="{E3C4FD57-9458-5439-586D-EAFC1C46D2AC}"/>
              </a:ext>
            </a:extLst>
          </p:cNvPr>
          <p:cNvSpPr>
            <a:spLocks noGrp="1"/>
          </p:cNvSpPr>
          <p:nvPr>
            <p:ph type="dt" sz="half" idx="10"/>
          </p:nvPr>
        </p:nvSpPr>
        <p:spPr>
          <a:xfrm>
            <a:off x="5659966" y="6356349"/>
            <a:ext cx="2743200" cy="365125"/>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endParaRPr lang="fr-FR"/>
          </a:p>
        </p:txBody>
      </p:sp>
      <p:sp>
        <p:nvSpPr>
          <p:cNvPr id="12" name="Espace réservé du numéro de diapositive 11">
            <a:extLst>
              <a:ext uri="{FF2B5EF4-FFF2-40B4-BE49-F238E27FC236}">
                <a16:creationId xmlns:a16="http://schemas.microsoft.com/office/drawing/2014/main" id="{513AA6CA-E599-0155-F3A4-CFD94ADDD3D9}"/>
              </a:ext>
            </a:extLst>
          </p:cNvPr>
          <p:cNvSpPr>
            <a:spLocks noGrp="1"/>
          </p:cNvSpPr>
          <p:nvPr>
            <p:ph type="sldNum" sz="quarter" idx="11"/>
          </p:nvPr>
        </p:nvSpPr>
        <p:spPr/>
        <p:txBody>
          <a:bodyPr/>
          <a:lstStyle/>
          <a:p>
            <a:fld id="{03C055C7-267D-4E0A-AA68-8BEE03D6543B}" type="slidenum">
              <a:rPr lang="fr-FR" smtClean="0"/>
              <a:pPr/>
              <a:t>‹#›</a:t>
            </a:fld>
            <a:endParaRPr lang="fr-FR"/>
          </a:p>
        </p:txBody>
      </p:sp>
      <p:sp>
        <p:nvSpPr>
          <p:cNvPr id="3" name="Rectangle : coins arrondis 2">
            <a:extLst>
              <a:ext uri="{FF2B5EF4-FFF2-40B4-BE49-F238E27FC236}">
                <a16:creationId xmlns:a16="http://schemas.microsoft.com/office/drawing/2014/main" id="{C780AB1D-ED54-7D42-2FBE-3C08541BD682}"/>
              </a:ext>
            </a:extLst>
          </p:cNvPr>
          <p:cNvSpPr/>
          <p:nvPr userDrawn="1"/>
        </p:nvSpPr>
        <p:spPr>
          <a:xfrm>
            <a:off x="765255" y="6108474"/>
            <a:ext cx="3924300" cy="312737"/>
          </a:xfrm>
          <a:prstGeom prst="roundRect">
            <a:avLst/>
          </a:prstGeom>
          <a:solidFill>
            <a:srgbClr val="F9AF7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accent6"/>
                </a:solidFill>
                <a:latin typeface="Livvic" pitchFamily="2" charset="0"/>
              </a:rPr>
              <a:t>Journées Mondiale des Sols 2025</a:t>
            </a:r>
          </a:p>
        </p:txBody>
      </p:sp>
      <p:sp>
        <p:nvSpPr>
          <p:cNvPr id="4" name="Rectangle : coins arrondis 3">
            <a:extLst>
              <a:ext uri="{FF2B5EF4-FFF2-40B4-BE49-F238E27FC236}">
                <a16:creationId xmlns:a16="http://schemas.microsoft.com/office/drawing/2014/main" id="{6CC56842-4590-EE0C-8373-57717BC63218}"/>
              </a:ext>
            </a:extLst>
          </p:cNvPr>
          <p:cNvSpPr/>
          <p:nvPr userDrawn="1"/>
        </p:nvSpPr>
        <p:spPr>
          <a:xfrm>
            <a:off x="765255" y="6408737"/>
            <a:ext cx="4687278" cy="312737"/>
          </a:xfrm>
          <a:prstGeom prst="roundRect">
            <a:avLst/>
          </a:prstGeom>
          <a:solidFill>
            <a:srgbClr val="F6E0B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0">
                <a:solidFill>
                  <a:schemeClr val="accent6"/>
                </a:solidFill>
                <a:latin typeface="Livvic" pitchFamily="2" charset="0"/>
              </a:rPr>
              <a:t>Santé des sols : un continuum de l’urbain au rural</a:t>
            </a:r>
          </a:p>
        </p:txBody>
      </p:sp>
    </p:spTree>
    <p:extLst>
      <p:ext uri="{BB962C8B-B14F-4D97-AF65-F5344CB8AC3E}">
        <p14:creationId xmlns:p14="http://schemas.microsoft.com/office/powerpoint/2010/main" val="130944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594C1F6-3267-5582-1AD6-90B8CD918D3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numéro de diapositive 3">
            <a:extLst>
              <a:ext uri="{FF2B5EF4-FFF2-40B4-BE49-F238E27FC236}">
                <a16:creationId xmlns:a16="http://schemas.microsoft.com/office/drawing/2014/main" id="{EA1C6098-AB01-1497-CBC1-F95FCFCBC060}"/>
              </a:ext>
            </a:extLst>
          </p:cNvPr>
          <p:cNvSpPr>
            <a:spLocks noGrp="1"/>
          </p:cNvSpPr>
          <p:nvPr>
            <p:ph type="sldNum" sz="quarter" idx="11"/>
          </p:nvPr>
        </p:nvSpPr>
        <p:spPr/>
        <p:txBody>
          <a:bodyPr/>
          <a:lstStyle>
            <a:lvl1pPr>
              <a:defRPr>
                <a:solidFill>
                  <a:schemeClr val="tx1"/>
                </a:solidFill>
              </a:defRPr>
            </a:lvl1pPr>
          </a:lstStyle>
          <a:p>
            <a:fld id="{03C055C7-267D-4E0A-AA68-8BEE03D6543B}" type="slidenum">
              <a:rPr lang="fr-FR" smtClean="0"/>
              <a:pPr/>
              <a:t>‹#›</a:t>
            </a:fld>
            <a:endParaRPr lang="fr-FR"/>
          </a:p>
        </p:txBody>
      </p:sp>
      <p:sp>
        <p:nvSpPr>
          <p:cNvPr id="8" name="Titre 7">
            <a:extLst>
              <a:ext uri="{FF2B5EF4-FFF2-40B4-BE49-F238E27FC236}">
                <a16:creationId xmlns:a16="http://schemas.microsoft.com/office/drawing/2014/main" id="{8F691D4A-3924-50DF-E400-5E0519D9DEBE}"/>
              </a:ext>
            </a:extLst>
          </p:cNvPr>
          <p:cNvSpPr>
            <a:spLocks noGrp="1"/>
          </p:cNvSpPr>
          <p:nvPr>
            <p:ph type="title"/>
          </p:nvPr>
        </p:nvSpPr>
        <p:spPr>
          <a:xfrm>
            <a:off x="838200" y="2628177"/>
            <a:ext cx="10515600" cy="1325563"/>
          </a:xfrm>
        </p:spPr>
        <p:txBody>
          <a:bodyPr/>
          <a:lstStyle>
            <a:lvl1pPr>
              <a:defRPr>
                <a:solidFill>
                  <a:schemeClr val="accent6"/>
                </a:solidFill>
              </a:defRPr>
            </a:lvl1pPr>
          </a:lstStyle>
          <a:p>
            <a:r>
              <a:rPr lang="fr-FR"/>
              <a:t>Modifiez le style du titre</a:t>
            </a:r>
          </a:p>
        </p:txBody>
      </p:sp>
      <p:sp>
        <p:nvSpPr>
          <p:cNvPr id="10" name="Espace réservé du texte 9">
            <a:extLst>
              <a:ext uri="{FF2B5EF4-FFF2-40B4-BE49-F238E27FC236}">
                <a16:creationId xmlns:a16="http://schemas.microsoft.com/office/drawing/2014/main" id="{8027A5A9-304F-F50A-E6A9-72BC69A0DD93}"/>
              </a:ext>
            </a:extLst>
          </p:cNvPr>
          <p:cNvSpPr>
            <a:spLocks noGrp="1"/>
          </p:cNvSpPr>
          <p:nvPr>
            <p:ph type="body" sz="quarter" idx="12" hasCustomPrompt="1"/>
          </p:nvPr>
        </p:nvSpPr>
        <p:spPr>
          <a:xfrm>
            <a:off x="838200" y="4273550"/>
            <a:ext cx="10515600" cy="1149350"/>
          </a:xfrm>
        </p:spPr>
        <p:txBody>
          <a:bodyPr>
            <a:normAutofit/>
          </a:bodyPr>
          <a:lstStyle>
            <a:lvl1pPr marL="0" indent="0">
              <a:buNone/>
              <a:defRPr sz="3600" b="1">
                <a:solidFill>
                  <a:schemeClr val="accent5"/>
                </a:solidFill>
                <a:latin typeface="Livvic" pitchFamily="2" charset="0"/>
              </a:defRPr>
            </a:lvl1pPr>
          </a:lstStyle>
          <a:p>
            <a:pPr lvl="0"/>
            <a:r>
              <a:rPr lang="fr-FR"/>
              <a:t>Cliquez ici pour ajouter un sous-titre</a:t>
            </a:r>
          </a:p>
        </p:txBody>
      </p:sp>
      <p:pic>
        <p:nvPicPr>
          <p:cNvPr id="11" name="Image 10" descr="Une image contenant Graphique, art, symbole, Police&#10;&#10;Description générée automatiquement">
            <a:extLst>
              <a:ext uri="{FF2B5EF4-FFF2-40B4-BE49-F238E27FC236}">
                <a16:creationId xmlns:a16="http://schemas.microsoft.com/office/drawing/2014/main" id="{D00E4F4A-79D1-8116-AEF3-70C17B6B24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774" y="6172962"/>
            <a:ext cx="536929" cy="536929"/>
          </a:xfrm>
          <a:prstGeom prst="rect">
            <a:avLst/>
          </a:prstGeom>
        </p:spPr>
      </p:pic>
      <p:pic>
        <p:nvPicPr>
          <p:cNvPr id="12" name="Image 11" descr="Une image contenant Graphique, Police, graphisme, logo&#10;&#10;Description générée automatiquement">
            <a:extLst>
              <a:ext uri="{FF2B5EF4-FFF2-40B4-BE49-F238E27FC236}">
                <a16:creationId xmlns:a16="http://schemas.microsoft.com/office/drawing/2014/main" id="{072840D2-56E1-9878-8F9C-276D6A9C2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643" y="6273620"/>
            <a:ext cx="1092546" cy="339722"/>
          </a:xfrm>
          <a:prstGeom prst="rect">
            <a:avLst/>
          </a:prstGeom>
        </p:spPr>
      </p:pic>
      <p:pic>
        <p:nvPicPr>
          <p:cNvPr id="13" name="Image 12" descr="Une image contenant texte, capture d’écran, conception&#10;&#10;Description générée automatiquement">
            <a:extLst>
              <a:ext uri="{FF2B5EF4-FFF2-40B4-BE49-F238E27FC236}">
                <a16:creationId xmlns:a16="http://schemas.microsoft.com/office/drawing/2014/main" id="{25289FE7-A390-2CB4-0BFF-0277C1A28B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015" y="6225053"/>
            <a:ext cx="486530" cy="436857"/>
          </a:xfrm>
          <a:prstGeom prst="rect">
            <a:avLst/>
          </a:prstGeom>
        </p:spPr>
      </p:pic>
      <p:pic>
        <p:nvPicPr>
          <p:cNvPr id="14" name="Image 13" descr="Une image contenant boîte&#10;&#10;Description générée automatiquement">
            <a:extLst>
              <a:ext uri="{FF2B5EF4-FFF2-40B4-BE49-F238E27FC236}">
                <a16:creationId xmlns:a16="http://schemas.microsoft.com/office/drawing/2014/main" id="{F3869970-C104-E6EB-137F-2EB795BEE6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2801" y="6203525"/>
            <a:ext cx="1022466" cy="722916"/>
          </a:xfrm>
          <a:prstGeom prst="rect">
            <a:avLst/>
          </a:prstGeom>
        </p:spPr>
      </p:pic>
      <p:pic>
        <p:nvPicPr>
          <p:cNvPr id="2" name="Image 1" descr="Une image contenant texte, capture d’écran, dessin humoristique&#10;&#10;Le contenu généré par l’IA peut être incorrect.">
            <a:extLst>
              <a:ext uri="{FF2B5EF4-FFF2-40B4-BE49-F238E27FC236}">
                <a16:creationId xmlns:a16="http://schemas.microsoft.com/office/drawing/2014/main" id="{FF23668A-8C30-C521-0634-DD5F57BE62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2451954"/>
          </a:xfrm>
          <a:prstGeom prst="rect">
            <a:avLst/>
          </a:prstGeom>
        </p:spPr>
      </p:pic>
    </p:spTree>
    <p:extLst>
      <p:ext uri="{BB962C8B-B14F-4D97-AF65-F5344CB8AC3E}">
        <p14:creationId xmlns:p14="http://schemas.microsoft.com/office/powerpoint/2010/main" val="149171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a:t>Sommaire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r>
              <a:rPr lang="fr-FR"/>
              <a:t>16/09/2022</a:t>
            </a: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Webinaire du 19 janvier 2023 de la communauté ZAN</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a:t>
            </a:fld>
            <a:endParaRPr lang="fr-F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77828813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8EAF9C4-9687-673A-53FD-A81A2F379A48}"/>
              </a:ext>
            </a:extLst>
          </p:cNvPr>
          <p:cNvSpPr>
            <a:spLocks noGrp="1"/>
          </p:cNvSpPr>
          <p:nvPr>
            <p:ph type="dt" sz="half" idx="10"/>
          </p:nvPr>
        </p:nvSpPr>
        <p:spPr/>
        <p:txBody>
          <a:bodyPr/>
          <a:lstStyle>
            <a:lvl1pPr>
              <a:defRPr/>
            </a:lvl1pPr>
          </a:lstStyle>
          <a:p>
            <a:pPr>
              <a:defRPr/>
            </a:pPr>
            <a:fld id="{C46A5ED3-9625-44A0-80BE-CD137A1E1F81}" type="datetimeFigureOut">
              <a:rPr lang="fr-FR"/>
              <a:pPr>
                <a:defRPr/>
              </a:pPr>
              <a:t>04/12/2025</a:t>
            </a:fld>
            <a:endParaRPr lang="fr-FR"/>
          </a:p>
        </p:txBody>
      </p:sp>
      <p:sp>
        <p:nvSpPr>
          <p:cNvPr id="5" name="Espace réservé du pied de page 4">
            <a:extLst>
              <a:ext uri="{FF2B5EF4-FFF2-40B4-BE49-F238E27FC236}">
                <a16:creationId xmlns:a16="http://schemas.microsoft.com/office/drawing/2014/main" id="{C87C451D-17EF-FB4E-DBFF-46CA6853BBA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117B15E-79D5-AA06-5592-072DCAE58969}"/>
              </a:ext>
            </a:extLst>
          </p:cNvPr>
          <p:cNvSpPr>
            <a:spLocks noGrp="1"/>
          </p:cNvSpPr>
          <p:nvPr>
            <p:ph type="sldNum" sz="quarter" idx="12"/>
          </p:nvPr>
        </p:nvSpPr>
        <p:spPr/>
        <p:txBody>
          <a:bodyPr/>
          <a:lstStyle>
            <a:lvl1pPr>
              <a:defRPr/>
            </a:lvl1pPr>
          </a:lstStyle>
          <a:p>
            <a:pPr>
              <a:defRPr/>
            </a:pPr>
            <a:fld id="{4501D61B-2E0E-46D1-A3E0-1F90EA5F6F8E}" type="slidenum">
              <a:rPr lang="fr-FR"/>
              <a:pPr>
                <a:defRPr/>
              </a:pPr>
              <a:t>‹#›</a:t>
            </a:fld>
            <a:endParaRPr lang="fr-FR"/>
          </a:p>
        </p:txBody>
      </p:sp>
    </p:spTree>
    <p:extLst>
      <p:ext uri="{BB962C8B-B14F-4D97-AF65-F5344CB8AC3E}">
        <p14:creationId xmlns:p14="http://schemas.microsoft.com/office/powerpoint/2010/main" val="1101227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23D6CD-A71D-7046-9BD5-48E31001C560}"/>
              </a:ext>
            </a:extLst>
          </p:cNvPr>
          <p:cNvSpPr>
            <a:spLocks noGrp="1"/>
          </p:cNvSpPr>
          <p:nvPr>
            <p:ph type="title"/>
          </p:nvPr>
        </p:nvSpPr>
        <p:spPr>
          <a:xfrm>
            <a:off x="838200" y="363442"/>
            <a:ext cx="10515600" cy="1325563"/>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233C58AF-ABAF-1D91-4469-3A81E7346BEB}"/>
              </a:ext>
            </a:extLst>
          </p:cNvPr>
          <p:cNvSpPr>
            <a:spLocks noGrp="1"/>
          </p:cNvSpPr>
          <p:nvPr>
            <p:ph type="dt" sz="half" idx="2"/>
          </p:nvPr>
        </p:nvSpPr>
        <p:spPr>
          <a:xfrm>
            <a:off x="5760862" y="6356349"/>
            <a:ext cx="2743200" cy="365125"/>
          </a:xfrm>
          <a:prstGeom prst="rect">
            <a:avLst/>
          </a:prstGeom>
        </p:spPr>
        <p:txBody>
          <a:bodyPr vert="horz" lIns="91440" tIns="45720" rIns="91440" bIns="45720" rtlCol="0" anchor="ctr"/>
          <a:lstStyle>
            <a:lvl1pPr algn="l">
              <a:defRPr sz="1200">
                <a:solidFill>
                  <a:schemeClr val="bg1"/>
                </a:solidFill>
              </a:defRPr>
            </a:lvl1pPr>
          </a:lstStyle>
          <a:p>
            <a:fld id="{E209A157-33F7-492C-BEEF-2DB4A206C05E}" type="datetime1">
              <a:rPr lang="fr-FR" smtClean="0"/>
              <a:t>04/12/2025</a:t>
            </a:fld>
            <a:endParaRPr lang="fr-FR"/>
          </a:p>
        </p:txBody>
      </p:sp>
      <p:sp>
        <p:nvSpPr>
          <p:cNvPr id="6" name="Espace réservé du numéro de diapositive 5">
            <a:extLst>
              <a:ext uri="{FF2B5EF4-FFF2-40B4-BE49-F238E27FC236}">
                <a16:creationId xmlns:a16="http://schemas.microsoft.com/office/drawing/2014/main" id="{4C5D5228-B063-C157-2918-D70F63E57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3C055C7-267D-4E0A-AA68-8BEE03D6543B}" type="slidenum">
              <a:rPr lang="fr-FR" smtClean="0"/>
              <a:pPr/>
              <a:t>‹#›</a:t>
            </a:fld>
            <a:endParaRPr lang="fr-FR"/>
          </a:p>
        </p:txBody>
      </p:sp>
      <p:sp>
        <p:nvSpPr>
          <p:cNvPr id="13" name="Espace réservé du texte 12">
            <a:extLst>
              <a:ext uri="{FF2B5EF4-FFF2-40B4-BE49-F238E27FC236}">
                <a16:creationId xmlns:a16="http://schemas.microsoft.com/office/drawing/2014/main" id="{2DC9D715-FA36-6FD3-C07C-228CDFC011E7}"/>
              </a:ext>
            </a:extLst>
          </p:cNvPr>
          <p:cNvSpPr>
            <a:spLocks noGrp="1"/>
          </p:cNvSpPr>
          <p:nvPr>
            <p:ph type="body" idx="1"/>
          </p:nvPr>
        </p:nvSpPr>
        <p:spPr>
          <a:xfrm>
            <a:off x="838200" y="1770596"/>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393266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5" r:id="rId3"/>
    <p:sldLayoutId id="2147483662" r:id="rId4"/>
    <p:sldLayoutId id="2147483663" r:id="rId5"/>
    <p:sldLayoutId id="2147483664" r:id="rId6"/>
  </p:sldLayoutIdLst>
  <p:hf hdr="0" ftr="0"/>
  <p:txStyles>
    <p:titleStyle>
      <a:lvl1pPr algn="l" defTabSz="914400" rtl="0" eaLnBrk="1" latinLnBrk="0" hangingPunct="1">
        <a:lnSpc>
          <a:spcPct val="90000"/>
        </a:lnSpc>
        <a:spcBef>
          <a:spcPct val="0"/>
        </a:spcBef>
        <a:buNone/>
        <a:defRPr sz="4400" b="1" kern="1200">
          <a:solidFill>
            <a:schemeClr val="accent6"/>
          </a:solidFill>
          <a:latin typeface="Livvic"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2615-2FA0-26E8-7CFD-5923404AE8C9}"/>
              </a:ext>
            </a:extLst>
          </p:cNvPr>
          <p:cNvSpPr>
            <a:spLocks noGrp="1"/>
          </p:cNvSpPr>
          <p:nvPr>
            <p:ph type="title"/>
          </p:nvPr>
        </p:nvSpPr>
        <p:spPr>
          <a:xfrm>
            <a:off x="364210" y="2628177"/>
            <a:ext cx="10989590" cy="1325563"/>
          </a:xfrm>
        </p:spPr>
        <p:txBody>
          <a:bodyPr>
            <a:normAutofit/>
          </a:bodyPr>
          <a:lstStyle/>
          <a:p>
            <a:pPr algn="ctr"/>
            <a:r>
              <a:rPr lang="fr-FR" sz="4000"/>
              <a:t>Les fonctions des sols dans l’aménagement du territoire</a:t>
            </a:r>
          </a:p>
        </p:txBody>
      </p:sp>
      <p:sp>
        <p:nvSpPr>
          <p:cNvPr id="3" name="Espace réservé du texte 2">
            <a:extLst>
              <a:ext uri="{FF2B5EF4-FFF2-40B4-BE49-F238E27FC236}">
                <a16:creationId xmlns:a16="http://schemas.microsoft.com/office/drawing/2014/main" id="{979DF163-EF25-7D3A-2DCE-234F6F9564E3}"/>
              </a:ext>
            </a:extLst>
          </p:cNvPr>
          <p:cNvSpPr>
            <a:spLocks noGrp="1"/>
          </p:cNvSpPr>
          <p:nvPr>
            <p:ph type="body" sz="quarter" idx="12"/>
          </p:nvPr>
        </p:nvSpPr>
        <p:spPr/>
        <p:txBody>
          <a:bodyPr/>
          <a:lstStyle/>
          <a:p>
            <a:pPr algn="ctr"/>
            <a:r>
              <a:rPr lang="fr-FR"/>
              <a:t>De l’espace régional à l’échelle projet</a:t>
            </a:r>
          </a:p>
        </p:txBody>
      </p:sp>
      <p:sp>
        <p:nvSpPr>
          <p:cNvPr id="4" name="Espace réservé de la date 3">
            <a:extLst>
              <a:ext uri="{FF2B5EF4-FFF2-40B4-BE49-F238E27FC236}">
                <a16:creationId xmlns:a16="http://schemas.microsoft.com/office/drawing/2014/main" id="{2F51E670-F269-F7EC-8EBD-19BE7AC88713}"/>
              </a:ext>
            </a:extLst>
          </p:cNvPr>
          <p:cNvSpPr>
            <a:spLocks noGrp="1"/>
          </p:cNvSpPr>
          <p:nvPr>
            <p:ph type="dt" sz="half" idx="10"/>
          </p:nvPr>
        </p:nvSpPr>
        <p:spPr/>
        <p:txBody>
          <a:bodyPr/>
          <a:lstStyle/>
          <a:p>
            <a:fld id="{763655D5-8F43-489B-909C-22A7351E33B3}" type="datetime1">
              <a:rPr lang="fr-FR" smtClean="0"/>
              <a:t>04/12/2025</a:t>
            </a:fld>
            <a:endParaRPr lang="fr-FR"/>
          </a:p>
        </p:txBody>
      </p:sp>
      <p:sp>
        <p:nvSpPr>
          <p:cNvPr id="5" name="Espace réservé du numéro de diapositive 4">
            <a:extLst>
              <a:ext uri="{FF2B5EF4-FFF2-40B4-BE49-F238E27FC236}">
                <a16:creationId xmlns:a16="http://schemas.microsoft.com/office/drawing/2014/main" id="{FB673FF2-EC58-DB30-7B06-1E693BFE71B4}"/>
              </a:ext>
            </a:extLst>
          </p:cNvPr>
          <p:cNvSpPr>
            <a:spLocks noGrp="1"/>
          </p:cNvSpPr>
          <p:nvPr>
            <p:ph type="sldNum" sz="quarter" idx="11"/>
          </p:nvPr>
        </p:nvSpPr>
        <p:spPr/>
        <p:txBody>
          <a:bodyPr/>
          <a:lstStyle/>
          <a:p>
            <a:fld id="{03C055C7-267D-4E0A-AA68-8BEE03D6543B}" type="slidenum">
              <a:rPr lang="fr-FR" smtClean="0"/>
              <a:pPr/>
              <a:t>1</a:t>
            </a:fld>
            <a:endParaRPr lang="fr-FR"/>
          </a:p>
        </p:txBody>
      </p:sp>
      <p:sp>
        <p:nvSpPr>
          <p:cNvPr id="6" name="Espace réservé du texte 2">
            <a:extLst>
              <a:ext uri="{FF2B5EF4-FFF2-40B4-BE49-F238E27FC236}">
                <a16:creationId xmlns:a16="http://schemas.microsoft.com/office/drawing/2014/main" id="{D0AB83A0-2CDE-4D85-B445-E72700E956E7}"/>
              </a:ext>
            </a:extLst>
          </p:cNvPr>
          <p:cNvSpPr txBox="1">
            <a:spLocks/>
          </p:cNvSpPr>
          <p:nvPr/>
        </p:nvSpPr>
        <p:spPr>
          <a:xfrm>
            <a:off x="838200" y="5389561"/>
            <a:ext cx="10515600" cy="11493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5"/>
                </a:solidFill>
                <a:latin typeface="Livvic" pitchFamily="2"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a:t>Cécile GRAND (ADEME) – Florence BAPTIST (SOLTIS)</a:t>
            </a:r>
          </a:p>
        </p:txBody>
      </p:sp>
      <p:pic>
        <p:nvPicPr>
          <p:cNvPr id="7" name="drawing">
            <a:extLst>
              <a:ext uri="{FF2B5EF4-FFF2-40B4-BE49-F238E27FC236}">
                <a16:creationId xmlns:a16="http://schemas.microsoft.com/office/drawing/2014/main" id="{C5AFA965-ABD4-69A0-688F-C444A8224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452" y="6050914"/>
            <a:ext cx="1261745" cy="670560"/>
          </a:xfrm>
          <a:prstGeom prst="rect">
            <a:avLst/>
          </a:prstGeom>
        </p:spPr>
      </p:pic>
      <p:pic>
        <p:nvPicPr>
          <p:cNvPr id="1026" name="Picture 2" descr="Accueil - Agence de la transition écologique">
            <a:extLst>
              <a:ext uri="{FF2B5EF4-FFF2-40B4-BE49-F238E27FC236}">
                <a16:creationId xmlns:a16="http://schemas.microsoft.com/office/drawing/2014/main" id="{A3AF8BDD-0283-6551-BFC7-924066D56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070" y="5708650"/>
            <a:ext cx="975063" cy="114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8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03812A4-28CC-0D91-8FAF-05372805535C}"/>
              </a:ext>
            </a:extLst>
          </p:cNvPr>
          <p:cNvSpPr>
            <a:spLocks noGrp="1"/>
          </p:cNvSpPr>
          <p:nvPr>
            <p:ph type="dt" sz="half" idx="10"/>
          </p:nvPr>
        </p:nvSpPr>
        <p:spPr/>
        <p:txBody>
          <a:bodyPr/>
          <a:lstStyle/>
          <a:p>
            <a:fld id="{F87A2FEF-0E90-4A69-BCC6-5AC7F3417F6D}" type="datetime1">
              <a:rPr lang="fr-FR" smtClean="0"/>
              <a:t>04/12/2025</a:t>
            </a:fld>
            <a:endParaRPr lang="fr-FR"/>
          </a:p>
        </p:txBody>
      </p:sp>
      <p:sp>
        <p:nvSpPr>
          <p:cNvPr id="3" name="Espace réservé du numéro de diapositive 2">
            <a:extLst>
              <a:ext uri="{FF2B5EF4-FFF2-40B4-BE49-F238E27FC236}">
                <a16:creationId xmlns:a16="http://schemas.microsoft.com/office/drawing/2014/main" id="{5882E94D-6D98-2941-1428-51741CD9A471}"/>
              </a:ext>
            </a:extLst>
          </p:cNvPr>
          <p:cNvSpPr>
            <a:spLocks noGrp="1"/>
          </p:cNvSpPr>
          <p:nvPr>
            <p:ph type="sldNum" sz="quarter" idx="11"/>
          </p:nvPr>
        </p:nvSpPr>
        <p:spPr/>
        <p:txBody>
          <a:bodyPr/>
          <a:lstStyle/>
          <a:p>
            <a:fld id="{03C055C7-267D-4E0A-AA68-8BEE03D6543B}" type="slidenum">
              <a:rPr lang="fr-FR" smtClean="0"/>
              <a:pPr/>
              <a:t>10</a:t>
            </a:fld>
            <a:endParaRPr lang="fr-FR"/>
          </a:p>
        </p:txBody>
      </p:sp>
      <p:sp>
        <p:nvSpPr>
          <p:cNvPr id="4" name="Titre 3">
            <a:extLst>
              <a:ext uri="{FF2B5EF4-FFF2-40B4-BE49-F238E27FC236}">
                <a16:creationId xmlns:a16="http://schemas.microsoft.com/office/drawing/2014/main" id="{8B6E6330-B737-96CA-978B-3E7D2B43E272}"/>
              </a:ext>
            </a:extLst>
          </p:cNvPr>
          <p:cNvSpPr>
            <a:spLocks noGrp="1"/>
          </p:cNvSpPr>
          <p:nvPr>
            <p:ph type="title"/>
          </p:nvPr>
        </p:nvSpPr>
        <p:spPr/>
        <p:txBody>
          <a:bodyPr/>
          <a:lstStyle/>
          <a:p>
            <a:r>
              <a:rPr lang="fr-FR"/>
              <a:t>Merci de votre attention !</a:t>
            </a:r>
          </a:p>
        </p:txBody>
      </p:sp>
      <p:sp>
        <p:nvSpPr>
          <p:cNvPr id="5" name="Espace réservé du texte 4">
            <a:extLst>
              <a:ext uri="{FF2B5EF4-FFF2-40B4-BE49-F238E27FC236}">
                <a16:creationId xmlns:a16="http://schemas.microsoft.com/office/drawing/2014/main" id="{688B9852-1E1F-41F6-1CE4-0B00C4DAEB4E}"/>
              </a:ext>
            </a:extLst>
          </p:cNvPr>
          <p:cNvSpPr>
            <a:spLocks noGrp="1"/>
          </p:cNvSpPr>
          <p:nvPr>
            <p:ph type="body" sz="quarter" idx="12"/>
          </p:nvPr>
        </p:nvSpPr>
        <p:spPr/>
        <p:txBody>
          <a:bodyPr>
            <a:normAutofit fontScale="62500" lnSpcReduction="20000"/>
          </a:bodyPr>
          <a:lstStyle/>
          <a:p>
            <a:r>
              <a:rPr lang="fr-FR"/>
              <a:t>Nous contacter :</a:t>
            </a:r>
          </a:p>
          <a:p>
            <a:r>
              <a:rPr lang="fr-FR" err="1"/>
              <a:t>cecile.grand@ademe.fr</a:t>
            </a:r>
            <a:endParaRPr lang="fr-FR"/>
          </a:p>
          <a:p>
            <a:r>
              <a:rPr lang="fr-FR" err="1"/>
              <a:t>fbaptist@soltis-environnement.com</a:t>
            </a:r>
            <a:r>
              <a:rPr lang="fr-FR"/>
              <a:t> </a:t>
            </a:r>
          </a:p>
        </p:txBody>
      </p:sp>
      <p:pic>
        <p:nvPicPr>
          <p:cNvPr id="6" name="drawing">
            <a:extLst>
              <a:ext uri="{FF2B5EF4-FFF2-40B4-BE49-F238E27FC236}">
                <a16:creationId xmlns:a16="http://schemas.microsoft.com/office/drawing/2014/main" id="{A6545F1D-949C-34F8-8B50-B9DA19145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864" y="6077674"/>
            <a:ext cx="1261745" cy="670560"/>
          </a:xfrm>
          <a:prstGeom prst="rect">
            <a:avLst/>
          </a:prstGeom>
        </p:spPr>
      </p:pic>
      <p:pic>
        <p:nvPicPr>
          <p:cNvPr id="7" name="Picture 2" descr="Accueil - Agence de la transition écologique">
            <a:extLst>
              <a:ext uri="{FF2B5EF4-FFF2-40B4-BE49-F238E27FC236}">
                <a16:creationId xmlns:a16="http://schemas.microsoft.com/office/drawing/2014/main" id="{9BC8DB14-475E-AD7D-2B78-5E365B78B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937" y="5720030"/>
            <a:ext cx="975063" cy="114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8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10FB-6588-8C10-E633-35A657C207C4}"/>
            </a:ext>
          </a:extLst>
        </p:cNvPr>
        <p:cNvGrpSpPr/>
        <p:nvPr/>
      </p:nvGrpSpPr>
      <p:grpSpPr>
        <a:xfrm>
          <a:off x="0" y="0"/>
          <a:ext cx="0" cy="0"/>
          <a:chOff x="0" y="0"/>
          <a:chExt cx="0" cy="0"/>
        </a:xfrm>
      </p:grpSpPr>
      <p:pic>
        <p:nvPicPr>
          <p:cNvPr id="16" name="Image 15">
            <a:extLst>
              <a:ext uri="{FF2B5EF4-FFF2-40B4-BE49-F238E27FC236}">
                <a16:creationId xmlns:a16="http://schemas.microsoft.com/office/drawing/2014/main" id="{7B05C7D5-1356-4354-013A-94A3C665C1C5}"/>
              </a:ext>
            </a:extLst>
          </p:cNvPr>
          <p:cNvPicPr>
            <a:picLocks noChangeAspect="1"/>
          </p:cNvPicPr>
          <p:nvPr/>
        </p:nvPicPr>
        <p:blipFill>
          <a:blip r:embed="rId3"/>
          <a:stretch>
            <a:fillRect/>
          </a:stretch>
        </p:blipFill>
        <p:spPr>
          <a:xfrm>
            <a:off x="3868005" y="1442548"/>
            <a:ext cx="1801132" cy="2512308"/>
          </a:xfrm>
          <a:prstGeom prst="rect">
            <a:avLst/>
          </a:prstGeom>
          <a:ln>
            <a:solidFill>
              <a:schemeClr val="tx1"/>
            </a:solidFill>
          </a:ln>
          <a:effectLst>
            <a:outerShdw blurRad="50800" dist="38100" dir="8100000" algn="tr" rotWithShape="0">
              <a:prstClr val="black">
                <a:alpha val="40000"/>
              </a:prstClr>
            </a:outerShdw>
          </a:effectLst>
        </p:spPr>
      </p:pic>
      <p:sp>
        <p:nvSpPr>
          <p:cNvPr id="3" name="Espace réservé du numéro de diapositive 2">
            <a:extLst>
              <a:ext uri="{FF2B5EF4-FFF2-40B4-BE49-F238E27FC236}">
                <a16:creationId xmlns:a16="http://schemas.microsoft.com/office/drawing/2014/main" id="{F0C609CE-76E9-E87B-3CEB-9B001B501E32}"/>
              </a:ext>
            </a:extLst>
          </p:cNvPr>
          <p:cNvSpPr>
            <a:spLocks noGrp="1"/>
          </p:cNvSpPr>
          <p:nvPr>
            <p:ph type="sldNum" sz="quarter" idx="11"/>
          </p:nvPr>
        </p:nvSpPr>
        <p:spPr/>
        <p:txBody>
          <a:bodyPr/>
          <a:lstStyle/>
          <a:p>
            <a:fld id="{07C99ADF-20A6-40EF-AAB9-F326D6E12C60}" type="slidenum">
              <a:rPr lang="fr-FR" smtClean="0"/>
              <a:t>2</a:t>
            </a:fld>
            <a:endParaRPr lang="fr-FR"/>
          </a:p>
        </p:txBody>
      </p:sp>
      <p:sp>
        <p:nvSpPr>
          <p:cNvPr id="8" name="Titre 7">
            <a:extLst>
              <a:ext uri="{FF2B5EF4-FFF2-40B4-BE49-F238E27FC236}">
                <a16:creationId xmlns:a16="http://schemas.microsoft.com/office/drawing/2014/main" id="{62DD8745-A775-A1CB-DFD0-3D4DE2CF59E4}"/>
              </a:ext>
            </a:extLst>
          </p:cNvPr>
          <p:cNvSpPr>
            <a:spLocks noGrp="1"/>
          </p:cNvSpPr>
          <p:nvPr>
            <p:ph type="title" idx="4294967295"/>
          </p:nvPr>
        </p:nvSpPr>
        <p:spPr>
          <a:xfrm>
            <a:off x="0" y="178279"/>
            <a:ext cx="11526838" cy="649288"/>
          </a:xfrm>
        </p:spPr>
        <p:txBody>
          <a:bodyPr>
            <a:normAutofit fontScale="90000"/>
          </a:bodyPr>
          <a:lstStyle/>
          <a:p>
            <a:r>
              <a:rPr lang="fr-FR" sz="4000"/>
              <a:t>Comprendre, tester, agir : structurer l’intégration des sols</a:t>
            </a:r>
            <a:endParaRPr lang="en-US" sz="4000"/>
          </a:p>
        </p:txBody>
      </p:sp>
      <p:pic>
        <p:nvPicPr>
          <p:cNvPr id="7" name="Image 6">
            <a:extLst>
              <a:ext uri="{FF2B5EF4-FFF2-40B4-BE49-F238E27FC236}">
                <a16:creationId xmlns:a16="http://schemas.microsoft.com/office/drawing/2014/main" id="{C0E02F93-8EDB-A139-B9EC-7836B5F93592}"/>
              </a:ext>
            </a:extLst>
          </p:cNvPr>
          <p:cNvPicPr>
            <a:picLocks noChangeAspect="1"/>
          </p:cNvPicPr>
          <p:nvPr/>
        </p:nvPicPr>
        <p:blipFill>
          <a:blip r:embed="rId4"/>
          <a:stretch>
            <a:fillRect/>
          </a:stretch>
        </p:blipFill>
        <p:spPr>
          <a:xfrm>
            <a:off x="365009" y="1204858"/>
            <a:ext cx="1847909" cy="2583484"/>
          </a:xfrm>
          <a:prstGeom prst="rect">
            <a:avLst/>
          </a:prstGeom>
          <a:ln>
            <a:solidFill>
              <a:schemeClr val="tx1"/>
            </a:solidFill>
          </a:ln>
          <a:effectLst>
            <a:outerShdw blurRad="50800" dist="38100" dir="8100000" algn="tr" rotWithShape="0">
              <a:prstClr val="black">
                <a:alpha val="40000"/>
              </a:prstClr>
            </a:outerShdw>
          </a:effectLst>
        </p:spPr>
      </p:pic>
      <p:pic>
        <p:nvPicPr>
          <p:cNvPr id="13" name="Image 12">
            <a:extLst>
              <a:ext uri="{FF2B5EF4-FFF2-40B4-BE49-F238E27FC236}">
                <a16:creationId xmlns:a16="http://schemas.microsoft.com/office/drawing/2014/main" id="{759F8D42-BF76-79A7-FDE7-C725941A26AF}"/>
              </a:ext>
            </a:extLst>
          </p:cNvPr>
          <p:cNvPicPr>
            <a:picLocks noChangeAspect="1"/>
          </p:cNvPicPr>
          <p:nvPr/>
        </p:nvPicPr>
        <p:blipFill>
          <a:blip r:embed="rId5"/>
          <a:stretch>
            <a:fillRect/>
          </a:stretch>
        </p:blipFill>
        <p:spPr>
          <a:xfrm>
            <a:off x="2559270" y="2978622"/>
            <a:ext cx="2209301" cy="1619439"/>
          </a:xfrm>
          <a:prstGeom prst="rect">
            <a:avLst/>
          </a:prstGeom>
          <a:ln>
            <a:solidFill>
              <a:schemeClr val="tx1"/>
            </a:solidFill>
          </a:ln>
          <a:effectLst>
            <a:outerShdw blurRad="50800" dist="38100" dir="8100000" algn="tr" rotWithShape="0">
              <a:prstClr val="black">
                <a:alpha val="40000"/>
              </a:prstClr>
            </a:outerShdw>
          </a:effectLst>
        </p:spPr>
      </p:pic>
      <p:pic>
        <p:nvPicPr>
          <p:cNvPr id="5" name="Image 4">
            <a:extLst>
              <a:ext uri="{FF2B5EF4-FFF2-40B4-BE49-F238E27FC236}">
                <a16:creationId xmlns:a16="http://schemas.microsoft.com/office/drawing/2014/main" id="{0F893991-2D4D-6EB1-F290-DD443BDA1600}"/>
              </a:ext>
            </a:extLst>
          </p:cNvPr>
          <p:cNvPicPr>
            <a:picLocks noChangeAspect="1"/>
          </p:cNvPicPr>
          <p:nvPr/>
        </p:nvPicPr>
        <p:blipFill>
          <a:blip r:embed="rId6"/>
          <a:stretch>
            <a:fillRect/>
          </a:stretch>
        </p:blipFill>
        <p:spPr>
          <a:xfrm>
            <a:off x="825579" y="4764575"/>
            <a:ext cx="3596640" cy="743948"/>
          </a:xfrm>
          <a:prstGeom prst="rect">
            <a:avLst/>
          </a:prstGeom>
          <a:ln>
            <a:solidFill>
              <a:schemeClr val="tx1"/>
            </a:solidFill>
          </a:ln>
          <a:effectLst>
            <a:outerShdw blurRad="50800" dist="38100" dir="8100000" algn="tr" rotWithShape="0">
              <a:prstClr val="black">
                <a:alpha val="40000"/>
              </a:prstClr>
            </a:outerShdw>
          </a:effectLst>
        </p:spPr>
      </p:pic>
      <p:sp>
        <p:nvSpPr>
          <p:cNvPr id="17" name="ZoneTexte 16">
            <a:extLst>
              <a:ext uri="{FF2B5EF4-FFF2-40B4-BE49-F238E27FC236}">
                <a16:creationId xmlns:a16="http://schemas.microsoft.com/office/drawing/2014/main" id="{E4476792-CB04-7558-32F4-41558F8AE7D3}"/>
              </a:ext>
            </a:extLst>
          </p:cNvPr>
          <p:cNvSpPr txBox="1"/>
          <p:nvPr/>
        </p:nvSpPr>
        <p:spPr>
          <a:xfrm>
            <a:off x="6371689" y="1446407"/>
            <a:ext cx="5710177" cy="3970318"/>
          </a:xfrm>
          <a:prstGeom prst="rect">
            <a:avLst/>
          </a:prstGeom>
          <a:noFill/>
        </p:spPr>
        <p:txBody>
          <a:bodyPr wrap="square" rtlCol="0">
            <a:spAutoFit/>
          </a:bodyPr>
          <a:lstStyle/>
          <a:p>
            <a:r>
              <a:rPr lang="fr-FR" b="1">
                <a:sym typeface="Symbol" panose="05050102010706020507" pitchFamily="18" charset="2"/>
              </a:rPr>
              <a:t> </a:t>
            </a:r>
            <a:r>
              <a:rPr lang="fr-FR"/>
              <a:t>Plusieurs projets financés et constitution d’une </a:t>
            </a:r>
            <a:r>
              <a:rPr lang="fr-FR" b="1">
                <a:solidFill>
                  <a:schemeClr val="tx2"/>
                </a:solidFill>
              </a:rPr>
              <a:t>communauté scientifique et techniques</a:t>
            </a:r>
          </a:p>
          <a:p>
            <a:pPr marL="285750" indent="-285750">
              <a:buFont typeface="Wingdings" panose="05000000000000000000" pitchFamily="2" charset="2"/>
              <a:buChar char="§"/>
            </a:pPr>
            <a:endParaRPr lang="fr-FR"/>
          </a:p>
          <a:p>
            <a:r>
              <a:rPr lang="fr-FR" b="1">
                <a:sym typeface="Symbol" panose="05050102010706020507" pitchFamily="18" charset="2"/>
              </a:rPr>
              <a:t> </a:t>
            </a:r>
            <a:r>
              <a:rPr lang="fr-FR" b="1">
                <a:solidFill>
                  <a:schemeClr val="tx2"/>
                </a:solidFill>
              </a:rPr>
              <a:t>Approches croisées </a:t>
            </a:r>
            <a:r>
              <a:rPr lang="fr-FR"/>
              <a:t>: pédologie, écologie, urbanisme, agronomie...</a:t>
            </a:r>
          </a:p>
          <a:p>
            <a:pPr marL="285750" indent="-285750">
              <a:buFont typeface="Wingdings" panose="05000000000000000000" pitchFamily="2" charset="2"/>
              <a:buChar char="§"/>
            </a:pPr>
            <a:endParaRPr lang="fr-FR"/>
          </a:p>
          <a:p>
            <a:r>
              <a:rPr lang="fr-FR" b="1">
                <a:sym typeface="Symbol" panose="05050102010706020507" pitchFamily="18" charset="2"/>
              </a:rPr>
              <a:t> </a:t>
            </a:r>
            <a:r>
              <a:rPr lang="fr-FR"/>
              <a:t>Exploration de méthodes et d’outils </a:t>
            </a:r>
            <a:r>
              <a:rPr lang="fr-FR" b="1">
                <a:solidFill>
                  <a:schemeClr val="tx2"/>
                </a:solidFill>
              </a:rPr>
              <a:t>à différentes échelles</a:t>
            </a:r>
          </a:p>
          <a:p>
            <a:pPr marL="285750" indent="-285750">
              <a:buFont typeface="Wingdings" panose="05000000000000000000" pitchFamily="2" charset="2"/>
              <a:buChar char="§"/>
            </a:pPr>
            <a:endParaRPr lang="fr-FR"/>
          </a:p>
          <a:p>
            <a:pPr marL="285750" indent="-285750">
              <a:buFont typeface="Symbol" panose="05050102010706020507" pitchFamily="18" charset="2"/>
              <a:buChar char="®"/>
            </a:pPr>
            <a:r>
              <a:rPr lang="fr-FR"/>
              <a:t>Identification de l’approche </a:t>
            </a:r>
            <a:r>
              <a:rPr lang="fr-FR" b="1">
                <a:solidFill>
                  <a:schemeClr val="tx2"/>
                </a:solidFill>
              </a:rPr>
              <a:t>la plus adaptée  </a:t>
            </a:r>
            <a:r>
              <a:rPr lang="fr-FR"/>
              <a:t>(libre de droit, valorisation des données du GIS SOL)</a:t>
            </a:r>
          </a:p>
          <a:p>
            <a:endParaRPr lang="fr-FR"/>
          </a:p>
          <a:p>
            <a:r>
              <a:rPr lang="fr-FR" b="1">
                <a:sym typeface="Symbol" panose="05050102010706020507" pitchFamily="18" charset="2"/>
              </a:rPr>
              <a:t> </a:t>
            </a:r>
            <a:r>
              <a:rPr lang="fr-FR"/>
              <a:t>Mise en lumière </a:t>
            </a:r>
            <a:r>
              <a:rPr lang="fr-FR" b="1">
                <a:solidFill>
                  <a:schemeClr val="tx2"/>
                </a:solidFill>
              </a:rPr>
              <a:t>des limites et verrous </a:t>
            </a:r>
            <a:r>
              <a:rPr lang="fr-FR"/>
              <a:t>encore à lever pour une </a:t>
            </a:r>
            <a:r>
              <a:rPr lang="fr-FR" b="1">
                <a:solidFill>
                  <a:schemeClr val="tx2"/>
                </a:solidFill>
              </a:rPr>
              <a:t>intégration opérationnelle</a:t>
            </a:r>
          </a:p>
        </p:txBody>
      </p:sp>
    </p:spTree>
    <p:extLst>
      <p:ext uri="{BB962C8B-B14F-4D97-AF65-F5344CB8AC3E}">
        <p14:creationId xmlns:p14="http://schemas.microsoft.com/office/powerpoint/2010/main" val="302308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EBD9C-DA46-87AB-BC14-4578910A7FEB}"/>
            </a:ext>
          </a:extLst>
        </p:cNvPr>
        <p:cNvGrpSpPr/>
        <p:nvPr/>
      </p:nvGrpSpPr>
      <p:grpSpPr>
        <a:xfrm>
          <a:off x="0" y="0"/>
          <a:ext cx="0" cy="0"/>
          <a:chOff x="0" y="0"/>
          <a:chExt cx="0" cy="0"/>
        </a:xfrm>
      </p:grpSpPr>
      <p:sp>
        <p:nvSpPr>
          <p:cNvPr id="3" name="Espace réservé du numéro de diapositive 4">
            <a:extLst>
              <a:ext uri="{FF2B5EF4-FFF2-40B4-BE49-F238E27FC236}">
                <a16:creationId xmlns:a16="http://schemas.microsoft.com/office/drawing/2014/main" id="{6476DBD3-2ABC-0673-49BE-6D9713C1FB00}"/>
              </a:ext>
            </a:extLst>
          </p:cNvPr>
          <p:cNvSpPr>
            <a:spLocks noGrp="1"/>
          </p:cNvSpPr>
          <p:nvPr>
            <p:ph type="sldNum" sz="quarter" idx="11"/>
          </p:nvPr>
        </p:nvSpPr>
        <p:spPr/>
        <p:txBody>
          <a:bodyPr/>
          <a:lstStyle/>
          <a:p>
            <a:fld id="{07C99ADF-20A6-40EF-AAB9-F326D6E12C60}" type="slidenum">
              <a:rPr lang="fr-FR" smtClean="0"/>
              <a:t>3</a:t>
            </a:fld>
            <a:endParaRPr lang="fr-FR"/>
          </a:p>
        </p:txBody>
      </p:sp>
      <p:sp>
        <p:nvSpPr>
          <p:cNvPr id="18" name="ZoneTexte 17">
            <a:extLst>
              <a:ext uri="{FF2B5EF4-FFF2-40B4-BE49-F238E27FC236}">
                <a16:creationId xmlns:a16="http://schemas.microsoft.com/office/drawing/2014/main" id="{D2CE11BB-FFC1-3B76-B025-721FA7DDD048}"/>
              </a:ext>
            </a:extLst>
          </p:cNvPr>
          <p:cNvSpPr txBox="1"/>
          <p:nvPr/>
        </p:nvSpPr>
        <p:spPr>
          <a:xfrm>
            <a:off x="4596907" y="1036242"/>
            <a:ext cx="6560950" cy="5355312"/>
          </a:xfrm>
          <a:prstGeom prst="rect">
            <a:avLst/>
          </a:prstGeom>
          <a:noFill/>
        </p:spPr>
        <p:txBody>
          <a:bodyPr wrap="square" rtlCol="0">
            <a:spAutoFit/>
          </a:bodyPr>
          <a:lstStyle/>
          <a:p>
            <a:pPr marL="285750" indent="-285750">
              <a:buFont typeface="Symbol" panose="05050102010706020507" pitchFamily="18" charset="2"/>
              <a:buChar char="®"/>
            </a:pPr>
            <a:r>
              <a:rPr lang="fr-FR"/>
              <a:t>Guide financé par l’ADEME, porté par Soltis Environnement  impliquant de nombreux acteurs (Cerema, BRGM, Collectivité Européenne d’Alsace, Sol Paysage, </a:t>
            </a:r>
            <a:r>
              <a:rPr lang="fr-FR" err="1"/>
              <a:t>Eodd</a:t>
            </a:r>
            <a:r>
              <a:rPr lang="fr-FR"/>
              <a:t> etc.)</a:t>
            </a:r>
          </a:p>
          <a:p>
            <a:pPr marL="285750" indent="-285750">
              <a:buFont typeface="Symbol" panose="05050102010706020507" pitchFamily="18" charset="2"/>
              <a:buChar char="®"/>
            </a:pPr>
            <a:endParaRPr lang="fr-FR" b="1">
              <a:solidFill>
                <a:schemeClr val="tx2"/>
              </a:solidFill>
            </a:endParaRPr>
          </a:p>
          <a:p>
            <a:pPr marL="285750" indent="-285750">
              <a:buFont typeface="Symbol" panose="05050102010706020507" pitchFamily="18" charset="2"/>
              <a:buChar char="®"/>
            </a:pPr>
            <a:r>
              <a:rPr lang="fr-FR"/>
              <a:t>Guide s’adressant </a:t>
            </a:r>
            <a:r>
              <a:rPr lang="fr-FR" b="1">
                <a:solidFill>
                  <a:schemeClr val="tx2"/>
                </a:solidFill>
              </a:rPr>
              <a:t>aux collectivités, bureaux d’études et acteurs de l’aménagement</a:t>
            </a:r>
          </a:p>
          <a:p>
            <a:endParaRPr lang="fr-FR" b="1">
              <a:solidFill>
                <a:schemeClr val="tx2"/>
              </a:solidFill>
            </a:endParaRPr>
          </a:p>
          <a:p>
            <a:pPr marL="285750" indent="-285750">
              <a:buFont typeface="Symbol" panose="05050102010706020507" pitchFamily="18" charset="2"/>
              <a:buChar char="®"/>
            </a:pPr>
            <a:r>
              <a:rPr lang="fr-FR"/>
              <a:t>Entretiens réalisés avec </a:t>
            </a:r>
            <a:r>
              <a:rPr lang="fr-FR" b="1">
                <a:solidFill>
                  <a:schemeClr val="tx2"/>
                </a:solidFill>
              </a:rPr>
              <a:t>9 collectivités </a:t>
            </a:r>
            <a:r>
              <a:rPr lang="fr-FR"/>
              <a:t>(parmi elles, 3 ont participé à l’Expérimentation ZAN)</a:t>
            </a:r>
          </a:p>
          <a:p>
            <a:pPr marL="285750" indent="-285750">
              <a:buFont typeface="Symbol" panose="05050102010706020507" pitchFamily="18" charset="2"/>
              <a:buChar char="®"/>
            </a:pPr>
            <a:endParaRPr lang="fr-FR" b="1">
              <a:solidFill>
                <a:schemeClr val="tx2"/>
              </a:solidFill>
            </a:endParaRPr>
          </a:p>
          <a:p>
            <a:pPr marL="285750" indent="-285750">
              <a:buFont typeface="Symbol" panose="05050102010706020507" pitchFamily="18" charset="2"/>
              <a:buChar char="®"/>
            </a:pPr>
            <a:r>
              <a:rPr lang="fr-FR">
                <a:sym typeface="Symbol" panose="05050102010706020507" pitchFamily="18" charset="2"/>
              </a:rPr>
              <a:t>Guide basé sur l’utilisation de la méthode </a:t>
            </a:r>
            <a:r>
              <a:rPr lang="fr-FR" b="1">
                <a:solidFill>
                  <a:schemeClr val="tx2"/>
                </a:solidFill>
                <a:sym typeface="Symbol" panose="05050102010706020507" pitchFamily="18" charset="2"/>
              </a:rPr>
              <a:t>MUSE </a:t>
            </a:r>
            <a:r>
              <a:rPr lang="fr-FR">
                <a:sym typeface="Symbol" panose="05050102010706020507" pitchFamily="18" charset="2"/>
              </a:rPr>
              <a:t>(Cerema)</a:t>
            </a:r>
          </a:p>
          <a:p>
            <a:endParaRPr lang="fr-FR">
              <a:sym typeface="Symbol" panose="05050102010706020507" pitchFamily="18" charset="2"/>
            </a:endParaRPr>
          </a:p>
          <a:p>
            <a:r>
              <a:rPr lang="fr-FR" b="1">
                <a:sym typeface="Symbol" panose="05050102010706020507" pitchFamily="18" charset="2"/>
              </a:rPr>
              <a:t> </a:t>
            </a:r>
            <a:r>
              <a:rPr lang="fr-FR"/>
              <a:t>Présentation des enjeux et outils mobilisables aux </a:t>
            </a:r>
            <a:r>
              <a:rPr lang="fr-FR" b="1">
                <a:solidFill>
                  <a:schemeClr val="tx2"/>
                </a:solidFill>
              </a:rPr>
              <a:t>différentes échelles</a:t>
            </a:r>
          </a:p>
          <a:p>
            <a:pPr marL="285750" indent="-285750">
              <a:buFont typeface="Symbol" panose="05050102010706020507" pitchFamily="18" charset="2"/>
              <a:buChar char="®"/>
            </a:pPr>
            <a:endParaRPr lang="fr-FR" b="1">
              <a:solidFill>
                <a:schemeClr val="tx2"/>
              </a:solidFill>
            </a:endParaRPr>
          </a:p>
          <a:p>
            <a:pPr marL="285750" indent="-285750">
              <a:buFont typeface="Symbol" panose="05050102010706020507" pitchFamily="18" charset="2"/>
              <a:buChar char="®"/>
            </a:pPr>
            <a:r>
              <a:rPr lang="fr-FR"/>
              <a:t>Publication : </a:t>
            </a:r>
            <a:r>
              <a:rPr lang="fr-FR" b="1">
                <a:solidFill>
                  <a:schemeClr val="tx2"/>
                </a:solidFill>
              </a:rPr>
              <a:t>1</a:t>
            </a:r>
            <a:r>
              <a:rPr lang="fr-FR" b="1" baseline="30000">
                <a:solidFill>
                  <a:schemeClr val="tx2"/>
                </a:solidFill>
              </a:rPr>
              <a:t>er</a:t>
            </a:r>
            <a:r>
              <a:rPr lang="fr-FR" b="1">
                <a:solidFill>
                  <a:schemeClr val="tx2"/>
                </a:solidFill>
              </a:rPr>
              <a:t> semestre 2026</a:t>
            </a:r>
          </a:p>
          <a:p>
            <a:pPr marL="285750" indent="-285750">
              <a:buFont typeface="Symbol" panose="05050102010706020507" pitchFamily="18" charset="2"/>
              <a:buChar char="®"/>
            </a:pPr>
            <a:endParaRPr lang="fr-FR" b="1">
              <a:solidFill>
                <a:schemeClr val="tx2"/>
              </a:solidFill>
            </a:endParaRPr>
          </a:p>
          <a:p>
            <a:pPr marL="285750" indent="-285750">
              <a:buFont typeface="Wingdings" panose="05000000000000000000" pitchFamily="2" charset="2"/>
              <a:buChar char="§"/>
            </a:pPr>
            <a:endParaRPr lang="fr-FR"/>
          </a:p>
          <a:p>
            <a:endParaRPr lang="fr-FR" b="1">
              <a:solidFill>
                <a:schemeClr val="tx2"/>
              </a:solidFill>
            </a:endParaRPr>
          </a:p>
        </p:txBody>
      </p:sp>
      <p:pic>
        <p:nvPicPr>
          <p:cNvPr id="4" name="Image 3">
            <a:extLst>
              <a:ext uri="{FF2B5EF4-FFF2-40B4-BE49-F238E27FC236}">
                <a16:creationId xmlns:a16="http://schemas.microsoft.com/office/drawing/2014/main" id="{FAC81F0B-4C09-0FFC-EA7F-CF1F88A9676F}"/>
              </a:ext>
            </a:extLst>
          </p:cNvPr>
          <p:cNvPicPr>
            <a:picLocks noChangeAspect="1"/>
          </p:cNvPicPr>
          <p:nvPr/>
        </p:nvPicPr>
        <p:blipFill>
          <a:blip r:embed="rId3"/>
          <a:stretch>
            <a:fillRect/>
          </a:stretch>
        </p:blipFill>
        <p:spPr>
          <a:xfrm>
            <a:off x="697776" y="1036242"/>
            <a:ext cx="3112224" cy="4398696"/>
          </a:xfrm>
          <a:prstGeom prst="rect">
            <a:avLst/>
          </a:prstGeom>
          <a:ln>
            <a:solidFill>
              <a:schemeClr val="tx1"/>
            </a:solidFill>
          </a:ln>
        </p:spPr>
      </p:pic>
      <p:sp>
        <p:nvSpPr>
          <p:cNvPr id="5" name="Titre 7">
            <a:extLst>
              <a:ext uri="{FF2B5EF4-FFF2-40B4-BE49-F238E27FC236}">
                <a16:creationId xmlns:a16="http://schemas.microsoft.com/office/drawing/2014/main" id="{E2B5465F-3096-2EAF-F9F8-11AB1FCF00BA}"/>
              </a:ext>
            </a:extLst>
          </p:cNvPr>
          <p:cNvSpPr txBox="1">
            <a:spLocks/>
          </p:cNvSpPr>
          <p:nvPr/>
        </p:nvSpPr>
        <p:spPr>
          <a:xfrm>
            <a:off x="0" y="178279"/>
            <a:ext cx="12192000" cy="703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accent6"/>
                </a:solidFill>
                <a:latin typeface="Livvic" pitchFamily="2" charset="0"/>
                <a:ea typeface="+mj-ea"/>
                <a:cs typeface="+mj-cs"/>
              </a:defRPr>
            </a:lvl1pPr>
          </a:lstStyle>
          <a:p>
            <a:r>
              <a:rPr lang="fr-FR" sz="2800"/>
              <a:t>Un outil structurant pour accompagner les acteurs de la planification</a:t>
            </a:r>
            <a:endParaRPr lang="en-US" sz="2800"/>
          </a:p>
        </p:txBody>
      </p:sp>
      <p:pic>
        <p:nvPicPr>
          <p:cNvPr id="5122" name="Picture 2" descr="Bureau d'études Sol Paysage | Nature En Ville">
            <a:extLst>
              <a:ext uri="{FF2B5EF4-FFF2-40B4-BE49-F238E27FC236}">
                <a16:creationId xmlns:a16="http://schemas.microsoft.com/office/drawing/2014/main" id="{01FFACE9-5636-9FCE-0C48-9057519425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81" r="29339"/>
          <a:stretch>
            <a:fillRect/>
          </a:stretch>
        </p:blipFill>
        <p:spPr bwMode="auto">
          <a:xfrm>
            <a:off x="3285641" y="4463512"/>
            <a:ext cx="200129" cy="16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2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5FE49-5027-F3BD-03C0-BE58193F3A14}"/>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D667F95-5BDA-9A52-88F5-DAB909D51E5A}"/>
              </a:ext>
            </a:extLst>
          </p:cNvPr>
          <p:cNvSpPr>
            <a:spLocks noGrp="1"/>
          </p:cNvSpPr>
          <p:nvPr>
            <p:ph type="sldNum" sz="quarter" idx="11"/>
          </p:nvPr>
        </p:nvSpPr>
        <p:spPr/>
        <p:txBody>
          <a:bodyPr/>
          <a:lstStyle/>
          <a:p>
            <a:fld id="{07C99ADF-20A6-40EF-AAB9-F326D6E12C60}" type="slidenum">
              <a:rPr lang="fr-FR" smtClean="0"/>
              <a:t>4</a:t>
            </a:fld>
            <a:endParaRPr lang="fr-FR"/>
          </a:p>
        </p:txBody>
      </p:sp>
      <p:sp>
        <p:nvSpPr>
          <p:cNvPr id="4" name="Titre 7">
            <a:extLst>
              <a:ext uri="{FF2B5EF4-FFF2-40B4-BE49-F238E27FC236}">
                <a16:creationId xmlns:a16="http://schemas.microsoft.com/office/drawing/2014/main" id="{B1B47456-4F16-AC51-7E02-0F9DA9BE597A}"/>
              </a:ext>
            </a:extLst>
          </p:cNvPr>
          <p:cNvSpPr txBox="1">
            <a:spLocks/>
          </p:cNvSpPr>
          <p:nvPr/>
        </p:nvSpPr>
        <p:spPr>
          <a:xfrm>
            <a:off x="0" y="178279"/>
            <a:ext cx="12192000" cy="703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accent6"/>
                </a:solidFill>
                <a:latin typeface="Livvic" pitchFamily="2" charset="0"/>
                <a:ea typeface="+mj-ea"/>
                <a:cs typeface="+mj-cs"/>
              </a:defRPr>
            </a:lvl1pPr>
          </a:lstStyle>
          <a:p>
            <a:r>
              <a:rPr lang="fr-FR" sz="2800"/>
              <a:t>Enjeux et méthodologie à différentes échelles </a:t>
            </a:r>
            <a:endParaRPr lang="en-US" sz="2800"/>
          </a:p>
        </p:txBody>
      </p:sp>
      <p:sp>
        <p:nvSpPr>
          <p:cNvPr id="27" name="Rectangle 26">
            <a:extLst>
              <a:ext uri="{FF2B5EF4-FFF2-40B4-BE49-F238E27FC236}">
                <a16:creationId xmlns:a16="http://schemas.microsoft.com/office/drawing/2014/main" id="{2520C466-3532-A334-A38E-8924EE9FE022}"/>
              </a:ext>
            </a:extLst>
          </p:cNvPr>
          <p:cNvSpPr/>
          <p:nvPr/>
        </p:nvSpPr>
        <p:spPr>
          <a:xfrm>
            <a:off x="9458357" y="4685864"/>
            <a:ext cx="2186940" cy="3200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descr="Une image contenant texte, capture d’écran, Graphique, graphisme&#10;&#10;Le contenu généré par l’IA peut être incorrect.">
            <a:extLst>
              <a:ext uri="{FF2B5EF4-FFF2-40B4-BE49-F238E27FC236}">
                <a16:creationId xmlns:a16="http://schemas.microsoft.com/office/drawing/2014/main" id="{86366E50-B97C-5EEF-7B6D-E3940CA55630}"/>
              </a:ext>
            </a:extLst>
          </p:cNvPr>
          <p:cNvPicPr>
            <a:picLocks noChangeAspect="1"/>
          </p:cNvPicPr>
          <p:nvPr/>
        </p:nvPicPr>
        <p:blipFill>
          <a:blip r:embed="rId3"/>
          <a:srcRect t="15430"/>
          <a:stretch>
            <a:fillRect/>
          </a:stretch>
        </p:blipFill>
        <p:spPr>
          <a:xfrm>
            <a:off x="-188564" y="920422"/>
            <a:ext cx="12192000" cy="4596411"/>
          </a:xfrm>
          <a:prstGeom prst="rect">
            <a:avLst/>
          </a:prstGeom>
        </p:spPr>
      </p:pic>
      <p:sp>
        <p:nvSpPr>
          <p:cNvPr id="30" name="ZoneTexte 29">
            <a:extLst>
              <a:ext uri="{FF2B5EF4-FFF2-40B4-BE49-F238E27FC236}">
                <a16:creationId xmlns:a16="http://schemas.microsoft.com/office/drawing/2014/main" id="{E167943C-3E3E-16A3-1D52-A592396CCA4F}"/>
              </a:ext>
            </a:extLst>
          </p:cNvPr>
          <p:cNvSpPr txBox="1"/>
          <p:nvPr/>
        </p:nvSpPr>
        <p:spPr>
          <a:xfrm>
            <a:off x="1145052" y="3395907"/>
            <a:ext cx="1603324" cy="338554"/>
          </a:xfrm>
          <a:prstGeom prst="rect">
            <a:avLst/>
          </a:prstGeom>
          <a:noFill/>
        </p:spPr>
        <p:txBody>
          <a:bodyPr wrap="square" rtlCol="0">
            <a:spAutoFit/>
          </a:bodyPr>
          <a:lstStyle/>
          <a:p>
            <a:r>
              <a:rPr lang="fr-FR" sz="1600" b="1"/>
              <a:t>Méthode MUSE</a:t>
            </a:r>
          </a:p>
        </p:txBody>
      </p:sp>
      <p:sp>
        <p:nvSpPr>
          <p:cNvPr id="31" name="ZoneTexte 30">
            <a:extLst>
              <a:ext uri="{FF2B5EF4-FFF2-40B4-BE49-F238E27FC236}">
                <a16:creationId xmlns:a16="http://schemas.microsoft.com/office/drawing/2014/main" id="{73279996-EF1C-85F5-E8CD-E456484C54CC}"/>
              </a:ext>
            </a:extLst>
          </p:cNvPr>
          <p:cNvSpPr txBox="1"/>
          <p:nvPr/>
        </p:nvSpPr>
        <p:spPr>
          <a:xfrm>
            <a:off x="5083146" y="3262560"/>
            <a:ext cx="2413418" cy="338554"/>
          </a:xfrm>
          <a:prstGeom prst="rect">
            <a:avLst/>
          </a:prstGeom>
          <a:noFill/>
        </p:spPr>
        <p:txBody>
          <a:bodyPr wrap="square" rtlCol="0">
            <a:spAutoFit/>
          </a:bodyPr>
          <a:lstStyle/>
          <a:p>
            <a:r>
              <a:rPr lang="fr-FR" sz="1600" b="1"/>
              <a:t>Méthode MUSE adaptée</a:t>
            </a:r>
          </a:p>
        </p:txBody>
      </p:sp>
      <p:sp>
        <p:nvSpPr>
          <p:cNvPr id="32" name="ZoneTexte 31">
            <a:extLst>
              <a:ext uri="{FF2B5EF4-FFF2-40B4-BE49-F238E27FC236}">
                <a16:creationId xmlns:a16="http://schemas.microsoft.com/office/drawing/2014/main" id="{2428B578-D40A-424B-FF4A-7E333E081A6B}"/>
              </a:ext>
            </a:extLst>
          </p:cNvPr>
          <p:cNvSpPr txBox="1"/>
          <p:nvPr/>
        </p:nvSpPr>
        <p:spPr>
          <a:xfrm>
            <a:off x="9103804" y="3262560"/>
            <a:ext cx="2413418" cy="338554"/>
          </a:xfrm>
          <a:prstGeom prst="rect">
            <a:avLst/>
          </a:prstGeom>
          <a:noFill/>
        </p:spPr>
        <p:txBody>
          <a:bodyPr wrap="square" rtlCol="0">
            <a:spAutoFit/>
          </a:bodyPr>
          <a:lstStyle/>
          <a:p>
            <a:r>
              <a:rPr lang="fr-FR" sz="1600" b="1"/>
              <a:t>Méthode MUSE adaptée</a:t>
            </a:r>
          </a:p>
        </p:txBody>
      </p:sp>
      <p:sp>
        <p:nvSpPr>
          <p:cNvPr id="33" name="Rectangle 32">
            <a:extLst>
              <a:ext uri="{FF2B5EF4-FFF2-40B4-BE49-F238E27FC236}">
                <a16:creationId xmlns:a16="http://schemas.microsoft.com/office/drawing/2014/main" id="{DCC43CCB-2491-0A95-46AF-EF6340ED4802}"/>
              </a:ext>
            </a:extLst>
          </p:cNvPr>
          <p:cNvSpPr/>
          <p:nvPr/>
        </p:nvSpPr>
        <p:spPr>
          <a:xfrm>
            <a:off x="9182745" y="4903486"/>
            <a:ext cx="2704455" cy="4649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855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B5AC-9679-1481-C6E3-7686F80A499E}"/>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7F259DB-AE8F-EE2C-B000-F4B617246C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82" t="19819" r="6761" b="14724"/>
          <a:stretch/>
        </p:blipFill>
        <p:spPr bwMode="auto">
          <a:xfrm>
            <a:off x="441171" y="2821884"/>
            <a:ext cx="2562868" cy="1233078"/>
          </a:xfrm>
          <a:prstGeom prst="rect">
            <a:avLst/>
          </a:prstGeom>
          <a:noFill/>
          <a:ln>
            <a:noFill/>
          </a:ln>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id="{1AEEA3DC-9B1C-842B-6D7D-7BC523857310}"/>
              </a:ext>
            </a:extLst>
          </p:cNvPr>
          <p:cNvSpPr txBox="1"/>
          <p:nvPr/>
        </p:nvSpPr>
        <p:spPr>
          <a:xfrm>
            <a:off x="441171" y="1691558"/>
            <a:ext cx="6094140" cy="369332"/>
          </a:xfrm>
          <a:prstGeom prst="rect">
            <a:avLst/>
          </a:prstGeom>
          <a:noFill/>
        </p:spPr>
        <p:txBody>
          <a:bodyPr wrap="square">
            <a:spAutoFit/>
          </a:bodyPr>
          <a:lstStyle/>
          <a:p>
            <a:pPr algn="just">
              <a:spcAft>
                <a:spcPts val="600"/>
              </a:spcAft>
              <a:tabLst>
                <a:tab pos="5490845" algn="l"/>
              </a:tabLst>
            </a:pPr>
            <a:r>
              <a:rPr lang="fr-FR" b="1">
                <a:solidFill>
                  <a:schemeClr val="tx2"/>
                </a:solidFill>
                <a:latin typeface="Marianne Light"/>
                <a:ea typeface="Marianne Light"/>
                <a:cs typeface="Times New Roman" panose="02020603050405020304" pitchFamily="18" charset="0"/>
              </a:rPr>
              <a:t>ÉCHELLE DE L’ESPACE REGIONAL</a:t>
            </a:r>
            <a:endParaRPr lang="fr-FR" sz="1800">
              <a:solidFill>
                <a:schemeClr val="tx2"/>
              </a:solidFill>
              <a:effectLst/>
              <a:latin typeface="Marianne Light"/>
              <a:ea typeface="Marianne Light"/>
              <a:cs typeface="Times New Roman" panose="02020603050405020304" pitchFamily="18" charset="0"/>
            </a:endParaRPr>
          </a:p>
        </p:txBody>
      </p:sp>
      <p:sp>
        <p:nvSpPr>
          <p:cNvPr id="7" name="ZoneTexte 6">
            <a:extLst>
              <a:ext uri="{FF2B5EF4-FFF2-40B4-BE49-F238E27FC236}">
                <a16:creationId xmlns:a16="http://schemas.microsoft.com/office/drawing/2014/main" id="{BADF7C47-5F91-0B1A-14B3-2BBEC62231AA}"/>
              </a:ext>
            </a:extLst>
          </p:cNvPr>
          <p:cNvSpPr txBox="1"/>
          <p:nvPr/>
        </p:nvSpPr>
        <p:spPr>
          <a:xfrm>
            <a:off x="3380334" y="2417729"/>
            <a:ext cx="8734565" cy="2585323"/>
          </a:xfrm>
          <a:prstGeom prst="rect">
            <a:avLst/>
          </a:prstGeom>
          <a:noFill/>
        </p:spPr>
        <p:txBody>
          <a:bodyPr wrap="square">
            <a:spAutoFit/>
          </a:bodyPr>
          <a:lstStyle/>
          <a:p>
            <a:pPr marL="285750" indent="-285750">
              <a:buFont typeface="Symbol" panose="05050102010706020507" pitchFamily="18" charset="2"/>
              <a:buChar char="®"/>
            </a:pPr>
            <a:r>
              <a:rPr lang="fr-FR" b="1">
                <a:solidFill>
                  <a:schemeClr val="tx2"/>
                </a:solidFill>
              </a:rPr>
              <a:t>Sensibiliser </a:t>
            </a:r>
            <a:r>
              <a:rPr lang="fr-FR"/>
              <a:t>les parties prenantes à la conservation des sols</a:t>
            </a:r>
          </a:p>
          <a:p>
            <a:pPr marL="285750" indent="-285750">
              <a:buFont typeface="Symbol" panose="05050102010706020507" pitchFamily="18" charset="2"/>
              <a:buChar char="®"/>
            </a:pPr>
            <a:endParaRPr lang="fr-FR" b="1">
              <a:sym typeface="Symbol" panose="05050102010706020507" pitchFamily="18" charset="2"/>
            </a:endParaRPr>
          </a:p>
          <a:p>
            <a:pPr marL="285750" indent="-285750">
              <a:buFont typeface="Symbol" panose="05050102010706020507" pitchFamily="18" charset="2"/>
              <a:buChar char="®"/>
            </a:pPr>
            <a:r>
              <a:rPr lang="fr-FR" b="1">
                <a:solidFill>
                  <a:schemeClr val="tx2"/>
                </a:solidFill>
              </a:rPr>
              <a:t>Cartographier les fonctions </a:t>
            </a:r>
            <a:r>
              <a:rPr lang="fr-FR"/>
              <a:t>et la </a:t>
            </a:r>
            <a:r>
              <a:rPr lang="fr-FR" b="1">
                <a:solidFill>
                  <a:schemeClr val="tx2"/>
                </a:solidFill>
              </a:rPr>
              <a:t>multifonctionnalité des sols </a:t>
            </a:r>
            <a:r>
              <a:rPr lang="fr-FR"/>
              <a:t>en cohérence avec les objectifs stratégiques du territoire ainsi que ses ressources et ses richesses (enjeux eau et biodiversité par ex.)</a:t>
            </a:r>
          </a:p>
          <a:p>
            <a:pPr marL="285750" indent="-285750">
              <a:buFont typeface="Symbol" panose="05050102010706020507" pitchFamily="18" charset="2"/>
              <a:buChar char="®"/>
            </a:pPr>
            <a:endParaRPr lang="fr-FR"/>
          </a:p>
          <a:p>
            <a:pPr marL="285750" indent="-285750">
              <a:buFont typeface="Symbol" panose="05050102010706020507" pitchFamily="18" charset="2"/>
              <a:buChar char="®"/>
            </a:pPr>
            <a:r>
              <a:rPr lang="fr-FR"/>
              <a:t>Evaluer </a:t>
            </a:r>
            <a:r>
              <a:rPr lang="fr-FR" b="1">
                <a:solidFill>
                  <a:schemeClr val="tx2"/>
                </a:solidFill>
              </a:rPr>
              <a:t>l’incidence de l’artificialisation </a:t>
            </a:r>
            <a:r>
              <a:rPr lang="fr-FR"/>
              <a:t>sur les fonctions des sols</a:t>
            </a:r>
          </a:p>
          <a:p>
            <a:endParaRPr lang="fr-FR"/>
          </a:p>
          <a:p>
            <a:pPr marL="285750" indent="-285750">
              <a:buFont typeface="Symbol" panose="05050102010706020507" pitchFamily="18" charset="2"/>
              <a:buChar char="®"/>
            </a:pPr>
            <a:r>
              <a:rPr lang="fr-FR"/>
              <a:t>Fournir </a:t>
            </a:r>
            <a:r>
              <a:rPr lang="fr-FR" b="1">
                <a:solidFill>
                  <a:schemeClr val="tx2"/>
                </a:solidFill>
              </a:rPr>
              <a:t>des données de base </a:t>
            </a:r>
            <a:r>
              <a:rPr lang="fr-FR"/>
              <a:t>pour la territorialisation des objectifs.</a:t>
            </a:r>
          </a:p>
        </p:txBody>
      </p:sp>
      <p:sp>
        <p:nvSpPr>
          <p:cNvPr id="4" name="Espace réservé du numéro de diapositive 4">
            <a:extLst>
              <a:ext uri="{FF2B5EF4-FFF2-40B4-BE49-F238E27FC236}">
                <a16:creationId xmlns:a16="http://schemas.microsoft.com/office/drawing/2014/main" id="{3552E0D3-199B-29E7-FD23-CFE12C05E9DC}"/>
              </a:ext>
            </a:extLst>
          </p:cNvPr>
          <p:cNvSpPr>
            <a:spLocks noGrp="1"/>
          </p:cNvSpPr>
          <p:nvPr>
            <p:ph type="sldNum" sz="quarter" idx="11"/>
          </p:nvPr>
        </p:nvSpPr>
        <p:spPr/>
        <p:txBody>
          <a:bodyPr/>
          <a:lstStyle/>
          <a:p>
            <a:fld id="{07C99ADF-20A6-40EF-AAB9-F326D6E12C60}" type="slidenum">
              <a:rPr lang="fr-FR" smtClean="0"/>
              <a:t>5</a:t>
            </a:fld>
            <a:endParaRPr lang="fr-FR"/>
          </a:p>
        </p:txBody>
      </p:sp>
      <p:sp>
        <p:nvSpPr>
          <p:cNvPr id="9" name="Titre 7">
            <a:extLst>
              <a:ext uri="{FF2B5EF4-FFF2-40B4-BE49-F238E27FC236}">
                <a16:creationId xmlns:a16="http://schemas.microsoft.com/office/drawing/2014/main" id="{09BE1D6D-D6BE-5FC0-C1AB-C0205C55719C}"/>
              </a:ext>
            </a:extLst>
          </p:cNvPr>
          <p:cNvSpPr txBox="1">
            <a:spLocks/>
          </p:cNvSpPr>
          <p:nvPr/>
        </p:nvSpPr>
        <p:spPr>
          <a:xfrm>
            <a:off x="0" y="178279"/>
            <a:ext cx="12192000" cy="703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accent6"/>
                </a:solidFill>
                <a:latin typeface="Livvic" pitchFamily="2" charset="0"/>
                <a:ea typeface="+mj-ea"/>
                <a:cs typeface="+mj-cs"/>
              </a:defRPr>
            </a:lvl1pPr>
          </a:lstStyle>
          <a:p>
            <a:r>
              <a:rPr lang="fr-FR" sz="2800"/>
              <a:t>Enjeux et méthodologie à différentes échelles </a:t>
            </a:r>
            <a:endParaRPr lang="en-US" sz="2800"/>
          </a:p>
        </p:txBody>
      </p:sp>
    </p:spTree>
    <p:extLst>
      <p:ext uri="{BB962C8B-B14F-4D97-AF65-F5344CB8AC3E}">
        <p14:creationId xmlns:p14="http://schemas.microsoft.com/office/powerpoint/2010/main" val="213770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E1DB327-DF05-DF4B-1D89-782B09360A82}"/>
              </a:ext>
            </a:extLst>
          </p:cNvPr>
          <p:cNvSpPr>
            <a:spLocks noGrp="1"/>
          </p:cNvSpPr>
          <p:nvPr>
            <p:ph type="sldNum" sz="quarter" idx="11"/>
          </p:nvPr>
        </p:nvSpPr>
        <p:spPr/>
        <p:txBody>
          <a:bodyPr/>
          <a:lstStyle/>
          <a:p>
            <a:fld id="{07C99ADF-20A6-40EF-AAB9-F326D6E12C60}" type="slidenum">
              <a:rPr lang="fr-FR" smtClean="0"/>
              <a:t>6</a:t>
            </a:fld>
            <a:endParaRPr lang="fr-FR"/>
          </a:p>
        </p:txBody>
      </p:sp>
      <p:sp>
        <p:nvSpPr>
          <p:cNvPr id="10" name="ZoneTexte 9">
            <a:extLst>
              <a:ext uri="{FF2B5EF4-FFF2-40B4-BE49-F238E27FC236}">
                <a16:creationId xmlns:a16="http://schemas.microsoft.com/office/drawing/2014/main" id="{3E253EF6-393F-19B9-489D-2F928DF7CA82}"/>
              </a:ext>
            </a:extLst>
          </p:cNvPr>
          <p:cNvSpPr txBox="1"/>
          <p:nvPr/>
        </p:nvSpPr>
        <p:spPr>
          <a:xfrm>
            <a:off x="559631" y="1510551"/>
            <a:ext cx="6094140" cy="369332"/>
          </a:xfrm>
          <a:prstGeom prst="rect">
            <a:avLst/>
          </a:prstGeom>
          <a:noFill/>
        </p:spPr>
        <p:txBody>
          <a:bodyPr wrap="square">
            <a:spAutoFit/>
          </a:bodyPr>
          <a:lstStyle/>
          <a:p>
            <a:pPr algn="just">
              <a:spcAft>
                <a:spcPts val="600"/>
              </a:spcAft>
              <a:tabLst>
                <a:tab pos="5490845" algn="l"/>
              </a:tabLst>
            </a:pPr>
            <a:r>
              <a:rPr lang="fr-FR" sz="1800" b="1">
                <a:solidFill>
                  <a:schemeClr val="tx2"/>
                </a:solidFill>
                <a:effectLst/>
                <a:latin typeface="Marianne Light"/>
                <a:ea typeface="Marianne Light"/>
                <a:cs typeface="Times New Roman" panose="02020603050405020304" pitchFamily="18" charset="0"/>
              </a:rPr>
              <a:t>ÉCHELLE PRÉ-OPÉRATIONNELLE</a:t>
            </a:r>
            <a:endParaRPr lang="fr-FR" sz="1800">
              <a:solidFill>
                <a:schemeClr val="tx2"/>
              </a:solidFill>
              <a:effectLst/>
              <a:latin typeface="Marianne Light"/>
              <a:ea typeface="Marianne Light"/>
              <a:cs typeface="Times New Roman" panose="02020603050405020304" pitchFamily="18" charset="0"/>
            </a:endParaRPr>
          </a:p>
        </p:txBody>
      </p:sp>
      <p:sp>
        <p:nvSpPr>
          <p:cNvPr id="11" name="ZoneTexte 10">
            <a:extLst>
              <a:ext uri="{FF2B5EF4-FFF2-40B4-BE49-F238E27FC236}">
                <a16:creationId xmlns:a16="http://schemas.microsoft.com/office/drawing/2014/main" id="{3562F080-2577-D144-736C-EBEA019350BE}"/>
              </a:ext>
            </a:extLst>
          </p:cNvPr>
          <p:cNvSpPr txBox="1"/>
          <p:nvPr/>
        </p:nvSpPr>
        <p:spPr>
          <a:xfrm>
            <a:off x="3457435" y="2094680"/>
            <a:ext cx="8734565" cy="3693319"/>
          </a:xfrm>
          <a:prstGeom prst="rect">
            <a:avLst/>
          </a:prstGeom>
          <a:noFill/>
        </p:spPr>
        <p:txBody>
          <a:bodyPr wrap="square">
            <a:spAutoFit/>
          </a:bodyPr>
          <a:lstStyle/>
          <a:p>
            <a:pPr marL="285750" indent="-285750">
              <a:buFont typeface="Symbol" panose="05050102010706020507" pitchFamily="18" charset="2"/>
              <a:buChar char="®"/>
            </a:pPr>
            <a:r>
              <a:rPr lang="fr-FR" b="1">
                <a:solidFill>
                  <a:schemeClr val="tx2"/>
                </a:solidFill>
              </a:rPr>
              <a:t>Sensibiliser </a:t>
            </a:r>
            <a:r>
              <a:rPr lang="fr-FR"/>
              <a:t>les parties prenantes à la conservation des sols</a:t>
            </a:r>
          </a:p>
          <a:p>
            <a:pPr marL="285750" indent="-285750">
              <a:buFont typeface="Symbol" panose="05050102010706020507" pitchFamily="18" charset="2"/>
              <a:buChar char="®"/>
            </a:pPr>
            <a:endParaRPr lang="fr-FR"/>
          </a:p>
          <a:p>
            <a:pPr marL="285750" indent="-285750">
              <a:buFont typeface="Symbol" panose="05050102010706020507" pitchFamily="18" charset="2"/>
              <a:buChar char="®"/>
            </a:pPr>
            <a:r>
              <a:rPr lang="fr-FR" b="1">
                <a:solidFill>
                  <a:schemeClr val="tx2"/>
                </a:solidFill>
              </a:rPr>
              <a:t>Fournir des données complémentaires</a:t>
            </a:r>
            <a:r>
              <a:rPr lang="fr-FR">
                <a:solidFill>
                  <a:schemeClr val="tx2"/>
                </a:solidFill>
              </a:rPr>
              <a:t> </a:t>
            </a:r>
            <a:r>
              <a:rPr lang="fr-FR"/>
              <a:t>pour éclairer et orienter la planification territoriale </a:t>
            </a:r>
          </a:p>
          <a:p>
            <a:pPr marL="285750" indent="-285750">
              <a:buFont typeface="Symbol" panose="05050102010706020507" pitchFamily="18" charset="2"/>
              <a:buChar char="®"/>
            </a:pPr>
            <a:endParaRPr lang="fr-FR" b="1">
              <a:sym typeface="Symbol" panose="05050102010706020507" pitchFamily="18" charset="2"/>
            </a:endParaRPr>
          </a:p>
          <a:p>
            <a:pPr marL="285750" indent="-285750">
              <a:buFont typeface="Symbol" panose="05050102010706020507" pitchFamily="18" charset="2"/>
              <a:buChar char="®"/>
            </a:pPr>
            <a:r>
              <a:rPr lang="fr-FR"/>
              <a:t>Croiser les données pédologiques (types de sol, fonctions et multifonctionnalité des sols) avec d’autres données environnementales, afin de répondre de manière cohérente</a:t>
            </a:r>
            <a:r>
              <a:rPr lang="fr-FR" b="1">
                <a:solidFill>
                  <a:schemeClr val="tx2"/>
                </a:solidFill>
              </a:rPr>
              <a:t> aux grands enjeux territoriaux </a:t>
            </a:r>
          </a:p>
          <a:p>
            <a:pPr marL="285750" indent="-285750">
              <a:buFont typeface="Symbol" panose="05050102010706020507" pitchFamily="18" charset="2"/>
              <a:buChar char="®"/>
            </a:pPr>
            <a:endParaRPr lang="fr-FR"/>
          </a:p>
          <a:p>
            <a:pPr marL="285750" indent="-285750">
              <a:buFont typeface="Symbol" panose="05050102010706020507" pitchFamily="18" charset="2"/>
              <a:buChar char="®"/>
            </a:pPr>
            <a:r>
              <a:rPr lang="fr-FR"/>
              <a:t>Apporter un support à l’harmonisation et à la précision dans </a:t>
            </a:r>
            <a:r>
              <a:rPr lang="fr-FR" b="1">
                <a:solidFill>
                  <a:schemeClr val="tx2"/>
                </a:solidFill>
              </a:rPr>
              <a:t>la territorialisation des objectifs de réduction de l’artificialisation et identification des zones de renaturation</a:t>
            </a:r>
          </a:p>
          <a:p>
            <a:pPr marL="285750" indent="-285750">
              <a:buFont typeface="Symbol" panose="05050102010706020507" pitchFamily="18" charset="2"/>
              <a:buChar char="®"/>
            </a:pPr>
            <a:endParaRPr lang="fr-FR"/>
          </a:p>
        </p:txBody>
      </p:sp>
      <p:pic>
        <p:nvPicPr>
          <p:cNvPr id="12" name="Image 11" descr="Une image contenant croquis, pixel, conception&#10;&#10;Le contenu généré par l’IA peut être incorrect.">
            <a:extLst>
              <a:ext uri="{FF2B5EF4-FFF2-40B4-BE49-F238E27FC236}">
                <a16:creationId xmlns:a16="http://schemas.microsoft.com/office/drawing/2014/main" id="{B882D039-4F93-CC55-BA32-5274BE9BF12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220" t="19834" r="4912" b="15436"/>
          <a:stretch/>
        </p:blipFill>
        <p:spPr bwMode="auto">
          <a:xfrm>
            <a:off x="436872" y="2769984"/>
            <a:ext cx="2530759" cy="1233078"/>
          </a:xfrm>
          <a:prstGeom prst="rect">
            <a:avLst/>
          </a:prstGeom>
          <a:noFill/>
          <a:ln>
            <a:noFill/>
          </a:ln>
          <a:extLst>
            <a:ext uri="{53640926-AAD7-44D8-BBD7-CCE9431645EC}">
              <a14:shadowObscured xmlns:a14="http://schemas.microsoft.com/office/drawing/2010/main"/>
            </a:ext>
          </a:extLst>
        </p:spPr>
      </p:pic>
      <p:sp>
        <p:nvSpPr>
          <p:cNvPr id="7" name="Titre 7">
            <a:extLst>
              <a:ext uri="{FF2B5EF4-FFF2-40B4-BE49-F238E27FC236}">
                <a16:creationId xmlns:a16="http://schemas.microsoft.com/office/drawing/2014/main" id="{CA957EB6-B951-0ADC-BC33-1EE0910473D7}"/>
              </a:ext>
            </a:extLst>
          </p:cNvPr>
          <p:cNvSpPr txBox="1">
            <a:spLocks/>
          </p:cNvSpPr>
          <p:nvPr/>
        </p:nvSpPr>
        <p:spPr>
          <a:xfrm>
            <a:off x="0" y="178279"/>
            <a:ext cx="12192000" cy="703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accent6"/>
                </a:solidFill>
                <a:latin typeface="Livvic" pitchFamily="2" charset="0"/>
                <a:ea typeface="+mj-ea"/>
                <a:cs typeface="+mj-cs"/>
              </a:defRPr>
            </a:lvl1pPr>
          </a:lstStyle>
          <a:p>
            <a:r>
              <a:rPr lang="fr-FR" sz="2800"/>
              <a:t>Enjeux et méthodologie à différentes échelles </a:t>
            </a:r>
            <a:endParaRPr lang="en-US" sz="2800"/>
          </a:p>
        </p:txBody>
      </p:sp>
    </p:spTree>
    <p:extLst>
      <p:ext uri="{BB962C8B-B14F-4D97-AF65-F5344CB8AC3E}">
        <p14:creationId xmlns:p14="http://schemas.microsoft.com/office/powerpoint/2010/main" val="333817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0EC4C-4704-011D-F3D7-266BE1113ABC}"/>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EB0968DA-6D92-7BB8-27CB-673EC8432D0D}"/>
              </a:ext>
            </a:extLst>
          </p:cNvPr>
          <p:cNvSpPr txBox="1"/>
          <p:nvPr/>
        </p:nvSpPr>
        <p:spPr>
          <a:xfrm>
            <a:off x="504233" y="1702069"/>
            <a:ext cx="6094140" cy="369332"/>
          </a:xfrm>
          <a:prstGeom prst="rect">
            <a:avLst/>
          </a:prstGeom>
          <a:noFill/>
        </p:spPr>
        <p:txBody>
          <a:bodyPr wrap="square">
            <a:spAutoFit/>
          </a:bodyPr>
          <a:lstStyle/>
          <a:p>
            <a:pPr algn="just">
              <a:spcAft>
                <a:spcPts val="600"/>
              </a:spcAft>
              <a:tabLst>
                <a:tab pos="5490845" algn="l"/>
              </a:tabLst>
            </a:pPr>
            <a:r>
              <a:rPr lang="fr-FR" sz="1800" b="1">
                <a:solidFill>
                  <a:schemeClr val="tx2"/>
                </a:solidFill>
                <a:effectLst/>
                <a:latin typeface="Marianne Light"/>
                <a:ea typeface="Marianne Light"/>
                <a:cs typeface="Times New Roman" panose="02020603050405020304" pitchFamily="18" charset="0"/>
              </a:rPr>
              <a:t>ÉCHELLE </a:t>
            </a:r>
            <a:r>
              <a:rPr lang="fr-FR" b="1">
                <a:solidFill>
                  <a:schemeClr val="tx2"/>
                </a:solidFill>
                <a:latin typeface="Marianne Light"/>
                <a:ea typeface="Marianne Light"/>
                <a:cs typeface="Times New Roman" panose="02020603050405020304" pitchFamily="18" charset="0"/>
              </a:rPr>
              <a:t>DU PROJET</a:t>
            </a:r>
            <a:endParaRPr lang="fr-FR" sz="1800">
              <a:solidFill>
                <a:schemeClr val="tx2"/>
              </a:solidFill>
              <a:effectLst/>
              <a:latin typeface="Marianne Light"/>
              <a:ea typeface="Marianne Light"/>
              <a:cs typeface="Times New Roman" panose="02020603050405020304" pitchFamily="18" charset="0"/>
            </a:endParaRPr>
          </a:p>
        </p:txBody>
      </p:sp>
      <p:sp>
        <p:nvSpPr>
          <p:cNvPr id="7" name="ZoneTexte 6">
            <a:extLst>
              <a:ext uri="{FF2B5EF4-FFF2-40B4-BE49-F238E27FC236}">
                <a16:creationId xmlns:a16="http://schemas.microsoft.com/office/drawing/2014/main" id="{868E9F0D-D601-36B6-8E68-FF7E8595011F}"/>
              </a:ext>
            </a:extLst>
          </p:cNvPr>
          <p:cNvSpPr txBox="1"/>
          <p:nvPr/>
        </p:nvSpPr>
        <p:spPr>
          <a:xfrm>
            <a:off x="3573177" y="2071401"/>
            <a:ext cx="8734565" cy="3139321"/>
          </a:xfrm>
          <a:prstGeom prst="rect">
            <a:avLst/>
          </a:prstGeom>
          <a:noFill/>
        </p:spPr>
        <p:txBody>
          <a:bodyPr wrap="square">
            <a:spAutoFit/>
          </a:bodyPr>
          <a:lstStyle/>
          <a:p>
            <a:pPr marL="285750" indent="-285750">
              <a:buFont typeface="Symbol" panose="05050102010706020507" pitchFamily="18" charset="2"/>
              <a:buChar char="®"/>
            </a:pPr>
            <a:r>
              <a:rPr lang="fr-FR" b="1">
                <a:solidFill>
                  <a:schemeClr val="tx2"/>
                </a:solidFill>
              </a:rPr>
              <a:t>Cartographier les fonctions et la multifonctionnalité des sols </a:t>
            </a:r>
            <a:r>
              <a:rPr lang="fr-FR"/>
              <a:t>à l’échelle du projet d’aménagement afin d’orienter sa </a:t>
            </a:r>
            <a:r>
              <a:rPr lang="fr-FR" b="1">
                <a:solidFill>
                  <a:schemeClr val="tx2"/>
                </a:solidFill>
              </a:rPr>
              <a:t>conception</a:t>
            </a:r>
          </a:p>
          <a:p>
            <a:pPr marL="285750" indent="-285750">
              <a:buFont typeface="Symbol" panose="05050102010706020507" pitchFamily="18" charset="2"/>
              <a:buChar char="®"/>
            </a:pPr>
            <a:endParaRPr lang="fr-FR"/>
          </a:p>
          <a:p>
            <a:pPr marL="285750" indent="-285750">
              <a:buFont typeface="Symbol" panose="05050102010706020507" pitchFamily="18" charset="2"/>
              <a:buChar char="®"/>
            </a:pPr>
            <a:r>
              <a:rPr lang="fr-FR"/>
              <a:t>Identifier les sols fonctionnels ou présentant une forte valeur écologique, agronomique ou patrimoniale, afin de les </a:t>
            </a:r>
            <a:r>
              <a:rPr lang="fr-FR" b="1">
                <a:solidFill>
                  <a:schemeClr val="tx2"/>
                </a:solidFill>
              </a:rPr>
              <a:t>préserver en priorité</a:t>
            </a:r>
          </a:p>
          <a:p>
            <a:pPr marL="285750" indent="-285750">
              <a:buFont typeface="Symbol" panose="05050102010706020507" pitchFamily="18" charset="2"/>
              <a:buChar char="®"/>
            </a:pPr>
            <a:endParaRPr lang="fr-FR"/>
          </a:p>
          <a:p>
            <a:pPr marL="285750" indent="-285750">
              <a:buFont typeface="Symbol" panose="05050102010706020507" pitchFamily="18" charset="2"/>
              <a:buChar char="®"/>
            </a:pPr>
            <a:r>
              <a:rPr lang="fr-FR"/>
              <a:t>Mettre en œuvre une </a:t>
            </a:r>
            <a:r>
              <a:rPr lang="fr-FR" b="1">
                <a:solidFill>
                  <a:schemeClr val="tx2"/>
                </a:solidFill>
              </a:rPr>
              <a:t>démarche de refonctionnalisation </a:t>
            </a:r>
            <a:r>
              <a:rPr lang="fr-FR"/>
              <a:t>des sols dégradés ou altérés, en lien avec les usages projetés et les objectifs de durabilité</a:t>
            </a:r>
          </a:p>
          <a:p>
            <a:endParaRPr lang="fr-FR"/>
          </a:p>
          <a:p>
            <a:pPr marL="285750" indent="-285750">
              <a:buFont typeface="Symbol" panose="05050102010706020507" pitchFamily="18" charset="2"/>
              <a:buChar char="®"/>
            </a:pPr>
            <a:r>
              <a:rPr lang="fr-FR"/>
              <a:t>Favoriser </a:t>
            </a:r>
            <a:r>
              <a:rPr lang="fr-FR" b="1">
                <a:solidFill>
                  <a:schemeClr val="tx2"/>
                </a:solidFill>
              </a:rPr>
              <a:t>la réutilisation des matériaux excavés</a:t>
            </a:r>
            <a:r>
              <a:rPr lang="fr-FR"/>
              <a:t>, sur site (</a:t>
            </a:r>
            <a:r>
              <a:rPr lang="fr-FR" i="1"/>
              <a:t>in situ</a:t>
            </a:r>
            <a:r>
              <a:rPr lang="fr-FR"/>
              <a:t>) ou à proximité (</a:t>
            </a:r>
            <a:r>
              <a:rPr lang="fr-FR" i="1"/>
              <a:t>ex situ</a:t>
            </a:r>
            <a:r>
              <a:rPr lang="fr-FR"/>
              <a:t>)</a:t>
            </a:r>
          </a:p>
        </p:txBody>
      </p:sp>
      <p:pic>
        <p:nvPicPr>
          <p:cNvPr id="3" name="Image 2">
            <a:extLst>
              <a:ext uri="{FF2B5EF4-FFF2-40B4-BE49-F238E27FC236}">
                <a16:creationId xmlns:a16="http://schemas.microsoft.com/office/drawing/2014/main" id="{859F3526-8874-661A-52F8-BC4A34BF8345}"/>
              </a:ext>
            </a:extLst>
          </p:cNvPr>
          <p:cNvPicPr>
            <a:picLocks noChangeAspect="1"/>
          </p:cNvPicPr>
          <p:nvPr/>
        </p:nvPicPr>
        <p:blipFill rotWithShape="1">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1796" t="22345" r="1640" b="16307"/>
          <a:stretch/>
        </p:blipFill>
        <p:spPr bwMode="auto">
          <a:xfrm>
            <a:off x="119143" y="2894066"/>
            <a:ext cx="3371239" cy="1569628"/>
          </a:xfrm>
          <a:prstGeom prst="rect">
            <a:avLst/>
          </a:prstGeom>
          <a:noFill/>
          <a:ln>
            <a:noFill/>
          </a:ln>
          <a:extLst>
            <a:ext uri="{53640926-AAD7-44D8-BBD7-CCE9431645EC}">
              <a14:shadowObscured xmlns:a14="http://schemas.microsoft.com/office/drawing/2010/main"/>
            </a:ext>
          </a:extLst>
        </p:spPr>
      </p:pic>
      <p:sp>
        <p:nvSpPr>
          <p:cNvPr id="4" name="Espace réservé du numéro de diapositive 4">
            <a:extLst>
              <a:ext uri="{FF2B5EF4-FFF2-40B4-BE49-F238E27FC236}">
                <a16:creationId xmlns:a16="http://schemas.microsoft.com/office/drawing/2014/main" id="{D3BF2A19-8486-69CD-241E-B51C3D7AB3D2}"/>
              </a:ext>
            </a:extLst>
          </p:cNvPr>
          <p:cNvSpPr>
            <a:spLocks noGrp="1"/>
          </p:cNvSpPr>
          <p:nvPr>
            <p:ph type="sldNum" sz="quarter" idx="11"/>
          </p:nvPr>
        </p:nvSpPr>
        <p:spPr/>
        <p:txBody>
          <a:bodyPr/>
          <a:lstStyle/>
          <a:p>
            <a:fld id="{07C99ADF-20A6-40EF-AAB9-F326D6E12C60}" type="slidenum">
              <a:rPr lang="fr-FR" smtClean="0"/>
              <a:t>7</a:t>
            </a:fld>
            <a:endParaRPr lang="fr-FR"/>
          </a:p>
        </p:txBody>
      </p:sp>
      <p:sp>
        <p:nvSpPr>
          <p:cNvPr id="9" name="Titre 7">
            <a:extLst>
              <a:ext uri="{FF2B5EF4-FFF2-40B4-BE49-F238E27FC236}">
                <a16:creationId xmlns:a16="http://schemas.microsoft.com/office/drawing/2014/main" id="{BCB963C8-F77D-B74B-5C01-51CCFE01D5D9}"/>
              </a:ext>
            </a:extLst>
          </p:cNvPr>
          <p:cNvSpPr txBox="1">
            <a:spLocks/>
          </p:cNvSpPr>
          <p:nvPr/>
        </p:nvSpPr>
        <p:spPr>
          <a:xfrm>
            <a:off x="0" y="178279"/>
            <a:ext cx="12192000" cy="703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accent6"/>
                </a:solidFill>
                <a:latin typeface="Livvic" pitchFamily="2" charset="0"/>
                <a:ea typeface="+mj-ea"/>
                <a:cs typeface="+mj-cs"/>
              </a:defRPr>
            </a:lvl1pPr>
          </a:lstStyle>
          <a:p>
            <a:r>
              <a:rPr lang="fr-FR" sz="2800"/>
              <a:t>Enjeux et méthodologie à différentes échelles </a:t>
            </a:r>
            <a:endParaRPr lang="en-US" sz="2800"/>
          </a:p>
        </p:txBody>
      </p:sp>
    </p:spTree>
    <p:extLst>
      <p:ext uri="{BB962C8B-B14F-4D97-AF65-F5344CB8AC3E}">
        <p14:creationId xmlns:p14="http://schemas.microsoft.com/office/powerpoint/2010/main" val="78328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DA353-800F-5313-F8CF-77F64D5BF44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7B8E80DF-C427-2ACD-8B1B-D987A30DC089}"/>
              </a:ext>
            </a:extLst>
          </p:cNvPr>
          <p:cNvPicPr>
            <a:picLocks noChangeAspect="1"/>
          </p:cNvPicPr>
          <p:nvPr/>
        </p:nvPicPr>
        <p:blipFill>
          <a:blip r:embed="rId3"/>
          <a:srcRect l="33935" r="34665" b="95405"/>
          <a:stretch>
            <a:fillRect/>
          </a:stretch>
        </p:blipFill>
        <p:spPr>
          <a:xfrm>
            <a:off x="4902738" y="960804"/>
            <a:ext cx="3044757" cy="315127"/>
          </a:xfrm>
          <a:prstGeom prst="rect">
            <a:avLst/>
          </a:prstGeom>
        </p:spPr>
      </p:pic>
      <p:pic>
        <p:nvPicPr>
          <p:cNvPr id="5" name="Image 4">
            <a:extLst>
              <a:ext uri="{FF2B5EF4-FFF2-40B4-BE49-F238E27FC236}">
                <a16:creationId xmlns:a16="http://schemas.microsoft.com/office/drawing/2014/main" id="{FB3C9116-8130-8D61-D408-95F1EFD157F4}"/>
              </a:ext>
            </a:extLst>
          </p:cNvPr>
          <p:cNvPicPr>
            <a:picLocks noChangeAspect="1"/>
          </p:cNvPicPr>
          <p:nvPr/>
        </p:nvPicPr>
        <p:blipFill>
          <a:blip r:embed="rId3"/>
          <a:srcRect t="31103"/>
          <a:stretch>
            <a:fillRect/>
          </a:stretch>
        </p:blipFill>
        <p:spPr>
          <a:xfrm>
            <a:off x="1574150" y="1354993"/>
            <a:ext cx="9696842" cy="4724958"/>
          </a:xfrm>
          <a:prstGeom prst="rect">
            <a:avLst/>
          </a:prstGeom>
        </p:spPr>
      </p:pic>
      <p:sp>
        <p:nvSpPr>
          <p:cNvPr id="6" name="Titre 7">
            <a:extLst>
              <a:ext uri="{FF2B5EF4-FFF2-40B4-BE49-F238E27FC236}">
                <a16:creationId xmlns:a16="http://schemas.microsoft.com/office/drawing/2014/main" id="{BA6046EB-FC59-E388-C1CF-B7887ED8A73F}"/>
              </a:ext>
            </a:extLst>
          </p:cNvPr>
          <p:cNvSpPr txBox="1">
            <a:spLocks/>
          </p:cNvSpPr>
          <p:nvPr/>
        </p:nvSpPr>
        <p:spPr>
          <a:xfrm>
            <a:off x="0" y="178279"/>
            <a:ext cx="12192000" cy="703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accent6"/>
                </a:solidFill>
                <a:latin typeface="Livvic" pitchFamily="2" charset="0"/>
                <a:ea typeface="+mj-ea"/>
                <a:cs typeface="+mj-cs"/>
              </a:defRPr>
            </a:lvl1pPr>
          </a:lstStyle>
          <a:p>
            <a:r>
              <a:rPr lang="fr-FR" sz="2800"/>
              <a:t>Enjeux et méthodologie à différentes échelles </a:t>
            </a:r>
            <a:endParaRPr lang="en-US" sz="2800"/>
          </a:p>
        </p:txBody>
      </p:sp>
      <p:pic>
        <p:nvPicPr>
          <p:cNvPr id="7" name="Image 6">
            <a:extLst>
              <a:ext uri="{FF2B5EF4-FFF2-40B4-BE49-F238E27FC236}">
                <a16:creationId xmlns:a16="http://schemas.microsoft.com/office/drawing/2014/main" id="{C0AF6F0E-8AFF-64B9-EBD2-85DDADAF1FF4}"/>
              </a:ext>
            </a:extLst>
          </p:cNvPr>
          <p:cNvPicPr>
            <a:picLocks noChangeAspect="1"/>
          </p:cNvPicPr>
          <p:nvPr/>
        </p:nvPicPr>
        <p:blipFill>
          <a:blip r:embed="rId3"/>
          <a:srcRect l="66435" b="95405"/>
          <a:stretch>
            <a:fillRect/>
          </a:stretch>
        </p:blipFill>
        <p:spPr>
          <a:xfrm>
            <a:off x="8382000" y="960804"/>
            <a:ext cx="3254752" cy="315127"/>
          </a:xfrm>
          <a:prstGeom prst="rect">
            <a:avLst/>
          </a:prstGeom>
        </p:spPr>
      </p:pic>
      <p:pic>
        <p:nvPicPr>
          <p:cNvPr id="10" name="Image 9">
            <a:extLst>
              <a:ext uri="{FF2B5EF4-FFF2-40B4-BE49-F238E27FC236}">
                <a16:creationId xmlns:a16="http://schemas.microsoft.com/office/drawing/2014/main" id="{BE0096EA-6ABD-2E2B-384D-E5132E827113}"/>
              </a:ext>
            </a:extLst>
          </p:cNvPr>
          <p:cNvPicPr>
            <a:picLocks noChangeAspect="1"/>
          </p:cNvPicPr>
          <p:nvPr/>
        </p:nvPicPr>
        <p:blipFill>
          <a:blip r:embed="rId3"/>
          <a:srcRect r="69911" b="95405"/>
          <a:stretch>
            <a:fillRect/>
          </a:stretch>
        </p:blipFill>
        <p:spPr>
          <a:xfrm>
            <a:off x="1355924" y="960804"/>
            <a:ext cx="2917759" cy="315127"/>
          </a:xfrm>
          <a:prstGeom prst="rect">
            <a:avLst/>
          </a:prstGeom>
        </p:spPr>
      </p:pic>
    </p:spTree>
    <p:extLst>
      <p:ext uri="{BB962C8B-B14F-4D97-AF65-F5344CB8AC3E}">
        <p14:creationId xmlns:p14="http://schemas.microsoft.com/office/powerpoint/2010/main" val="63094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0701-734F-EC76-18DC-0FE4439D6090}"/>
            </a:ext>
          </a:extLst>
        </p:cNvPr>
        <p:cNvGrpSpPr/>
        <p:nvPr/>
      </p:nvGrpSpPr>
      <p:grpSpPr>
        <a:xfrm>
          <a:off x="0" y="0"/>
          <a:ext cx="0" cy="0"/>
          <a:chOff x="0" y="0"/>
          <a:chExt cx="0" cy="0"/>
        </a:xfrm>
      </p:grpSpPr>
      <p:sp>
        <p:nvSpPr>
          <p:cNvPr id="4" name="Espace réservé du numéro de diapositive 4">
            <a:extLst>
              <a:ext uri="{FF2B5EF4-FFF2-40B4-BE49-F238E27FC236}">
                <a16:creationId xmlns:a16="http://schemas.microsoft.com/office/drawing/2014/main" id="{C96B6CBD-E801-DF56-B210-CD7AE264E1E2}"/>
              </a:ext>
            </a:extLst>
          </p:cNvPr>
          <p:cNvSpPr>
            <a:spLocks noGrp="1"/>
          </p:cNvSpPr>
          <p:nvPr>
            <p:ph type="sldNum" sz="quarter" idx="11"/>
          </p:nvPr>
        </p:nvSpPr>
        <p:spPr/>
        <p:txBody>
          <a:bodyPr/>
          <a:lstStyle/>
          <a:p>
            <a:fld id="{07C99ADF-20A6-40EF-AAB9-F326D6E12C60}" type="slidenum">
              <a:rPr lang="fr-FR" smtClean="0"/>
              <a:t>9</a:t>
            </a:fld>
            <a:endParaRPr lang="fr-FR"/>
          </a:p>
        </p:txBody>
      </p:sp>
      <p:sp>
        <p:nvSpPr>
          <p:cNvPr id="9" name="Titre 7">
            <a:extLst>
              <a:ext uri="{FF2B5EF4-FFF2-40B4-BE49-F238E27FC236}">
                <a16:creationId xmlns:a16="http://schemas.microsoft.com/office/drawing/2014/main" id="{F9CB413D-5446-1D02-79E2-55CAF27EBB1C}"/>
              </a:ext>
            </a:extLst>
          </p:cNvPr>
          <p:cNvSpPr txBox="1">
            <a:spLocks/>
          </p:cNvSpPr>
          <p:nvPr/>
        </p:nvSpPr>
        <p:spPr>
          <a:xfrm>
            <a:off x="0" y="178279"/>
            <a:ext cx="12192000" cy="703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accent6"/>
                </a:solidFill>
                <a:latin typeface="Livvic" pitchFamily="2" charset="0"/>
                <a:ea typeface="+mj-ea"/>
                <a:cs typeface="+mj-cs"/>
              </a:defRPr>
            </a:lvl1pPr>
          </a:lstStyle>
          <a:p>
            <a:r>
              <a:rPr lang="fr-FR" sz="2800">
                <a:latin typeface="Livvic"/>
              </a:rPr>
              <a:t>Atelier de cet après-midi</a:t>
            </a:r>
            <a:endParaRPr lang="en-US" sz="2800">
              <a:latin typeface="Livvic"/>
            </a:endParaRPr>
          </a:p>
        </p:txBody>
      </p:sp>
      <p:sp>
        <p:nvSpPr>
          <p:cNvPr id="2" name="ZoneTexte 1">
            <a:extLst>
              <a:ext uri="{FF2B5EF4-FFF2-40B4-BE49-F238E27FC236}">
                <a16:creationId xmlns:a16="http://schemas.microsoft.com/office/drawing/2014/main" id="{B254E690-E1D9-A497-B1BA-B5F7F029413A}"/>
              </a:ext>
            </a:extLst>
          </p:cNvPr>
          <p:cNvSpPr txBox="1"/>
          <p:nvPr/>
        </p:nvSpPr>
        <p:spPr>
          <a:xfrm>
            <a:off x="609260" y="1535373"/>
            <a:ext cx="10744540" cy="4401205"/>
          </a:xfrm>
          <a:prstGeom prst="rect">
            <a:avLst/>
          </a:prstGeom>
          <a:noFill/>
        </p:spPr>
        <p:txBody>
          <a:bodyPr wrap="square">
            <a:spAutoFit/>
          </a:bodyPr>
          <a:lstStyle/>
          <a:p>
            <a:pPr marL="285750" indent="-285750">
              <a:buFont typeface="Symbol" panose="05050102010706020507" pitchFamily="18" charset="2"/>
              <a:buChar char="®"/>
            </a:pPr>
            <a:r>
              <a:rPr lang="fr-FR" sz="2800" b="1">
                <a:solidFill>
                  <a:schemeClr val="tx2"/>
                </a:solidFill>
              </a:rPr>
              <a:t>Deux exemples pour illustrer ce qui peut être fait à l’échelle de l’espace régional et pré-opérationnelle</a:t>
            </a:r>
          </a:p>
          <a:p>
            <a:endParaRPr lang="fr-FR" sz="2800" b="1">
              <a:solidFill>
                <a:schemeClr val="tx2"/>
              </a:solidFill>
            </a:endParaRPr>
          </a:p>
          <a:p>
            <a:pPr marL="285750" indent="-285750">
              <a:buFont typeface="Symbol" panose="05050102010706020507" pitchFamily="18" charset="2"/>
              <a:buChar char="®"/>
            </a:pPr>
            <a:r>
              <a:rPr lang="fr-FR" sz="2800" b="1">
                <a:solidFill>
                  <a:schemeClr val="tx2"/>
                </a:solidFill>
              </a:rPr>
              <a:t>Des échanges autour des besoins des collectivités et de la nécessité d’acculturer les acteurs de l’aménagement à la question des sols, de la capitalisation de la donnée et de son interprétation</a:t>
            </a:r>
          </a:p>
          <a:p>
            <a:pPr marL="285750" indent="-285750">
              <a:buFont typeface="Symbol" panose="05050102010706020507" pitchFamily="18" charset="2"/>
              <a:buChar char="®"/>
            </a:pPr>
            <a:endParaRPr lang="fr-FR" sz="2800" b="1">
              <a:solidFill>
                <a:schemeClr val="tx2"/>
              </a:solidFill>
            </a:endParaRPr>
          </a:p>
          <a:p>
            <a:pPr marL="285750" indent="-285750">
              <a:buFont typeface="Symbol" panose="05050102010706020507" pitchFamily="18" charset="2"/>
              <a:buChar char="®"/>
            </a:pPr>
            <a:endParaRPr lang="fr-FR" sz="2800" b="1">
              <a:solidFill>
                <a:schemeClr val="tx2"/>
              </a:solidFill>
            </a:endParaRPr>
          </a:p>
          <a:p>
            <a:endParaRPr lang="fr-FR" sz="2800"/>
          </a:p>
        </p:txBody>
      </p:sp>
    </p:spTree>
    <p:extLst>
      <p:ext uri="{BB962C8B-B14F-4D97-AF65-F5344CB8AC3E}">
        <p14:creationId xmlns:p14="http://schemas.microsoft.com/office/powerpoint/2010/main" val="3487809061"/>
      </p:ext>
    </p:extLst>
  </p:cSld>
  <p:clrMapOvr>
    <a:masterClrMapping/>
  </p:clrMapOvr>
</p:sld>
</file>

<file path=ppt/theme/theme1.xml><?xml version="1.0" encoding="utf-8"?>
<a:theme xmlns:a="http://schemas.openxmlformats.org/drawingml/2006/main" name="Thème Office">
  <a:themeElements>
    <a:clrScheme name="Couleurs AFES">
      <a:dk1>
        <a:srgbClr val="000000"/>
      </a:dk1>
      <a:lt1>
        <a:srgbClr val="FFFFFF"/>
      </a:lt1>
      <a:dk2>
        <a:srgbClr val="44546A"/>
      </a:dk2>
      <a:lt2>
        <a:srgbClr val="EEEEEE"/>
      </a:lt2>
      <a:accent1>
        <a:srgbClr val="F6F5F0"/>
      </a:accent1>
      <a:accent2>
        <a:srgbClr val="EBE6E0"/>
      </a:accent2>
      <a:accent3>
        <a:srgbClr val="F9BF92"/>
      </a:accent3>
      <a:accent4>
        <a:srgbClr val="5EB26C"/>
      </a:accent4>
      <a:accent5>
        <a:srgbClr val="237D3D"/>
      </a:accent5>
      <a:accent6>
        <a:srgbClr val="5F3114"/>
      </a:accent6>
      <a:hlink>
        <a:srgbClr val="BF6525"/>
      </a:hlink>
      <a:folHlink>
        <a:srgbClr val="0097A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èle PowerPoint JMS2025.potx" id="{CBF21219-B6ED-4A01-8415-2F171E7F48E1}" vid="{3EADE651-E89E-4316-9082-FC2625963D5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Thème Office</Template>
  <Application>Microsoft Office PowerPoint</Application>
  <PresentationFormat>Widescreen</PresentationFormat>
  <Slides>10</Slides>
  <Notes>7</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Thème Office</vt:lpstr>
      <vt:lpstr>Les fonctions des sols dans l’aménagement du territoire</vt:lpstr>
      <vt:lpstr>Comprendre, tester, agir : structurer l’intégration des sols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de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Florence Baptist</dc:creator>
  <cp:revision>4</cp:revision>
  <dcterms:created xsi:type="dcterms:W3CDTF">2025-12-01T16:51:27Z</dcterms:created>
  <dcterms:modified xsi:type="dcterms:W3CDTF">2025-12-04T17:03:26Z</dcterms:modified>
</cp:coreProperties>
</file>